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70" r:id="rId4"/>
    <p:sldId id="272" r:id="rId5"/>
    <p:sldId id="273" r:id="rId6"/>
    <p:sldId id="259" r:id="rId7"/>
    <p:sldId id="277" r:id="rId8"/>
    <p:sldId id="274" r:id="rId9"/>
    <p:sldId id="275" r:id="rId10"/>
    <p:sldId id="276" r:id="rId11"/>
    <p:sldId id="260" r:id="rId12"/>
    <p:sldId id="269" r:id="rId13"/>
    <p:sldId id="261" r:id="rId14"/>
    <p:sldId id="263" r:id="rId15"/>
    <p:sldId id="262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5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85435-D294-4358-951A-FC03043B63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6ABF1-7B09-4C37-B545-5DF7A57F8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1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8A2527-30C1-234F-9747-82E4FC00DF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287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F356-A65B-BF4F-A695-722FA49CE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1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907F7-68A0-4840-BEC6-70C8C6E84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5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D13DF-020C-6C45-8B4E-8EBE918E3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CC38-66BF-BE45-A6D9-CAD824DD6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4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D61BA-F5C1-6F41-9C5B-C873BE7C0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5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E023-F782-5F4A-AEA8-3E72C790F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F6C1-AA92-7744-ACB4-D57A6085E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4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850F9-5522-0C41-B243-60CC8F7DD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4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CF96-99B2-C545-B7EC-60BB5F50A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8E16C-62A2-F042-9EA2-F17640282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E512-C4AF-B046-9730-14A63E43F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74560F-DF23-364C-88B4-2D7329444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blue header_gold_white_logo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" y="0"/>
            <a:ext cx="9159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822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686800" cy="762000"/>
          </a:xfrm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b="1" dirty="0"/>
              <a:t>A Game-Theoretic Method to Efficiently Assess the Vulnerability of a Dynamic Transportation Network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60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Venkateswaran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Shekar and Lance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Fiondella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Electrical and Computer Engineering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Massachusetts Dartmouth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Transportation network represented as a graph G(V, E), with V vertices and E edges</a:t>
                </a:r>
              </a:p>
              <a:p>
                <a:r>
                  <a:rPr lang="en-US" sz="2800" dirty="0" smtClean="0"/>
                  <a:t>Trips are characterized by demand </a:t>
                </a:r>
                <a:r>
                  <a:rPr lang="en-US" sz="2800" dirty="0" err="1" smtClean="0"/>
                  <a:t>D</a:t>
                </a:r>
                <a:r>
                  <a:rPr lang="en-US" sz="2800" baseline="-25000" dirty="0" err="1" smtClean="0"/>
                  <a:t>|V|x|V</a:t>
                </a:r>
                <a:r>
                  <a:rPr lang="en-US" sz="2800" baseline="-25000" dirty="0" smtClean="0"/>
                  <a:t>|</a:t>
                </a:r>
                <a:r>
                  <a:rPr lang="en-US" sz="2800" dirty="0" smtClean="0"/>
                  <a:t>(t)</a:t>
                </a:r>
              </a:p>
              <a:p>
                <a:r>
                  <a:rPr lang="en-US" sz="2800" dirty="0" smtClean="0"/>
                  <a:t>Simulation divided into </a:t>
                </a:r>
                <a:r>
                  <a:rPr lang="en-US" sz="2800" i="1" dirty="0" smtClean="0"/>
                  <a:t>k </a:t>
                </a:r>
                <a:r>
                  <a:rPr lang="en-US" sz="2800" dirty="0" smtClean="0"/>
                  <a:t>time intervals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Δ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𝑇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=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&lt;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∆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1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…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Δ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k</m:t>
                        </m:r>
                      </m:sub>
                    </m:sSub>
                    <m:r>
                      <a:rPr lang="en-US" sz="2800" b="0" i="0" smtClean="0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&gt;</m:t>
                    </m:r>
                  </m:oMath>
                </a14:m>
                <a:endParaRPr lang="en-US" sz="2800" b="0" dirty="0" smtClean="0">
                  <a:ea typeface="PMingLiU" panose="02020500000000000000" pitchFamily="18" charset="-120"/>
                </a:endParaRPr>
              </a:p>
              <a:p>
                <a:r>
                  <a:rPr lang="en-US" sz="2800" b="0" dirty="0" smtClean="0">
                    <a:ea typeface="PMingLiU" panose="02020500000000000000" pitchFamily="18" charset="-120"/>
                  </a:rPr>
                  <a:t>Disrupting a link renders it unavailable for interval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Δ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b="0" dirty="0" smtClean="0">
                    <a:ea typeface="PMingLiU" panose="02020500000000000000" pitchFamily="18" charset="-120"/>
                  </a:rPr>
                  <a:t> and is fully restored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Δ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𝑡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+1</m:t>
                        </m:r>
                      </m:sub>
                    </m:sSub>
                  </m:oMath>
                </a14:m>
                <a:endParaRPr lang="en-US" sz="2800" b="0" dirty="0" smtClean="0">
                  <a:ea typeface="PMingLiU" panose="02020500000000000000" pitchFamily="18" charset="-120"/>
                </a:endParaRPr>
              </a:p>
              <a:p>
                <a:endParaRPr lang="en-US" sz="2800" b="0" dirty="0" smtClean="0">
                  <a:ea typeface="PMingLiU" panose="02020500000000000000" pitchFamily="18" charset="-120"/>
                </a:endParaRPr>
              </a:p>
              <a:p>
                <a:endParaRPr lang="en-US" dirty="0"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endParaRPr lang="en-US" sz="28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2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5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5899"/>
            <a:ext cx="7772400" cy="457200"/>
          </a:xfrm>
        </p:spPr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412060" y="1453099"/>
                <a:ext cx="6319879" cy="5361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Require: 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Road network </a:t>
                </a:r>
                <a14:m>
                  <m:oMath xmlns:m="http://schemas.openxmlformats.org/officeDocument/2006/math"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𝑮</m:t>
                    </m:r>
                  </m:oMath>
                </a14:m>
                <a:r>
                  <a:rPr lang="en-US" sz="1200" i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𝒗</m:t>
                    </m:r>
                  </m:oMath>
                </a14:m>
                <a:r>
                  <a:rPr lang="en-US" sz="1200" i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vertices and </a:t>
                </a:r>
                <a14:m>
                  <m:oMath xmlns:m="http://schemas.openxmlformats.org/officeDocument/2006/math"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𝒆</m:t>
                    </m:r>
                  </m:oMath>
                </a14:m>
                <a:r>
                  <a:rPr lang="en-US" sz="1200" i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edges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Require: 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Dynamic traffic demand data profile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Pr>
                      <m:e>
                        <m:r>
                          <a:rPr lang="en-US" sz="1400" b="1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𝑫</m:t>
                        </m:r>
                      </m:e>
                      <m:sub>
                        <m:d>
                          <m:dPr>
                            <m:begChr m:val="|"/>
                            <m:endChr m:val="|"/>
                            <m:ctrlPr>
                              <a:rPr lang="en-US" sz="1400" b="0" i="1" baseline="-25000">
                                <a:effectLst/>
                                <a:latin typeface="Cambria Math"/>
                                <a:ea typeface="PMingLiU" panose="02020500000000000000" pitchFamily="18" charset="-120"/>
                              </a:rPr>
                            </m:ctrlPr>
                          </m:dPr>
                          <m:e>
                            <m:r>
                              <a:rPr lang="en-US" sz="1400" b="1" i="1" baseline="-25000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</a:rPr>
                              <m:t>𝑽</m:t>
                            </m:r>
                          </m:e>
                        </m:d>
                        <m:r>
                          <a:rPr lang="en-US" sz="1400" b="1" i="1" baseline="-2500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×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1400" b="0" i="1" baseline="-25000">
                                <a:effectLst/>
                                <a:latin typeface="Cambria Math"/>
                                <a:ea typeface="PMingLiU" panose="02020500000000000000" pitchFamily="18" charset="-120"/>
                              </a:rPr>
                            </m:ctrlPr>
                          </m:dPr>
                          <m:e>
                            <m:r>
                              <a:rPr lang="en-US" sz="1400" b="1" i="1" baseline="-25000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</a:rPr>
                              <m:t>𝑽</m:t>
                            </m:r>
                          </m:e>
                        </m:d>
                      </m:sub>
                    </m:sSub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(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𝒕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)</m:t>
                    </m:r>
                  </m:oMath>
                </a14:m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Require: 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Array of time intervals </a:t>
                </a:r>
                <a14:m>
                  <m:oMath xmlns:m="http://schemas.openxmlformats.org/officeDocument/2006/math"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∆</m:t>
                    </m:r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𝑻</m:t>
                    </m:r>
                  </m:oMath>
                </a14:m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Require: 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Maximum iterations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𝑵</m:t>
                        </m:r>
                      </m:e>
                      <m:sub>
                        <m:r>
                          <a:rPr lang="en-US" sz="1200" b="1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𝒎𝒂𝒙</m:t>
                        </m:r>
                      </m:sub>
                    </m:sSub>
                  </m:oMath>
                </a14:m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1:  Initialize iteration </a:t>
                </a:r>
                <a14:m>
                  <m:oMath xmlns:m="http://schemas.openxmlformats.org/officeDocument/2006/math"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𝒏</m:t>
                    </m:r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= </m:t>
                    </m:r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𝟎</m:t>
                    </m:r>
                  </m:oMath>
                </a14:m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2:  Initialize system vulnerability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pPr>
                      <m:e>
                        <m:r>
                          <a:rPr lang="en-US" sz="1200" b="1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µ</m:t>
                        </m:r>
                      </m:e>
                      <m:sup>
                        <m:r>
                          <a:rPr lang="en-US" sz="1200" b="1" i="1" baseline="-2500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𝟎</m:t>
                        </m:r>
                      </m:sup>
                    </m:sSup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=</m:t>
                    </m:r>
                    <m:r>
                      <a:rPr lang="en-US" sz="1200" b="1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𝟎</m:t>
                    </m:r>
                  </m:oMath>
                </a14:m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3:  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for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𝑖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= 1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𝑘</m:t>
                    </m:r>
                  </m:oMath>
                </a14:m>
                <a:r>
                  <a:rPr lang="en-US" sz="1200" i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do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4:	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for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𝑒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= 1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|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𝐸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|</m:t>
                    </m:r>
                  </m:oMath>
                </a14:m>
                <a:r>
                  <a:rPr lang="en-US" sz="1200" i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do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5: 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𝜏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1</m:t>
                        </m:r>
                      </m:sup>
                    </m:sSubSup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= </m:t>
                    </m:r>
                    <m:sSubSup>
                      <m:sSubSupPr>
                        <m:ctrlPr>
                          <a:rPr lang="en-US" sz="1200" i="1"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US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𝐶</m:t>
                        </m:r>
                      </m:e>
                      <m:sub>
                        <m:r>
                          <a:rPr lang="en-US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</m:sub>
                      <m:sup>
                        <m:r>
                          <a:rPr lang="en-US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−</m:t>
                        </m:r>
                      </m:sup>
                    </m:sSubSup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6: 	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end for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7:  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end for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8:  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do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9:  	</a:t>
                </a:r>
                <a14:m>
                  <m:oMath xmlns:m="http://schemas.openxmlformats.org/officeDocument/2006/math"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𝑛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= 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𝑛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+ 1</m:t>
                    </m:r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10: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𝑓</m:t>
                        </m:r>
                      </m:e>
                      <m:sub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  <m:r>
                      <a:rPr lang="en-GB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=</m:t>
                    </m:r>
                    <m:r>
                      <a:rPr lang="en-GB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𝑆𝑖𝑚𝑢𝑙𝑎𝑡𝑒</m:t>
                    </m:r>
                    <m:r>
                      <a:rPr lang="en-GB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(</m:t>
                    </m:r>
                    <m:r>
                      <a:rPr lang="en-GB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𝐺</m:t>
                    </m:r>
                    <m:r>
                      <a:rPr lang="en-GB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, </m:t>
                    </m:r>
                    <m:sSubSup>
                      <m:sSubSupPr>
                        <m:ctrlPr>
                          <a:rPr lang="en-US" sz="1200" i="1"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𝜏</m:t>
                        </m:r>
                      </m:e>
                      <m:sub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200" b="0" i="1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  <m:r>
                      <a:rPr lang="en-GB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)</m:t>
                    </m:r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11: 	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for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𝑖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= 1 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𝑡𝑜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𝑘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do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12: 		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for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𝑒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= 1 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𝑡𝑜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|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𝐸</m:t>
                    </m:r>
                    <m:r>
                      <a:rPr lang="en-US" sz="1200" b="0" i="1"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|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do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13: 			Calculate usage probability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𝛾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GB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// </a:t>
                </a:r>
                <a:r>
                  <a:rPr lang="en-US" sz="12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Eq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(4)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14: 			Calculate attack probability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𝜌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// </a:t>
                </a:r>
                <a:r>
                  <a:rPr lang="en-US" sz="12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Eq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(5)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15: 			Calculate link vulnerability 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		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𝜇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  <m:r>
                      <a:rPr lang="en-GB" sz="1400" b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=</m:t>
                    </m:r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𝛾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  <m:r>
                      <a:rPr lang="en-GB" sz="1400" b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×</m:t>
                    </m:r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𝜌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  <m:r>
                      <a:rPr lang="en-GB" sz="1400" b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×</m:t>
                    </m:r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𝜏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16: 			Update system vulnerability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𝜇</m:t>
                        </m:r>
                      </m:e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p>
                    <m:r>
                      <a:rPr lang="en-GB" sz="1400" b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= </m:t>
                    </m:r>
                    <m:sSup>
                      <m:s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𝜇</m:t>
                        </m:r>
                      </m:e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p>
                    <m:r>
                      <a:rPr lang="en-GB" sz="1400" b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+ </m:t>
                    </m:r>
                    <m:sSup>
                      <m:s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400" i="1">
                                <a:effectLst/>
                                <a:latin typeface="Cambria Math"/>
                                <a:ea typeface="PMingLiU" panose="02020500000000000000" pitchFamily="18" charset="-120"/>
                              </a:rPr>
                            </m:ctrlPr>
                          </m:sSubPr>
                          <m:e>
                            <m:r>
                              <a:rPr lang="en-GB" sz="1400" b="0" i="1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</a:rPr>
                              <m:t>𝜇</m:t>
                            </m:r>
                          </m:e>
                          <m:sub>
                            <m:r>
                              <a:rPr lang="en-GB" sz="1400" b="0" i="1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</a:rPr>
                              <m:t>𝑒</m:t>
                            </m:r>
                            <m:r>
                              <a:rPr lang="en-GB" sz="1400" b="0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</a:rPr>
                              <m:t>,</m:t>
                            </m:r>
                            <m:r>
                              <a:rPr lang="en-GB" sz="1400" b="0" i="1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p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17: 			Update s-Expected link cost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𝑆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// </a:t>
                </a:r>
                <a:r>
                  <a:rPr lang="en-US" sz="12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Eq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(6)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18: 	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𝜏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+1</m:t>
                        </m:r>
                      </m:sup>
                    </m:sSubSup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=</m:t>
                    </m:r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𝑀𝑆𝐴</m:t>
                    </m:r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(</m:t>
                    </m:r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𝑆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+1</m:t>
                        </m:r>
                      </m:sup>
                    </m:sSubSup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, </m:t>
                    </m:r>
                    <m:sSubSup>
                      <m:sSub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𝜏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𝑒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</m:sub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bSup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)</m:t>
                    </m:r>
                    <m:r>
                      <a:rPr lang="en-GB" sz="1400" b="1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// </a:t>
                </a:r>
                <a:r>
                  <a:rPr lang="en-US" sz="12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Eq</a:t>
                </a:r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(8)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19: 		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end for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20: 	</a:t>
                </a:r>
                <a:r>
                  <a:rPr lang="en-US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end for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r>
                  <a:rPr lang="en-GB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21: </a:t>
                </a:r>
                <a:r>
                  <a:rPr lang="en-GB" sz="1200" b="1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while</a:t>
                </a:r>
                <a:r>
                  <a:rPr lang="en-GB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(|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𝜇</m:t>
                        </m:r>
                      </m:e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</m:sup>
                    </m:sSup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− </m:t>
                    </m:r>
                    <m:sSup>
                      <m:sSup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p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𝜇</m:t>
                        </m:r>
                      </m:e>
                      <m:sup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−1</m:t>
                        </m:r>
                      </m:sup>
                    </m:sSup>
                    <m:d>
                      <m:dPr>
                        <m:begChr m:val="|"/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d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&gt;</m:t>
                        </m:r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𝜀</m:t>
                        </m:r>
                      </m:e>
                    </m:d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</m:t>
                    </m:r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𝑜𝑟</m:t>
                    </m:r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 (</m:t>
                    </m:r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𝑛</m:t>
                    </m:r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&lt;</m:t>
                    </m:r>
                    <m:sSub>
                      <m:sSubPr>
                        <m:ctrlPr>
                          <a:rPr lang="en-US" sz="1400" i="1">
                            <a:effectLst/>
                            <a:latin typeface="Cambria Math"/>
                            <a:ea typeface="PMingLiU" panose="02020500000000000000" pitchFamily="18" charset="-120"/>
                          </a:rPr>
                        </m:ctrlPr>
                      </m:sSubPr>
                      <m:e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𝑁</m:t>
                        </m:r>
                      </m:e>
                      <m:sub>
                        <m:r>
                          <a:rPr lang="en-GB" sz="1400" b="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𝑚𝑎𝑥</m:t>
                        </m:r>
                      </m:sub>
                    </m:sSub>
                    <m:r>
                      <a:rPr lang="en-GB" sz="1400" b="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)</m:t>
                    </m:r>
                  </m:oMath>
                </a14:m>
                <a:r>
                  <a:rPr lang="en-GB" sz="1400" b="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sz="1400" b="1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060" y="1453099"/>
                <a:ext cx="6319879" cy="5361148"/>
              </a:xfrm>
              <a:prstGeom prst="rect">
                <a:avLst/>
              </a:prstGeom>
              <a:blipFill>
                <a:blip r:embed="rId2"/>
                <a:stretch>
                  <a:fillRect l="-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63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50184" y="2873816"/>
            <a:ext cx="29838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ysClr val="windowText" lastClr="000000"/>
                </a:solidFill>
              </a:rPr>
              <a:t>Network Structure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ysClr val="windowText" lastClr="000000"/>
                </a:solidFill>
              </a:rPr>
              <a:t>6 Nodes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ysClr val="windowText" lastClr="000000"/>
                </a:solidFill>
              </a:rPr>
              <a:t>13 Links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ysClr val="windowText" lastClr="000000"/>
                </a:solidFill>
              </a:rPr>
              <a:t>Speed Limit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ysClr val="windowText" lastClr="000000"/>
                </a:solidFill>
              </a:rPr>
              <a:t>30 miles/hour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ysClr val="windowText" lastClr="000000"/>
                </a:solidFill>
              </a:rPr>
              <a:t>Time intervals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l-GR" sz="1500" kern="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Δ</a:t>
            </a:r>
            <a:r>
              <a:rPr lang="en-US" sz="1500" kern="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</a:t>
            </a:r>
            <a:r>
              <a:rPr lang="en-US" sz="1500" kern="0" baseline="-2500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1</a:t>
            </a:r>
            <a:r>
              <a:rPr lang="en-US" sz="1500" kern="0" baseline="-25000" dirty="0">
                <a:solidFill>
                  <a:sysClr val="windowText" lastClr="000000"/>
                </a:solidFill>
              </a:rPr>
              <a:t> </a:t>
            </a:r>
            <a:r>
              <a:rPr lang="en-US" sz="1500" kern="0" dirty="0">
                <a:solidFill>
                  <a:sysClr val="windowText" lastClr="000000"/>
                </a:solidFill>
              </a:rPr>
              <a:t> = 0 – 500 sec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l-GR" sz="1500" kern="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Δ</a:t>
            </a:r>
            <a:r>
              <a:rPr lang="en-US" sz="1500" kern="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</a:t>
            </a:r>
            <a:r>
              <a:rPr lang="en-US" sz="1500" kern="0" baseline="-2500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2</a:t>
            </a:r>
            <a:r>
              <a:rPr lang="en-US" sz="1500" kern="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= </a:t>
            </a:r>
            <a:r>
              <a:rPr lang="en-US" sz="1500" kern="0" dirty="0">
                <a:solidFill>
                  <a:sysClr val="windowText" lastClr="000000"/>
                </a:solidFill>
                <a:ea typeface="Gulim" panose="020B0600000101010101" pitchFamily="34" charset="-127"/>
              </a:rPr>
              <a:t>5</a:t>
            </a:r>
            <a:r>
              <a:rPr lang="en-US" sz="1500" kern="0" dirty="0">
                <a:solidFill>
                  <a:sysClr val="windowText" lastClr="000000"/>
                </a:solidFill>
              </a:rPr>
              <a:t>00 – 1000 sec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l-GR" sz="1500" kern="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Δ</a:t>
            </a:r>
            <a:r>
              <a:rPr lang="en-US" sz="1500" kern="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</a:t>
            </a:r>
            <a:r>
              <a:rPr lang="en-US" sz="1500" kern="0" baseline="-2500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3</a:t>
            </a:r>
            <a:r>
              <a:rPr lang="en-US" sz="1500" kern="0" dirty="0">
                <a:solidFill>
                  <a:sysClr val="windowText" lastClr="00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= </a:t>
            </a:r>
            <a:r>
              <a:rPr lang="en-US" sz="1500" kern="0" dirty="0">
                <a:solidFill>
                  <a:sysClr val="windowText" lastClr="000000"/>
                </a:solidFill>
              </a:rPr>
              <a:t>1000 – 1500 sec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ysClr val="windowText" lastClr="000000"/>
                </a:solidFill>
              </a:rPr>
              <a:t>500 vehicles depart node zero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ysClr val="windowText" lastClr="000000"/>
                </a:solidFill>
              </a:rPr>
              <a:t>Destination is node five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ysClr val="windowText" lastClr="000000"/>
                </a:solidFill>
              </a:rPr>
              <a:t>Simulator: </a:t>
            </a:r>
            <a:r>
              <a:rPr lang="en-US" sz="1500" dirty="0"/>
              <a:t>SUMO</a:t>
            </a:r>
            <a:endParaRPr lang="en-US" sz="1500" kern="0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19" y="2476284"/>
            <a:ext cx="5663365" cy="353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48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Vulnerability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14" y="2276597"/>
            <a:ext cx="7887972" cy="3902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4985" y="6304085"/>
            <a:ext cx="555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Large variations in vulnerability until the 80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iteration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85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vulnerability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15" y="2193107"/>
            <a:ext cx="8093969" cy="4004829"/>
          </a:xfrm>
        </p:spPr>
      </p:pic>
      <p:sp>
        <p:nvSpPr>
          <p:cNvPr id="4" name="TextBox 3"/>
          <p:cNvSpPr txBox="1"/>
          <p:nvPr/>
        </p:nvSpPr>
        <p:spPr>
          <a:xfrm>
            <a:off x="1087679" y="6197936"/>
            <a:ext cx="696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MSA places less emphasis on later strategies forcing convergence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04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Vulnerability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85" y="2140354"/>
            <a:ext cx="7905830" cy="3911740"/>
          </a:xfrm>
        </p:spPr>
      </p:pic>
      <p:sp>
        <p:nvSpPr>
          <p:cNvPr id="5" name="TextBox 4"/>
          <p:cNvSpPr txBox="1"/>
          <p:nvPr/>
        </p:nvSpPr>
        <p:spPr>
          <a:xfrm>
            <a:off x="1305721" y="6233106"/>
            <a:ext cx="653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Link level vulnerability oscillates until a stable solution is found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4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35" y="1321904"/>
            <a:ext cx="7772400" cy="457200"/>
          </a:xfrm>
        </p:spPr>
        <p:txBody>
          <a:bodyPr/>
          <a:lstStyle/>
          <a:p>
            <a:r>
              <a:rPr lang="en-US" sz="2800" dirty="0" smtClean="0"/>
              <a:t>Comparison of game-theoretic and </a:t>
            </a:r>
            <a:br>
              <a:rPr lang="en-US" sz="2800" dirty="0" smtClean="0"/>
            </a:br>
            <a:r>
              <a:rPr lang="en-US" sz="2800" dirty="0" smtClean="0"/>
              <a:t>deterministic methods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9868073"/>
                  </p:ext>
                </p:extLst>
              </p:nvPr>
            </p:nvGraphicFramePr>
            <p:xfrm>
              <a:off x="354825" y="2083240"/>
              <a:ext cx="8259419" cy="445273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95490">
                      <a:extLst>
                        <a:ext uri="{9D8B030D-6E8A-4147-A177-3AD203B41FA5}">
                          <a16:colId xmlns:a16="http://schemas.microsoft.com/office/drawing/2014/main" xmlns="" val="651597490"/>
                        </a:ext>
                      </a:extLst>
                    </a:gridCol>
                    <a:gridCol w="736393">
                      <a:extLst>
                        <a:ext uri="{9D8B030D-6E8A-4147-A177-3AD203B41FA5}">
                          <a16:colId xmlns:a16="http://schemas.microsoft.com/office/drawing/2014/main" xmlns="" val="1431060576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xmlns="" val="3341831936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xmlns="" val="3347121258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xmlns="" val="3218850913"/>
                        </a:ext>
                      </a:extLst>
                    </a:gridCol>
                    <a:gridCol w="736393">
                      <a:extLst>
                        <a:ext uri="{9D8B030D-6E8A-4147-A177-3AD203B41FA5}">
                          <a16:colId xmlns:a16="http://schemas.microsoft.com/office/drawing/2014/main" xmlns="" val="2767055995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xmlns="" val="910027529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xmlns="" val="4258255914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xmlns="" val="1492757583"/>
                        </a:ext>
                      </a:extLst>
                    </a:gridCol>
                    <a:gridCol w="736393">
                      <a:extLst>
                        <a:ext uri="{9D8B030D-6E8A-4147-A177-3AD203B41FA5}">
                          <a16:colId xmlns:a16="http://schemas.microsoft.com/office/drawing/2014/main" xmlns="" val="933681317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xmlns="" val="593521683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xmlns="" val="2464724601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xmlns="" val="787405839"/>
                        </a:ext>
                      </a:extLst>
                    </a:gridCol>
                  </a:tblGrid>
                  <a:tr h="278296">
                    <a:tc>
                      <a:txBody>
                        <a:bodyPr/>
                        <a:lstStyle/>
                        <a:p>
                          <a:pPr marL="123825" marR="0">
                            <a:spcBef>
                              <a:spcPts val="195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Link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  <a:ea typeface="PMingLiU" panose="02020500000000000000" pitchFamily="18" charset="-120"/>
                                  </a:rPr>
                                  <m:t>Δ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effectLst/>
                                        <a:latin typeface="Cambria Math"/>
                                        <a:ea typeface="PMingLiU" panose="02020500000000000000" pitchFamily="18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  <a:ea typeface="PMingLiU" panose="02020500000000000000" pitchFamily="18" charset="-120"/>
                                  </a:rPr>
                                  <m:t>Δ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effectLst/>
                                        <a:latin typeface="Cambria Math"/>
                                        <a:ea typeface="PMingLiU" panose="02020500000000000000" pitchFamily="18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  <a:ea typeface="PMingLiU" panose="02020500000000000000" pitchFamily="18" charset="-120"/>
                                  </a:rPr>
                                  <m:t>Δ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effectLst/>
                                        <a:latin typeface="Cambria Math"/>
                                        <a:ea typeface="PMingLiU" panose="02020500000000000000" pitchFamily="18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50114324"/>
                      </a:ext>
                    </a:extLst>
                  </a:tr>
                  <a:tr h="556592">
                    <a:tc>
                      <a:txBody>
                        <a:bodyPr/>
                        <a:lstStyle/>
                        <a:p>
                          <a:pPr marL="73025" marR="0">
                            <a:spcBef>
                              <a:spcPts val="195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Name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/>
                                        <a:ea typeface="PMingLiU" panose="02020500000000000000" pitchFamily="18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94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/>
                                      <a:ea typeface="PMingLiU" panose="02020500000000000000" pitchFamily="18" charset="-12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PMingLiU" panose="02020500000000000000" pitchFamily="18" charset="-12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PMingLiU" panose="02020500000000000000" pitchFamily="18" charset="-120"/>
                                    </a:rPr>
                                    <m:t>94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 rank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 rank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/>
                                        <a:ea typeface="PMingLiU" panose="02020500000000000000" pitchFamily="18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94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/>
                                      <a:ea typeface="PMingLiU" panose="02020500000000000000" pitchFamily="18" charset="-12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PMingLiU" panose="02020500000000000000" pitchFamily="18" charset="-12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PMingLiU" panose="02020500000000000000" pitchFamily="18" charset="-120"/>
                                    </a:rPr>
                                    <m:t>94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 rank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 rank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/>
                                        <a:ea typeface="PMingLiU" panose="02020500000000000000" pitchFamily="18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PMingLiU" panose="02020500000000000000" pitchFamily="18" charset="-120"/>
                                      </a:rPr>
                                      <m:t>94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>
                                      <a:effectLst/>
                                      <a:latin typeface="Cambria Math"/>
                                      <a:ea typeface="PMingLiU" panose="02020500000000000000" pitchFamily="18" charset="-12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PMingLiU" panose="02020500000000000000" pitchFamily="18" charset="-12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PMingLiU" panose="02020500000000000000" pitchFamily="18" charset="-120"/>
                                    </a:rPr>
                                    <m:t>94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 rank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 rank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216029658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0.0639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0.1394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1658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0.0817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407812416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1.4447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1672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1.0896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1.2558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484531600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753802418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017600539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0.0071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1672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0.0380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0.0390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1769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319497127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749317351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0.4149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1702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0.3081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0.3085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1817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32898549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923882310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0.1323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1645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0.1475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1659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0.1489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1735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358909183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963008693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0.0306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335618715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0.8295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1.1028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1681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1.1038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1735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765336954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198989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9868073"/>
                  </p:ext>
                </p:extLst>
              </p:nvPr>
            </p:nvGraphicFramePr>
            <p:xfrm>
              <a:off x="354825" y="2083240"/>
              <a:ext cx="8259419" cy="445273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95490">
                      <a:extLst>
                        <a:ext uri="{9D8B030D-6E8A-4147-A177-3AD203B41FA5}">
                          <a16:colId xmlns:a16="http://schemas.microsoft.com/office/drawing/2014/main" val="651597490"/>
                        </a:ext>
                      </a:extLst>
                    </a:gridCol>
                    <a:gridCol w="736393">
                      <a:extLst>
                        <a:ext uri="{9D8B030D-6E8A-4147-A177-3AD203B41FA5}">
                          <a16:colId xmlns:a16="http://schemas.microsoft.com/office/drawing/2014/main" val="1431060576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val="3341831936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val="3347121258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val="3218850913"/>
                        </a:ext>
                      </a:extLst>
                    </a:gridCol>
                    <a:gridCol w="736393">
                      <a:extLst>
                        <a:ext uri="{9D8B030D-6E8A-4147-A177-3AD203B41FA5}">
                          <a16:colId xmlns:a16="http://schemas.microsoft.com/office/drawing/2014/main" val="2767055995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val="910027529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val="4258255914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val="1492757583"/>
                        </a:ext>
                      </a:extLst>
                    </a:gridCol>
                    <a:gridCol w="736393">
                      <a:extLst>
                        <a:ext uri="{9D8B030D-6E8A-4147-A177-3AD203B41FA5}">
                          <a16:colId xmlns:a16="http://schemas.microsoft.com/office/drawing/2014/main" val="933681317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val="593521683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val="2464724601"/>
                        </a:ext>
                      </a:extLst>
                    </a:gridCol>
                    <a:gridCol w="572750">
                      <a:extLst>
                        <a:ext uri="{9D8B030D-6E8A-4147-A177-3AD203B41FA5}">
                          <a16:colId xmlns:a16="http://schemas.microsoft.com/office/drawing/2014/main" val="787405839"/>
                        </a:ext>
                      </a:extLst>
                    </a:gridCol>
                  </a:tblGrid>
                  <a:tr h="278296">
                    <a:tc>
                      <a:txBody>
                        <a:bodyPr/>
                        <a:lstStyle/>
                        <a:p>
                          <a:pPr marL="123825" marR="0">
                            <a:spcBef>
                              <a:spcPts val="195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Link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7234" t="-17391" r="-959574" b="-15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15957" t="-17391" r="-530851" b="-15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4681" t="-17391" r="-102128" b="-152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50114324"/>
                      </a:ext>
                    </a:extLst>
                  </a:tr>
                  <a:tr h="556592">
                    <a:tc>
                      <a:txBody>
                        <a:bodyPr/>
                        <a:lstStyle/>
                        <a:p>
                          <a:pPr marL="73025" marR="0">
                            <a:spcBef>
                              <a:spcPts val="195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Name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3140" t="-59341" r="-900826" b="-672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7234" t="-59341" r="-1059574" b="-672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 rank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6198" t="-59341" r="-567769" b="-672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15957" t="-59341" r="-630851" b="-672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 rank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9256" t="-59341" r="-234711" b="-672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44681" t="-59341" r="-202128" b="-672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TT rank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6029658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0.0639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0.1394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1658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0.0817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07812416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1.4447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1672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1.0896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1.2558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84531600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53802418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17600539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0.0071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1672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0.0380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0.0390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1769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19497127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49317351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0.4149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1702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0.3081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0.3085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1817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32898549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23882310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0.1323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1645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0.1475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1659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0.1489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1735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8909183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63008693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0.0306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35618715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0.8295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1668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1.1028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1681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1.1038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1735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5336954"/>
                      </a:ext>
                    </a:extLst>
                  </a:tr>
                  <a:tr h="278296">
                    <a:tc>
                      <a:txBody>
                        <a:bodyPr/>
                        <a:lstStyle/>
                        <a:p>
                          <a:pPr marL="113665" marR="0">
                            <a:spcBef>
                              <a:spcPts val="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r>
                            <a:rPr lang="en-US" sz="1600" i="1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600" baseline="-25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0.0000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20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1638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PMingLiU" panose="02020500000000000000" pitchFamily="18" charset="-120"/>
                            </a:rPr>
                            <a:t>16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PMingLiU" panose="02020500000000000000" pitchFamily="18" charset="-12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98989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27063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Spearman’s rank correlation</a:t>
                </a:r>
              </a:p>
              <a:p>
                <a:pPr lvl="1"/>
                <a:r>
                  <a:rPr lang="en-US" dirty="0" smtClean="0"/>
                  <a:t>Correlation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=0.8882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P value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4.63×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−14</m:t>
                        </m:r>
                      </m:sup>
                    </m:sSup>
                  </m:oMath>
                </a14:m>
                <a:endParaRPr lang="en-US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/>
                  <a:t>Strong correlation between the approaches</a:t>
                </a:r>
              </a:p>
              <a:p>
                <a:r>
                  <a:rPr lang="en-US" dirty="0" smtClean="0"/>
                  <a:t>As size of network increases, number of simulations will reduce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04" t="-2080" r="-2745" b="-3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753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Presented a game-theoretic approach to assess dynamic vulnerability of a transportation network</a:t>
            </a:r>
          </a:p>
          <a:p>
            <a:r>
              <a:rPr lang="en-US" sz="2400" dirty="0" smtClean="0"/>
              <a:t>Attacker seeks to disrupt the normal flow of traffic</a:t>
            </a:r>
          </a:p>
          <a:p>
            <a:r>
              <a:rPr lang="en-US" sz="2400" dirty="0" smtClean="0"/>
              <a:t>Defender attempts to minimize risk</a:t>
            </a:r>
          </a:p>
          <a:p>
            <a:r>
              <a:rPr lang="en-US" sz="2400" dirty="0" smtClean="0"/>
              <a:t>Considers relative vulnerability of all links and time intervals in parallel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04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Game Theoretic Vulnerability Assessment</a:t>
            </a:r>
          </a:p>
          <a:p>
            <a:r>
              <a:rPr lang="en-US" sz="2800" dirty="0"/>
              <a:t>Deterministic Vulnerability Assessment</a:t>
            </a:r>
          </a:p>
          <a:p>
            <a:r>
              <a:rPr lang="en-US" sz="2800" dirty="0" smtClean="0"/>
              <a:t>Example scenario</a:t>
            </a:r>
          </a:p>
          <a:p>
            <a:r>
              <a:rPr lang="en-US" sz="2800" dirty="0" smtClean="0"/>
              <a:t>Conclusion</a:t>
            </a:r>
          </a:p>
          <a:p>
            <a:r>
              <a:rPr lang="en-US" sz="2800" dirty="0" smtClean="0"/>
              <a:t>Future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Continuing increase in city populations</a:t>
            </a:r>
          </a:p>
          <a:p>
            <a:pPr lvl="1"/>
            <a:r>
              <a:rPr lang="en-US" sz="2400" dirty="0"/>
              <a:t>Expect criticality of transportation infrastructure to increase</a:t>
            </a:r>
          </a:p>
          <a:p>
            <a:r>
              <a:rPr lang="en-US" sz="2400" dirty="0"/>
              <a:t>Disaster planning, response, and recovery decision support systems</a:t>
            </a:r>
          </a:p>
          <a:p>
            <a:pPr lvl="1"/>
            <a:r>
              <a:rPr lang="en-US" sz="2400" dirty="0"/>
              <a:t>Often assume transportation network completely available</a:t>
            </a:r>
          </a:p>
          <a:p>
            <a:pPr lvl="1"/>
            <a:r>
              <a:rPr lang="en-US" sz="2400" dirty="0"/>
              <a:t>Unrealistic assumption may lead to suboptimal </a:t>
            </a:r>
            <a:r>
              <a:rPr lang="en-US" sz="2400" dirty="0" smtClean="0"/>
              <a:t>strategy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170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Traffic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Previous transportation network vulnerability research performed in context of static traffic models</a:t>
            </a:r>
          </a:p>
          <a:p>
            <a:r>
              <a:rPr lang="en-US" sz="2400" dirty="0"/>
              <a:t>Simplified Assumptions</a:t>
            </a:r>
          </a:p>
          <a:p>
            <a:pPr lvl="1"/>
            <a:r>
              <a:rPr lang="en-US" sz="2400" dirty="0"/>
              <a:t>Travel times of each link on route are added together to determine route travel time</a:t>
            </a:r>
          </a:p>
          <a:p>
            <a:pPr lvl="1"/>
            <a:r>
              <a:rPr lang="en-US" sz="2400" dirty="0"/>
              <a:t>Inflow and Outflow of link equal</a:t>
            </a:r>
          </a:p>
          <a:p>
            <a:pPr lvl="1"/>
            <a:r>
              <a:rPr lang="en-US" sz="2400" dirty="0"/>
              <a:t>Congestion occurs if Volume-to-Capacity ratio (V/C) </a:t>
            </a:r>
            <a:r>
              <a:rPr lang="en-US" sz="2400" dirty="0" smtClean="0"/>
              <a:t>&gt; </a:t>
            </a:r>
            <a:r>
              <a:rPr lang="en-US" sz="2400" dirty="0"/>
              <a:t>1.0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54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Traffic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435"/>
            <a:ext cx="7772400" cy="2857500"/>
          </a:xfrm>
        </p:spPr>
        <p:txBody>
          <a:bodyPr/>
          <a:lstStyle/>
          <a:p>
            <a:r>
              <a:rPr lang="en-US" sz="2400" dirty="0"/>
              <a:t>Explicit modeling of traffic flow dynamics</a:t>
            </a:r>
          </a:p>
          <a:p>
            <a:pPr lvl="1"/>
            <a:r>
              <a:rPr lang="en-US" sz="2400" dirty="0"/>
              <a:t>Ensures direct linkage between travel time and congestion</a:t>
            </a:r>
          </a:p>
          <a:p>
            <a:r>
              <a:rPr lang="en-US" sz="2400" dirty="0"/>
              <a:t>Applications of dynamic transportation models</a:t>
            </a:r>
          </a:p>
          <a:p>
            <a:pPr lvl="1"/>
            <a:r>
              <a:rPr lang="en-US" sz="2400" dirty="0"/>
              <a:t>Congestion and vulnerability </a:t>
            </a:r>
            <a:r>
              <a:rPr lang="en-US" sz="2400" dirty="0" smtClean="0"/>
              <a:t>assessment</a:t>
            </a:r>
          </a:p>
          <a:p>
            <a:r>
              <a:rPr lang="en-US" sz="2400" dirty="0"/>
              <a:t>Travel demand function of time</a:t>
            </a:r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5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" y="2343852"/>
            <a:ext cx="9014460" cy="39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9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every edge </a:t>
                </a:r>
                <a:r>
                  <a:rPr lang="en-US" i="1" dirty="0" smtClean="0"/>
                  <a:t>e</a:t>
                </a:r>
                <a:r>
                  <a:rPr lang="en-US" dirty="0" smtClean="0"/>
                  <a:t> in network G</a:t>
                </a:r>
              </a:p>
              <a:p>
                <a:r>
                  <a:rPr lang="en-US" dirty="0" smtClean="0"/>
                  <a:t>For every time interval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Disable edge </a:t>
                </a:r>
                <a:r>
                  <a:rPr lang="en-US" i="1" dirty="0" smtClean="0"/>
                  <a:t>e </a:t>
                </a:r>
                <a:r>
                  <a:rPr lang="en-US" dirty="0" smtClean="0"/>
                  <a:t>during interval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Record travel times of vehicles</a:t>
                </a:r>
              </a:p>
              <a:p>
                <a:pPr lvl="1"/>
                <a:r>
                  <a:rPr lang="en-US" dirty="0" smtClean="0"/>
                  <a:t>Calculate ratio of disrupted travel time with undisrupted travel time</a:t>
                </a:r>
              </a:p>
              <a:p>
                <a:r>
                  <a:rPr lang="en-US" dirty="0" smtClean="0"/>
                  <a:t>Problem: Method is not scalable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04" t="-2080" r="-1098" b="-2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684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analysis of competitive situations (or situations of conflicts) using mathematical models</a:t>
            </a:r>
          </a:p>
          <a:p>
            <a:r>
              <a:rPr lang="en-US" sz="2800" dirty="0" smtClean="0"/>
              <a:t>Involves one or more </a:t>
            </a:r>
            <a:r>
              <a:rPr lang="en-US" sz="2800" b="1" dirty="0" smtClean="0"/>
              <a:t>players</a:t>
            </a:r>
          </a:p>
          <a:p>
            <a:r>
              <a:rPr lang="en-US" sz="2800" dirty="0" smtClean="0"/>
              <a:t>Actions taken by players called </a:t>
            </a:r>
            <a:r>
              <a:rPr lang="en-US" sz="2800" b="1" dirty="0" smtClean="0"/>
              <a:t>moves</a:t>
            </a:r>
          </a:p>
          <a:p>
            <a:r>
              <a:rPr lang="en-US" sz="2800" dirty="0" smtClean="0"/>
              <a:t>A set of </a:t>
            </a:r>
            <a:r>
              <a:rPr lang="en-US" sz="2800" b="1" dirty="0" smtClean="0"/>
              <a:t>outcomes</a:t>
            </a:r>
            <a:r>
              <a:rPr lang="en-US" sz="2800" dirty="0" smtClean="0"/>
              <a:t> for each move</a:t>
            </a:r>
          </a:p>
          <a:p>
            <a:r>
              <a:rPr lang="en-US" sz="2800" dirty="0" smtClean="0"/>
              <a:t>An amount received for each outcome called </a:t>
            </a:r>
            <a:r>
              <a:rPr lang="en-US" sz="2800" b="1" dirty="0" smtClean="0"/>
              <a:t>payoff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2663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2-player mixed strategy stochastic game</a:t>
            </a:r>
          </a:p>
          <a:p>
            <a:r>
              <a:rPr lang="en-US" sz="2800" dirty="0" smtClean="0"/>
              <a:t>Router vs Tester</a:t>
            </a:r>
          </a:p>
          <a:p>
            <a:r>
              <a:rPr lang="en-US" sz="2800" dirty="0" smtClean="0"/>
              <a:t>Router – Identifies a strategy to distribute traffic over roads to minimize risk</a:t>
            </a:r>
          </a:p>
          <a:p>
            <a:r>
              <a:rPr lang="en-US" sz="2800" dirty="0" smtClean="0"/>
              <a:t>Tester – Develops an attack strategy that maximally disrupts the smooth flow of traffic</a:t>
            </a:r>
          </a:p>
          <a:p>
            <a:r>
              <a:rPr lang="en-US" sz="2800" dirty="0" smtClean="0"/>
              <a:t>Perfect knowledge – Strategy of adversary is immediately known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6968174"/>
      </p:ext>
    </p:extLst>
  </p:cSld>
  <p:clrMapOvr>
    <a:masterClrMapping/>
  </p:clrMapOvr>
</p:sld>
</file>

<file path=ppt/theme/theme1.xml><?xml version="1.0" encoding="utf-8"?>
<a:theme xmlns:a="http://schemas.openxmlformats.org/drawingml/2006/main" name="UMD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4480</TotalTime>
  <Words>827</Words>
  <Application>Microsoft Office PowerPoint</Application>
  <PresentationFormat>On-screen Show (4:3)</PresentationFormat>
  <Paragraphs>309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UMD1</vt:lpstr>
      <vt:lpstr>  A Game-Theoretic Method to Efficiently Assess the Vulnerability of a Dynamic Transportation Network </vt:lpstr>
      <vt:lpstr>Outline</vt:lpstr>
      <vt:lpstr>Motivation</vt:lpstr>
      <vt:lpstr>Static Traffic Assignment</vt:lpstr>
      <vt:lpstr>Dynamic Traffic Assignment</vt:lpstr>
      <vt:lpstr>Framework</vt:lpstr>
      <vt:lpstr>Deterministic Method</vt:lpstr>
      <vt:lpstr>Game Theory</vt:lpstr>
      <vt:lpstr>Approach</vt:lpstr>
      <vt:lpstr>Simulation setup</vt:lpstr>
      <vt:lpstr>Algorithm</vt:lpstr>
      <vt:lpstr>Illustration</vt:lpstr>
      <vt:lpstr>Network Vulnerability</vt:lpstr>
      <vt:lpstr>Change in vulnerability</vt:lpstr>
      <vt:lpstr>Link Vulnerability</vt:lpstr>
      <vt:lpstr>Comparison of game-theoretic and  deterministic methods </vt:lpstr>
      <vt:lpstr>Results</vt:lpstr>
      <vt:lpstr>Conclusion</vt:lpstr>
    </vt:vector>
  </TitlesOfParts>
  <Company>UMASS Darmtouth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Shekar</dc:creator>
  <cp:lastModifiedBy>Susan Soucie</cp:lastModifiedBy>
  <cp:revision>26</cp:revision>
  <dcterms:created xsi:type="dcterms:W3CDTF">2018-04-17T15:48:29Z</dcterms:created>
  <dcterms:modified xsi:type="dcterms:W3CDTF">2018-05-10T12:48:54Z</dcterms:modified>
</cp:coreProperties>
</file>