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7" r:id="rId4"/>
    <p:sldId id="270" r:id="rId5"/>
    <p:sldId id="257" r:id="rId6"/>
    <p:sldId id="268" r:id="rId7"/>
    <p:sldId id="269" r:id="rId8"/>
    <p:sldId id="25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2" autoAdjust="0"/>
    <p:restoredTop sz="94660"/>
  </p:normalViewPr>
  <p:slideViewPr>
    <p:cSldViewPr snapToGrid="0">
      <p:cViewPr varScale="1">
        <p:scale>
          <a:sx n="64" d="100"/>
          <a:sy n="64" d="100"/>
        </p:scale>
        <p:origin x="36" y="3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1B3939-FC6C-4CFA-8BEF-BD062FC361A9}" type="datetimeFigureOut">
              <a:rPr lang="en-US" smtClean="0"/>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52EAE-FEA4-4DD3-8CD5-E70E02EEDE7A}" type="slidenum">
              <a:rPr lang="en-US" smtClean="0"/>
              <a:t>‹#›</a:t>
            </a:fld>
            <a:endParaRPr lang="en-US"/>
          </a:p>
        </p:txBody>
      </p:sp>
    </p:spTree>
    <p:extLst>
      <p:ext uri="{BB962C8B-B14F-4D97-AF65-F5344CB8AC3E}">
        <p14:creationId xmlns:p14="http://schemas.microsoft.com/office/powerpoint/2010/main" val="1322057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1B3939-FC6C-4CFA-8BEF-BD062FC361A9}" type="datetimeFigureOut">
              <a:rPr lang="en-US" smtClean="0"/>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52EAE-FEA4-4DD3-8CD5-E70E02EEDE7A}" type="slidenum">
              <a:rPr lang="en-US" smtClean="0"/>
              <a:t>‹#›</a:t>
            </a:fld>
            <a:endParaRPr lang="en-US"/>
          </a:p>
        </p:txBody>
      </p:sp>
    </p:spTree>
    <p:extLst>
      <p:ext uri="{BB962C8B-B14F-4D97-AF65-F5344CB8AC3E}">
        <p14:creationId xmlns:p14="http://schemas.microsoft.com/office/powerpoint/2010/main" val="1117577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1B3939-FC6C-4CFA-8BEF-BD062FC361A9}" type="datetimeFigureOut">
              <a:rPr lang="en-US" smtClean="0"/>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52EAE-FEA4-4DD3-8CD5-E70E02EEDE7A}" type="slidenum">
              <a:rPr lang="en-US" smtClean="0"/>
              <a:t>‹#›</a:t>
            </a:fld>
            <a:endParaRPr lang="en-US"/>
          </a:p>
        </p:txBody>
      </p:sp>
    </p:spTree>
    <p:extLst>
      <p:ext uri="{BB962C8B-B14F-4D97-AF65-F5344CB8AC3E}">
        <p14:creationId xmlns:p14="http://schemas.microsoft.com/office/powerpoint/2010/main" val="3843072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1B3939-FC6C-4CFA-8BEF-BD062FC361A9}" type="datetimeFigureOut">
              <a:rPr lang="en-US" smtClean="0"/>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52EAE-FEA4-4DD3-8CD5-E70E02EEDE7A}" type="slidenum">
              <a:rPr lang="en-US" smtClean="0"/>
              <a:t>‹#›</a:t>
            </a:fld>
            <a:endParaRPr lang="en-US"/>
          </a:p>
        </p:txBody>
      </p:sp>
    </p:spTree>
    <p:extLst>
      <p:ext uri="{BB962C8B-B14F-4D97-AF65-F5344CB8AC3E}">
        <p14:creationId xmlns:p14="http://schemas.microsoft.com/office/powerpoint/2010/main" val="2557829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01B3939-FC6C-4CFA-8BEF-BD062FC361A9}" type="datetimeFigureOut">
              <a:rPr lang="en-US" smtClean="0"/>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52EAE-FEA4-4DD3-8CD5-E70E02EEDE7A}" type="slidenum">
              <a:rPr lang="en-US" smtClean="0"/>
              <a:t>‹#›</a:t>
            </a:fld>
            <a:endParaRPr lang="en-US"/>
          </a:p>
        </p:txBody>
      </p:sp>
    </p:spTree>
    <p:extLst>
      <p:ext uri="{BB962C8B-B14F-4D97-AF65-F5344CB8AC3E}">
        <p14:creationId xmlns:p14="http://schemas.microsoft.com/office/powerpoint/2010/main" val="125045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1B3939-FC6C-4CFA-8BEF-BD062FC361A9}" type="datetimeFigureOut">
              <a:rPr lang="en-US" smtClean="0"/>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E52EAE-FEA4-4DD3-8CD5-E70E02EEDE7A}" type="slidenum">
              <a:rPr lang="en-US" smtClean="0"/>
              <a:t>‹#›</a:t>
            </a:fld>
            <a:endParaRPr lang="en-US"/>
          </a:p>
        </p:txBody>
      </p:sp>
    </p:spTree>
    <p:extLst>
      <p:ext uri="{BB962C8B-B14F-4D97-AF65-F5344CB8AC3E}">
        <p14:creationId xmlns:p14="http://schemas.microsoft.com/office/powerpoint/2010/main" val="2029032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1B3939-FC6C-4CFA-8BEF-BD062FC361A9}" type="datetimeFigureOut">
              <a:rPr lang="en-US" smtClean="0"/>
              <a:t>5/10/2018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E52EAE-FEA4-4DD3-8CD5-E70E02EEDE7A}" type="slidenum">
              <a:rPr lang="en-US" smtClean="0"/>
              <a:t>‹#›</a:t>
            </a:fld>
            <a:endParaRPr lang="en-US"/>
          </a:p>
        </p:txBody>
      </p:sp>
    </p:spTree>
    <p:extLst>
      <p:ext uri="{BB962C8B-B14F-4D97-AF65-F5344CB8AC3E}">
        <p14:creationId xmlns:p14="http://schemas.microsoft.com/office/powerpoint/2010/main" val="3089153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1B3939-FC6C-4CFA-8BEF-BD062FC361A9}" type="datetimeFigureOut">
              <a:rPr lang="en-US" smtClean="0"/>
              <a:t>5/10/2018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E52EAE-FEA4-4DD3-8CD5-E70E02EEDE7A}" type="slidenum">
              <a:rPr lang="en-US" smtClean="0"/>
              <a:t>‹#›</a:t>
            </a:fld>
            <a:endParaRPr lang="en-US"/>
          </a:p>
        </p:txBody>
      </p:sp>
    </p:spTree>
    <p:extLst>
      <p:ext uri="{BB962C8B-B14F-4D97-AF65-F5344CB8AC3E}">
        <p14:creationId xmlns:p14="http://schemas.microsoft.com/office/powerpoint/2010/main" val="102438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1B3939-FC6C-4CFA-8BEF-BD062FC361A9}" type="datetimeFigureOut">
              <a:rPr lang="en-US" smtClean="0"/>
              <a:t>5/10/2018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E52EAE-FEA4-4DD3-8CD5-E70E02EEDE7A}" type="slidenum">
              <a:rPr lang="en-US" smtClean="0"/>
              <a:t>‹#›</a:t>
            </a:fld>
            <a:endParaRPr lang="en-US"/>
          </a:p>
        </p:txBody>
      </p:sp>
    </p:spTree>
    <p:extLst>
      <p:ext uri="{BB962C8B-B14F-4D97-AF65-F5344CB8AC3E}">
        <p14:creationId xmlns:p14="http://schemas.microsoft.com/office/powerpoint/2010/main" val="3724839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01B3939-FC6C-4CFA-8BEF-BD062FC361A9}" type="datetimeFigureOut">
              <a:rPr lang="en-US" smtClean="0"/>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E52EAE-FEA4-4DD3-8CD5-E70E02EEDE7A}" type="slidenum">
              <a:rPr lang="en-US" smtClean="0"/>
              <a:t>‹#›</a:t>
            </a:fld>
            <a:endParaRPr lang="en-US"/>
          </a:p>
        </p:txBody>
      </p:sp>
    </p:spTree>
    <p:extLst>
      <p:ext uri="{BB962C8B-B14F-4D97-AF65-F5344CB8AC3E}">
        <p14:creationId xmlns:p14="http://schemas.microsoft.com/office/powerpoint/2010/main" val="1586391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01B3939-FC6C-4CFA-8BEF-BD062FC361A9}" type="datetimeFigureOut">
              <a:rPr lang="en-US" smtClean="0"/>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E52EAE-FEA4-4DD3-8CD5-E70E02EEDE7A}" type="slidenum">
              <a:rPr lang="en-US" smtClean="0"/>
              <a:t>‹#›</a:t>
            </a:fld>
            <a:endParaRPr lang="en-US"/>
          </a:p>
        </p:txBody>
      </p:sp>
    </p:spTree>
    <p:extLst>
      <p:ext uri="{BB962C8B-B14F-4D97-AF65-F5344CB8AC3E}">
        <p14:creationId xmlns:p14="http://schemas.microsoft.com/office/powerpoint/2010/main" val="940299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1B3939-FC6C-4CFA-8BEF-BD062FC361A9}" type="datetimeFigureOut">
              <a:rPr lang="en-US" smtClean="0"/>
              <a:t>5/10/2018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E52EAE-FEA4-4DD3-8CD5-E70E02EEDE7A}" type="slidenum">
              <a:rPr lang="en-US" smtClean="0"/>
              <a:t>‹#›</a:t>
            </a:fld>
            <a:endParaRPr lang="en-US"/>
          </a:p>
        </p:txBody>
      </p:sp>
    </p:spTree>
    <p:extLst>
      <p:ext uri="{BB962C8B-B14F-4D97-AF65-F5344CB8AC3E}">
        <p14:creationId xmlns:p14="http://schemas.microsoft.com/office/powerpoint/2010/main" val="16089091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89741" y="894696"/>
            <a:ext cx="9144000" cy="2153303"/>
          </a:xfrm>
        </p:spPr>
        <p:txBody>
          <a:bodyPr>
            <a:normAutofit/>
          </a:bodyPr>
          <a:lstStyle/>
          <a:p>
            <a:endParaRPr lang="en-US" dirty="0"/>
          </a:p>
          <a:p>
            <a:r>
              <a:rPr lang="en-US" sz="3200" i="1" dirty="0" smtClean="0"/>
              <a:t>Strategic Planning for ITS Technologies:</a:t>
            </a:r>
          </a:p>
          <a:p>
            <a:r>
              <a:rPr lang="en-US" sz="3200" i="1" dirty="0" smtClean="0"/>
              <a:t>Status of Strategic Planning</a:t>
            </a:r>
          </a:p>
          <a:p>
            <a:r>
              <a:rPr lang="en-US" sz="3200" i="1" dirty="0" smtClean="0"/>
              <a:t>Status of ITS Architecture</a:t>
            </a:r>
          </a:p>
          <a:p>
            <a:endParaRPr lang="en-US" sz="4000" i="1" dirty="0"/>
          </a:p>
        </p:txBody>
      </p:sp>
      <p:sp>
        <p:nvSpPr>
          <p:cNvPr id="5" name="Rectangle 4"/>
          <p:cNvSpPr/>
          <p:nvPr/>
        </p:nvSpPr>
        <p:spPr>
          <a:xfrm>
            <a:off x="71719" y="47812"/>
            <a:ext cx="12054540" cy="6765364"/>
          </a:xfrm>
          <a:prstGeom prst="rect">
            <a:avLst/>
          </a:prstGeom>
          <a:noFill/>
          <a:ln w="139700" cmpd="sng">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865878" y="4064000"/>
            <a:ext cx="5015397" cy="1938992"/>
          </a:xfrm>
          <a:prstGeom prst="rect">
            <a:avLst/>
          </a:prstGeom>
          <a:noFill/>
        </p:spPr>
        <p:txBody>
          <a:bodyPr wrap="square" rtlCol="0">
            <a:spAutoFit/>
          </a:bodyPr>
          <a:lstStyle/>
          <a:p>
            <a:r>
              <a:rPr lang="en-US" sz="2400" b="1" smtClean="0"/>
              <a:t>Roundtable Discussion</a:t>
            </a:r>
            <a:endParaRPr lang="en-US" sz="2400" b="1" dirty="0" smtClean="0"/>
          </a:p>
          <a:p>
            <a:pPr marL="571500" indent="-571500">
              <a:buFont typeface="Wingdings" panose="05000000000000000000" pitchFamily="2" charset="2"/>
              <a:buChar char="q"/>
            </a:pPr>
            <a:r>
              <a:rPr lang="en-US" sz="2400" b="1" dirty="0" smtClean="0"/>
              <a:t>MAINE</a:t>
            </a:r>
          </a:p>
          <a:p>
            <a:pPr marL="571500" indent="-571500">
              <a:buFont typeface="Wingdings" panose="05000000000000000000" pitchFamily="2" charset="2"/>
              <a:buChar char="q"/>
            </a:pPr>
            <a:r>
              <a:rPr lang="en-US" sz="2400" b="1" dirty="0" smtClean="0"/>
              <a:t>NEW HAMPSHIRE</a:t>
            </a:r>
          </a:p>
          <a:p>
            <a:pPr marL="571500" indent="-571500">
              <a:buFont typeface="Wingdings" panose="05000000000000000000" pitchFamily="2" charset="2"/>
              <a:buChar char="q"/>
            </a:pPr>
            <a:r>
              <a:rPr lang="en-US" sz="2400" b="1" dirty="0" smtClean="0"/>
              <a:t>VERMONT</a:t>
            </a:r>
          </a:p>
          <a:p>
            <a:pPr marL="571500" indent="-571500">
              <a:buFont typeface="Wingdings" panose="05000000000000000000" pitchFamily="2" charset="2"/>
              <a:buChar char="q"/>
            </a:pPr>
            <a:r>
              <a:rPr lang="en-US" sz="2400" b="1" dirty="0" smtClean="0"/>
              <a:t>MASSACHUSETTS</a:t>
            </a:r>
            <a:endParaRPr lang="en-US" sz="2400" b="1" dirty="0"/>
          </a:p>
        </p:txBody>
      </p:sp>
      <p:sp>
        <p:nvSpPr>
          <p:cNvPr id="2" name="TextBox 1"/>
          <p:cNvSpPr txBox="1"/>
          <p:nvPr/>
        </p:nvSpPr>
        <p:spPr>
          <a:xfrm>
            <a:off x="7010400" y="6002992"/>
            <a:ext cx="4625219" cy="646331"/>
          </a:xfrm>
          <a:prstGeom prst="rect">
            <a:avLst/>
          </a:prstGeom>
          <a:noFill/>
        </p:spPr>
        <p:txBody>
          <a:bodyPr wrap="square" rtlCol="0">
            <a:spAutoFit/>
          </a:bodyPr>
          <a:lstStyle/>
          <a:p>
            <a:r>
              <a:rPr lang="en-US" dirty="0" smtClean="0"/>
              <a:t>NEITS Annual Meeting – May 10, 2018</a:t>
            </a:r>
          </a:p>
          <a:p>
            <a:r>
              <a:rPr lang="en-US" dirty="0" smtClean="0"/>
              <a:t>Providence RI</a:t>
            </a:r>
            <a:endParaRPr lang="en-US" dirty="0"/>
          </a:p>
        </p:txBody>
      </p:sp>
    </p:spTree>
    <p:extLst>
      <p:ext uri="{BB962C8B-B14F-4D97-AF65-F5344CB8AC3E}">
        <p14:creationId xmlns:p14="http://schemas.microsoft.com/office/powerpoint/2010/main" val="2419187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89741" y="894696"/>
            <a:ext cx="9144000" cy="2787094"/>
          </a:xfrm>
        </p:spPr>
        <p:txBody>
          <a:bodyPr>
            <a:normAutofit fontScale="92500" lnSpcReduction="20000"/>
          </a:bodyPr>
          <a:lstStyle/>
          <a:p>
            <a:endParaRPr lang="en-US" dirty="0"/>
          </a:p>
          <a:p>
            <a:r>
              <a:rPr lang="en-US" sz="3200" i="1" dirty="0" smtClean="0"/>
              <a:t>What technologies do we strategically plan for?</a:t>
            </a:r>
          </a:p>
          <a:p>
            <a:r>
              <a:rPr lang="en-US" sz="3200" i="1" dirty="0" smtClean="0"/>
              <a:t>Connected Vehicle</a:t>
            </a:r>
          </a:p>
          <a:p>
            <a:r>
              <a:rPr lang="en-US" sz="3200" i="1" dirty="0" smtClean="0"/>
              <a:t>Interoperability/</a:t>
            </a:r>
            <a:r>
              <a:rPr lang="en-US" sz="3200" i="1" dirty="0" err="1" smtClean="0"/>
              <a:t>FirstNet</a:t>
            </a:r>
            <a:endParaRPr lang="en-US" sz="3200" i="1" dirty="0" smtClean="0"/>
          </a:p>
          <a:p>
            <a:r>
              <a:rPr lang="en-US" sz="3200" i="1" dirty="0" smtClean="0"/>
              <a:t>Master Plans for CCTV, DMS</a:t>
            </a:r>
          </a:p>
          <a:p>
            <a:r>
              <a:rPr lang="en-US" sz="3200" i="1" dirty="0" smtClean="0"/>
              <a:t>RWIS </a:t>
            </a:r>
            <a:r>
              <a:rPr lang="en-US" sz="3200" i="1" dirty="0" smtClean="0"/>
              <a:t>- </a:t>
            </a:r>
            <a:r>
              <a:rPr lang="en-US" sz="3200" i="1" dirty="0" smtClean="0"/>
              <a:t>VMS - </a:t>
            </a:r>
            <a:r>
              <a:rPr lang="en-US" sz="3200" i="1" dirty="0" smtClean="0"/>
              <a:t>WIMS</a:t>
            </a:r>
          </a:p>
          <a:p>
            <a:endParaRPr lang="en-US" sz="4000" i="1" dirty="0"/>
          </a:p>
        </p:txBody>
      </p:sp>
      <p:sp>
        <p:nvSpPr>
          <p:cNvPr id="5" name="Rectangle 4"/>
          <p:cNvSpPr/>
          <p:nvPr/>
        </p:nvSpPr>
        <p:spPr>
          <a:xfrm>
            <a:off x="71719" y="47812"/>
            <a:ext cx="12054540" cy="6765364"/>
          </a:xfrm>
          <a:prstGeom prst="rect">
            <a:avLst/>
          </a:prstGeom>
          <a:noFill/>
          <a:ln w="139700" cmpd="sng">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802982" y="4068838"/>
            <a:ext cx="5015397" cy="1938992"/>
          </a:xfrm>
          <a:prstGeom prst="rect">
            <a:avLst/>
          </a:prstGeom>
          <a:noFill/>
        </p:spPr>
        <p:txBody>
          <a:bodyPr wrap="square" rtlCol="0">
            <a:spAutoFit/>
          </a:bodyPr>
          <a:lstStyle/>
          <a:p>
            <a:r>
              <a:rPr lang="en-US" sz="2400" b="1" dirty="0" smtClean="0"/>
              <a:t>Roundtable Discussion</a:t>
            </a:r>
          </a:p>
          <a:p>
            <a:pPr marL="571500" indent="-571500">
              <a:buFont typeface="Wingdings" panose="05000000000000000000" pitchFamily="2" charset="2"/>
              <a:buChar char="q"/>
            </a:pPr>
            <a:r>
              <a:rPr lang="en-US" sz="2400" b="1" dirty="0" smtClean="0"/>
              <a:t>MAINE</a:t>
            </a:r>
          </a:p>
          <a:p>
            <a:pPr marL="571500" indent="-571500">
              <a:buFont typeface="Wingdings" panose="05000000000000000000" pitchFamily="2" charset="2"/>
              <a:buChar char="q"/>
            </a:pPr>
            <a:r>
              <a:rPr lang="en-US" sz="2400" b="1" dirty="0" smtClean="0"/>
              <a:t>NEW HAMPSHIRE</a:t>
            </a:r>
          </a:p>
          <a:p>
            <a:pPr marL="571500" indent="-571500">
              <a:buFont typeface="Wingdings" panose="05000000000000000000" pitchFamily="2" charset="2"/>
              <a:buChar char="q"/>
            </a:pPr>
            <a:r>
              <a:rPr lang="en-US" sz="2400" b="1" dirty="0" smtClean="0"/>
              <a:t>VERMONT</a:t>
            </a:r>
          </a:p>
          <a:p>
            <a:pPr marL="571500" indent="-571500">
              <a:buFont typeface="Wingdings" panose="05000000000000000000" pitchFamily="2" charset="2"/>
              <a:buChar char="q"/>
            </a:pPr>
            <a:r>
              <a:rPr lang="en-US" sz="2400" b="1" dirty="0" smtClean="0"/>
              <a:t>MASSACHUSETTS</a:t>
            </a:r>
            <a:endParaRPr lang="en-US" sz="2400" b="1" dirty="0"/>
          </a:p>
        </p:txBody>
      </p:sp>
      <p:sp>
        <p:nvSpPr>
          <p:cNvPr id="7" name="TextBox 6"/>
          <p:cNvSpPr txBox="1"/>
          <p:nvPr/>
        </p:nvSpPr>
        <p:spPr>
          <a:xfrm>
            <a:off x="7010400" y="6002992"/>
            <a:ext cx="4625219" cy="646331"/>
          </a:xfrm>
          <a:prstGeom prst="rect">
            <a:avLst/>
          </a:prstGeom>
          <a:noFill/>
        </p:spPr>
        <p:txBody>
          <a:bodyPr wrap="square" rtlCol="0">
            <a:spAutoFit/>
          </a:bodyPr>
          <a:lstStyle/>
          <a:p>
            <a:r>
              <a:rPr lang="en-US" dirty="0" smtClean="0"/>
              <a:t>NEITS Annual Meeting – May 10, 2018</a:t>
            </a:r>
          </a:p>
          <a:p>
            <a:r>
              <a:rPr lang="en-US" dirty="0" smtClean="0"/>
              <a:t>Providence RI</a:t>
            </a:r>
            <a:endParaRPr lang="en-US" dirty="0"/>
          </a:p>
        </p:txBody>
      </p:sp>
    </p:spTree>
    <p:extLst>
      <p:ext uri="{BB962C8B-B14F-4D97-AF65-F5344CB8AC3E}">
        <p14:creationId xmlns:p14="http://schemas.microsoft.com/office/powerpoint/2010/main" val="1310796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1719" y="47812"/>
            <a:ext cx="12054540" cy="6765364"/>
          </a:xfrm>
          <a:prstGeom prst="rect">
            <a:avLst/>
          </a:prstGeom>
          <a:noFill/>
          <a:ln w="139700" cmpd="sng">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8408893" y="116350"/>
            <a:ext cx="3113741" cy="1938992"/>
          </a:xfrm>
          <a:prstGeom prst="rect">
            <a:avLst/>
          </a:prstGeom>
          <a:noFill/>
        </p:spPr>
        <p:txBody>
          <a:bodyPr wrap="square" rtlCol="0">
            <a:spAutoFit/>
          </a:bodyPr>
          <a:lstStyle/>
          <a:p>
            <a:r>
              <a:rPr lang="en-US" sz="2400" b="1" dirty="0" smtClean="0"/>
              <a:t>Roundtable Discussion</a:t>
            </a:r>
          </a:p>
          <a:p>
            <a:pPr marL="571500" indent="-571500">
              <a:buFont typeface="Wingdings" panose="05000000000000000000" pitchFamily="2" charset="2"/>
              <a:buChar char="q"/>
            </a:pPr>
            <a:r>
              <a:rPr lang="en-US" sz="2400" b="1" dirty="0" smtClean="0"/>
              <a:t>MAINE</a:t>
            </a:r>
          </a:p>
          <a:p>
            <a:pPr marL="571500" indent="-571500">
              <a:buFont typeface="Wingdings" panose="05000000000000000000" pitchFamily="2" charset="2"/>
              <a:buChar char="q"/>
            </a:pPr>
            <a:r>
              <a:rPr lang="en-US" sz="2400" b="1" dirty="0" smtClean="0"/>
              <a:t>NEW HAMPSHIRE</a:t>
            </a:r>
          </a:p>
          <a:p>
            <a:pPr marL="571500" indent="-571500">
              <a:buFont typeface="Wingdings" panose="05000000000000000000" pitchFamily="2" charset="2"/>
              <a:buChar char="q"/>
            </a:pPr>
            <a:r>
              <a:rPr lang="en-US" sz="2400" b="1" dirty="0" smtClean="0"/>
              <a:t>VERMONT</a:t>
            </a:r>
          </a:p>
          <a:p>
            <a:pPr marL="571500" indent="-571500">
              <a:buFont typeface="Wingdings" panose="05000000000000000000" pitchFamily="2" charset="2"/>
              <a:buChar char="q"/>
            </a:pPr>
            <a:r>
              <a:rPr lang="en-US" sz="2400" b="1" dirty="0" smtClean="0"/>
              <a:t>MASSACHUSETTS</a:t>
            </a:r>
            <a:endParaRPr lang="en-US" sz="2400" b="1" dirty="0"/>
          </a:p>
        </p:txBody>
      </p:sp>
      <p:sp>
        <p:nvSpPr>
          <p:cNvPr id="7" name="TextBox 6"/>
          <p:cNvSpPr txBox="1"/>
          <p:nvPr/>
        </p:nvSpPr>
        <p:spPr>
          <a:xfrm>
            <a:off x="7010400" y="6002992"/>
            <a:ext cx="4625219" cy="646331"/>
          </a:xfrm>
          <a:prstGeom prst="rect">
            <a:avLst/>
          </a:prstGeom>
          <a:noFill/>
        </p:spPr>
        <p:txBody>
          <a:bodyPr wrap="square" rtlCol="0">
            <a:spAutoFit/>
          </a:bodyPr>
          <a:lstStyle/>
          <a:p>
            <a:r>
              <a:rPr lang="en-US" dirty="0" smtClean="0"/>
              <a:t>NEITS Annual Meeting – May 10, 2018</a:t>
            </a:r>
          </a:p>
          <a:p>
            <a:r>
              <a:rPr lang="en-US" dirty="0" smtClean="0"/>
              <a:t>Providence RI</a:t>
            </a:r>
            <a:endParaRPr lang="en-US" dirty="0"/>
          </a:p>
        </p:txBody>
      </p:sp>
      <p:sp>
        <p:nvSpPr>
          <p:cNvPr id="8" name="Title 3"/>
          <p:cNvSpPr txBox="1">
            <a:spLocks/>
          </p:cNvSpPr>
          <p:nvPr/>
        </p:nvSpPr>
        <p:spPr>
          <a:xfrm>
            <a:off x="427825" y="627130"/>
            <a:ext cx="3847312" cy="458716"/>
          </a:xfrm>
          <a:prstGeom prst="rect">
            <a:avLst/>
          </a:prstGeom>
        </p:spPr>
        <p:txBody>
          <a:bodyPr vert="horz" lIns="0" tIns="0" rIns="0" bIns="0" rtlCol="0" anchor="ctr">
            <a:noAutofit/>
          </a:bodyPr>
          <a:lstStyle>
            <a:lvl1pPr algn="l" defTabSz="457200" rtl="0" eaLnBrk="1" latinLnBrk="0" hangingPunct="1">
              <a:spcBef>
                <a:spcPct val="0"/>
              </a:spcBef>
              <a:buNone/>
              <a:defRPr sz="2300" b="1" i="0" kern="1200">
                <a:solidFill>
                  <a:srgbClr val="38674A"/>
                </a:solidFill>
                <a:latin typeface="Arial"/>
                <a:ea typeface="+mj-ea"/>
                <a:cs typeface="Arial"/>
              </a:defRPr>
            </a:lvl1pPr>
          </a:lstStyle>
          <a:p>
            <a:r>
              <a:rPr lang="en-US" sz="3733" dirty="0"/>
              <a:t>Quick Points</a:t>
            </a:r>
            <a:endParaRPr lang="en-US" sz="3733" dirty="0"/>
          </a:p>
        </p:txBody>
      </p:sp>
      <p:sp>
        <p:nvSpPr>
          <p:cNvPr id="9" name="Title 3"/>
          <p:cNvSpPr>
            <a:spLocks noGrp="1"/>
          </p:cNvSpPr>
          <p:nvPr>
            <p:ph type="ctrTitle"/>
          </p:nvPr>
        </p:nvSpPr>
        <p:spPr>
          <a:xfrm>
            <a:off x="573404" y="1395187"/>
            <a:ext cx="5283197" cy="360739"/>
          </a:xfrm>
        </p:spPr>
        <p:txBody>
          <a:bodyPr>
            <a:normAutofit fontScale="90000"/>
          </a:bodyPr>
          <a:lstStyle/>
          <a:p>
            <a:pPr algn="l"/>
            <a:r>
              <a:rPr lang="en-US" sz="2133" b="1" dirty="0"/>
              <a:t>New Hampshire HB 314</a:t>
            </a:r>
            <a:endParaRPr lang="en-US" sz="2133" b="1" dirty="0"/>
          </a:p>
        </p:txBody>
      </p:sp>
      <p:sp>
        <p:nvSpPr>
          <p:cNvPr id="10" name="Content Placeholder 4"/>
          <p:cNvSpPr txBox="1">
            <a:spLocks/>
          </p:cNvSpPr>
          <p:nvPr/>
        </p:nvSpPr>
        <p:spPr>
          <a:xfrm>
            <a:off x="621216" y="1939032"/>
            <a:ext cx="9956791" cy="22118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29584" indent="-285750" algn="l">
              <a:buFont typeface="Wingdings" panose="05000000000000000000" pitchFamily="2" charset="2"/>
              <a:buChar char="Ø"/>
            </a:pPr>
            <a:r>
              <a:rPr lang="en-US" sz="1600" dirty="0" smtClean="0"/>
              <a:t>Would allow car manufacturers to test automated vehicles on New Hampshire roads by January 2019 (Applies to “Level 5” vehicles only)</a:t>
            </a:r>
          </a:p>
          <a:p>
            <a:pPr marL="529584" indent="-285750" algn="l">
              <a:buFont typeface="Wingdings" panose="05000000000000000000" pitchFamily="2" charset="2"/>
              <a:buChar char="Ø"/>
            </a:pPr>
            <a:r>
              <a:rPr lang="en-US" sz="1600" dirty="0" smtClean="0"/>
              <a:t>Anyone with a self-driving vehicle, a $10 million insurance plan and $500 for a state licensing fee could apply with the DOT to test the vehicle on NH roads.</a:t>
            </a:r>
          </a:p>
          <a:p>
            <a:pPr marL="529584" indent="-285750" algn="l">
              <a:buFont typeface="Wingdings" panose="05000000000000000000" pitchFamily="2" charset="2"/>
              <a:buChar char="Ø"/>
            </a:pPr>
            <a:r>
              <a:rPr lang="en-US" sz="1600" dirty="0" smtClean="0"/>
              <a:t>Applicants would be required to produce certification that the vehicle had been previously tested under controlled conditions that would simulate the testing environment in New Hampshire. </a:t>
            </a:r>
          </a:p>
          <a:p>
            <a:pPr marL="529584" indent="-285750" algn="l">
              <a:buFont typeface="Wingdings" panose="05000000000000000000" pitchFamily="2" charset="2"/>
              <a:buChar char="Ø"/>
            </a:pPr>
            <a:r>
              <a:rPr lang="en-US" sz="1600" dirty="0" smtClean="0"/>
              <a:t>They would need to demonstrate a plan for how the vehicle would interact with law enforcement</a:t>
            </a:r>
            <a:endParaRPr lang="en-US" sz="1600" dirty="0"/>
          </a:p>
        </p:txBody>
      </p:sp>
      <p:sp>
        <p:nvSpPr>
          <p:cNvPr id="11" name="Title 3"/>
          <p:cNvSpPr txBox="1">
            <a:spLocks/>
          </p:cNvSpPr>
          <p:nvPr/>
        </p:nvSpPr>
        <p:spPr>
          <a:xfrm>
            <a:off x="573404" y="3992517"/>
            <a:ext cx="5283197" cy="386987"/>
          </a:xfrm>
          <a:prstGeom prst="rect">
            <a:avLst/>
          </a:prstGeom>
        </p:spPr>
        <p:txBody>
          <a:bodyPr vert="horz" lIns="0" tIns="0" rIns="0" bIns="0" rtlCol="0" anchor="ctr">
            <a:noAutofit/>
          </a:bodyPr>
          <a:lstStyle>
            <a:lvl1pPr algn="l" defTabSz="457200" rtl="0" eaLnBrk="1" latinLnBrk="0" hangingPunct="1">
              <a:spcBef>
                <a:spcPct val="0"/>
              </a:spcBef>
              <a:buNone/>
              <a:defRPr sz="2300" b="1" i="0" kern="1200">
                <a:solidFill>
                  <a:srgbClr val="38674A"/>
                </a:solidFill>
                <a:latin typeface="Arial"/>
                <a:ea typeface="+mj-ea"/>
                <a:cs typeface="Arial"/>
              </a:defRPr>
            </a:lvl1pPr>
          </a:lstStyle>
          <a:p>
            <a:r>
              <a:rPr lang="en-US" sz="2133" dirty="0"/>
              <a:t>NE Transportation Consortium</a:t>
            </a:r>
            <a:endParaRPr lang="en-US" sz="2133" dirty="0"/>
          </a:p>
        </p:txBody>
      </p:sp>
      <p:sp>
        <p:nvSpPr>
          <p:cNvPr id="12" name="Content Placeholder 4"/>
          <p:cNvSpPr txBox="1">
            <a:spLocks/>
          </p:cNvSpPr>
          <p:nvPr/>
        </p:nvSpPr>
        <p:spPr>
          <a:xfrm>
            <a:off x="931991" y="4406372"/>
            <a:ext cx="9956791" cy="1919785"/>
          </a:xfrm>
          <a:prstGeom prst="rect">
            <a:avLst/>
          </a:prstGeom>
        </p:spPr>
        <p:txBody>
          <a:bodyPr vert="horz" lIns="0" tIns="60960" rIns="121920" bIns="60960" rtlCol="0">
            <a:normAutofit/>
          </a:bodyPr>
          <a:lstStyle>
            <a:lvl1pPr marL="182880" indent="-182880" algn="l" defTabSz="457200" rtl="0" eaLnBrk="1" latinLnBrk="0" hangingPunct="1">
              <a:spcBef>
                <a:spcPts val="0"/>
              </a:spcBef>
              <a:spcAft>
                <a:spcPts val="600"/>
              </a:spcAft>
              <a:buClr>
                <a:srgbClr val="008000"/>
              </a:buClr>
              <a:buFont typeface="Arial"/>
              <a:buChar char="•"/>
              <a:defRPr sz="1600" kern="1200">
                <a:solidFill>
                  <a:schemeClr val="tx1"/>
                </a:solidFill>
                <a:latin typeface="Arial"/>
                <a:ea typeface="+mn-ea"/>
                <a:cs typeface="Arial"/>
              </a:defRPr>
            </a:lvl1pPr>
            <a:lvl2pPr marL="182880" indent="-182880" algn="l" defTabSz="457200" rtl="0" eaLnBrk="1" latinLnBrk="0" hangingPunct="1">
              <a:spcBef>
                <a:spcPts val="0"/>
              </a:spcBef>
              <a:spcAft>
                <a:spcPts val="600"/>
              </a:spcAft>
              <a:buClr>
                <a:srgbClr val="008000"/>
              </a:buClr>
              <a:buFont typeface="Arial"/>
              <a:buChar char="•"/>
              <a:defRPr sz="1600" kern="1200">
                <a:solidFill>
                  <a:schemeClr val="tx1"/>
                </a:solidFill>
                <a:latin typeface="Arial"/>
                <a:ea typeface="+mn-ea"/>
                <a:cs typeface="Arial"/>
              </a:defRPr>
            </a:lvl2pPr>
            <a:lvl3pPr marL="182880" indent="-182880" algn="l" defTabSz="457200" rtl="0" eaLnBrk="1" latinLnBrk="0" hangingPunct="1">
              <a:spcBef>
                <a:spcPts val="0"/>
              </a:spcBef>
              <a:spcAft>
                <a:spcPts val="600"/>
              </a:spcAft>
              <a:buClr>
                <a:srgbClr val="008000"/>
              </a:buClr>
              <a:buFont typeface="Arial"/>
              <a:buChar char="•"/>
              <a:defRPr sz="1600" kern="1200">
                <a:solidFill>
                  <a:schemeClr val="tx1"/>
                </a:solidFill>
                <a:latin typeface="Arial"/>
                <a:ea typeface="+mn-ea"/>
                <a:cs typeface="Arial"/>
              </a:defRPr>
            </a:lvl3pPr>
            <a:lvl4pPr marL="182880" indent="-182880" algn="l" defTabSz="457200" rtl="0" eaLnBrk="1" latinLnBrk="0" hangingPunct="1">
              <a:spcBef>
                <a:spcPts val="0"/>
              </a:spcBef>
              <a:spcAft>
                <a:spcPts val="600"/>
              </a:spcAft>
              <a:buClr>
                <a:srgbClr val="008000"/>
              </a:buClr>
              <a:buFont typeface="Arial"/>
              <a:buChar char="•"/>
              <a:defRPr sz="1600" kern="1200">
                <a:solidFill>
                  <a:schemeClr val="tx1"/>
                </a:solidFill>
                <a:latin typeface="Arial"/>
                <a:ea typeface="+mn-ea"/>
                <a:cs typeface="Arial"/>
              </a:defRPr>
            </a:lvl4pPr>
            <a:lvl5pPr marL="182880" indent="-182880" algn="l" defTabSz="457200" rtl="0" eaLnBrk="1" latinLnBrk="0" hangingPunct="1">
              <a:spcBef>
                <a:spcPts val="0"/>
              </a:spcBef>
              <a:spcAft>
                <a:spcPts val="600"/>
              </a:spcAft>
              <a:buClr>
                <a:srgbClr val="008000"/>
              </a:buClr>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Wingdings" panose="05000000000000000000" pitchFamily="2" charset="2"/>
              <a:buChar char="Ø"/>
            </a:pPr>
            <a:r>
              <a:rPr lang="en-US" dirty="0">
                <a:latin typeface="+mn-lt"/>
              </a:rPr>
              <a:t>The New England Transportation Consortium (NETC), a cooperative effort of the Departments of Transportation and the Land Grant Universities of the six New England States (CT, NH, ME, MA, RI and VT) has recently begun an initiative to identifying issues related to the testing and deployment of connected and automated vehicles extending beyond state lines.</a:t>
            </a:r>
          </a:p>
          <a:p>
            <a:pPr>
              <a:buFont typeface="Wingdings" panose="05000000000000000000" pitchFamily="2" charset="2"/>
              <a:buChar char="Ø"/>
            </a:pPr>
            <a:r>
              <a:rPr lang="en-US" dirty="0">
                <a:latin typeface="+mn-lt"/>
              </a:rPr>
              <a:t>As a first step, an initial research task is being started to identify multi-state issues. New Hampshire DOT will be participating in this project and can provide lessons learned from the evolving NHDOT ITS Program.</a:t>
            </a:r>
          </a:p>
        </p:txBody>
      </p:sp>
      <p:sp>
        <p:nvSpPr>
          <p:cNvPr id="13" name="6-Point Star 12"/>
          <p:cNvSpPr/>
          <p:nvPr/>
        </p:nvSpPr>
        <p:spPr>
          <a:xfrm>
            <a:off x="8414531" y="912580"/>
            <a:ext cx="424330" cy="346532"/>
          </a:xfrm>
          <a:prstGeom prst="star6">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20721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1719" y="47812"/>
            <a:ext cx="12054540" cy="6765364"/>
          </a:xfrm>
          <a:prstGeom prst="rect">
            <a:avLst/>
          </a:prstGeom>
          <a:noFill/>
          <a:ln w="139700" cmpd="sng">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8408893" y="116350"/>
            <a:ext cx="3113741" cy="1938992"/>
          </a:xfrm>
          <a:prstGeom prst="rect">
            <a:avLst/>
          </a:prstGeom>
          <a:noFill/>
        </p:spPr>
        <p:txBody>
          <a:bodyPr wrap="square" rtlCol="0">
            <a:spAutoFit/>
          </a:bodyPr>
          <a:lstStyle/>
          <a:p>
            <a:r>
              <a:rPr lang="en-US" sz="2400" b="1" dirty="0" smtClean="0"/>
              <a:t>Roundtable Discussion</a:t>
            </a:r>
          </a:p>
          <a:p>
            <a:pPr marL="571500" indent="-571500">
              <a:buFont typeface="Wingdings" panose="05000000000000000000" pitchFamily="2" charset="2"/>
              <a:buChar char="q"/>
            </a:pPr>
            <a:r>
              <a:rPr lang="en-US" sz="2400" b="1" dirty="0" smtClean="0"/>
              <a:t>MAINE</a:t>
            </a:r>
          </a:p>
          <a:p>
            <a:pPr marL="571500" indent="-571500">
              <a:buFont typeface="Wingdings" panose="05000000000000000000" pitchFamily="2" charset="2"/>
              <a:buChar char="q"/>
            </a:pPr>
            <a:r>
              <a:rPr lang="en-US" sz="2400" b="1" dirty="0" smtClean="0"/>
              <a:t>NEW HAMPSHIRE</a:t>
            </a:r>
          </a:p>
          <a:p>
            <a:pPr marL="571500" indent="-571500">
              <a:buFont typeface="Wingdings" panose="05000000000000000000" pitchFamily="2" charset="2"/>
              <a:buChar char="q"/>
            </a:pPr>
            <a:r>
              <a:rPr lang="en-US" sz="2400" b="1" dirty="0" smtClean="0"/>
              <a:t>VERMONT</a:t>
            </a:r>
          </a:p>
          <a:p>
            <a:pPr marL="571500" indent="-571500">
              <a:buFont typeface="Wingdings" panose="05000000000000000000" pitchFamily="2" charset="2"/>
              <a:buChar char="q"/>
            </a:pPr>
            <a:r>
              <a:rPr lang="en-US" sz="2400" b="1" dirty="0" smtClean="0"/>
              <a:t>MASSACHUSETTS</a:t>
            </a:r>
            <a:endParaRPr lang="en-US" sz="2400" b="1" dirty="0"/>
          </a:p>
        </p:txBody>
      </p:sp>
      <p:sp>
        <p:nvSpPr>
          <p:cNvPr id="8" name="Title 3"/>
          <p:cNvSpPr txBox="1">
            <a:spLocks/>
          </p:cNvSpPr>
          <p:nvPr/>
        </p:nvSpPr>
        <p:spPr>
          <a:xfrm>
            <a:off x="427825" y="627130"/>
            <a:ext cx="3847312" cy="458716"/>
          </a:xfrm>
          <a:prstGeom prst="rect">
            <a:avLst/>
          </a:prstGeom>
        </p:spPr>
        <p:txBody>
          <a:bodyPr vert="horz" lIns="0" tIns="0" rIns="0" bIns="0" rtlCol="0" anchor="ctr">
            <a:noAutofit/>
          </a:bodyPr>
          <a:lstStyle>
            <a:lvl1pPr algn="l" defTabSz="457200" rtl="0" eaLnBrk="1" latinLnBrk="0" hangingPunct="1">
              <a:spcBef>
                <a:spcPct val="0"/>
              </a:spcBef>
              <a:buNone/>
              <a:defRPr sz="2300" b="1" i="0" kern="1200">
                <a:solidFill>
                  <a:srgbClr val="38674A"/>
                </a:solidFill>
                <a:latin typeface="Arial"/>
                <a:ea typeface="+mj-ea"/>
                <a:cs typeface="Arial"/>
              </a:defRPr>
            </a:lvl1pPr>
          </a:lstStyle>
          <a:p>
            <a:r>
              <a:rPr lang="en-US" sz="3733" dirty="0" smtClean="0"/>
              <a:t>Key Areas</a:t>
            </a:r>
            <a:endParaRPr lang="en-US" sz="3733" dirty="0"/>
          </a:p>
        </p:txBody>
      </p:sp>
      <p:sp>
        <p:nvSpPr>
          <p:cNvPr id="13" name="6-Point Star 12"/>
          <p:cNvSpPr/>
          <p:nvPr/>
        </p:nvSpPr>
        <p:spPr>
          <a:xfrm>
            <a:off x="8414531" y="912580"/>
            <a:ext cx="424330" cy="346532"/>
          </a:xfrm>
          <a:prstGeom prst="star6">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ontent Placeholder 4"/>
          <p:cNvSpPr txBox="1">
            <a:spLocks/>
          </p:cNvSpPr>
          <p:nvPr/>
        </p:nvSpPr>
        <p:spPr>
          <a:xfrm>
            <a:off x="391968" y="1434353"/>
            <a:ext cx="10264079" cy="5054038"/>
          </a:xfrm>
          <a:prstGeom prst="rect">
            <a:avLst/>
          </a:prstGeom>
        </p:spPr>
        <p:txBody>
          <a:bodyPr vert="horz" lIns="0" tIns="60960" rIns="121920" bIns="60960" rtlCol="0">
            <a:normAutofit lnSpcReduction="10000"/>
          </a:bodyPr>
          <a:lstStyle/>
          <a:p>
            <a:pPr marL="243834" indent="-243834">
              <a:buClr>
                <a:srgbClr val="008000"/>
              </a:buClr>
              <a:buFont typeface="Arial"/>
              <a:buChar char="•"/>
            </a:pPr>
            <a:r>
              <a:rPr lang="en-US" sz="1867" b="1" dirty="0">
                <a:solidFill>
                  <a:srgbClr val="38674A"/>
                </a:solidFill>
                <a:latin typeface="Arial" panose="020B0604020202020204" pitchFamily="34" charset="0"/>
                <a:cs typeface="Arial" panose="020B0604020202020204" pitchFamily="34" charset="0"/>
              </a:rPr>
              <a:t>Policy and </a:t>
            </a:r>
            <a:r>
              <a:rPr lang="en-US" sz="1867" b="1" dirty="0">
                <a:solidFill>
                  <a:srgbClr val="38674A"/>
                </a:solidFill>
                <a:latin typeface="Arial" panose="020B0604020202020204" pitchFamily="34" charset="0"/>
                <a:cs typeface="Arial" panose="020B0604020202020204" pitchFamily="34" charset="0"/>
              </a:rPr>
              <a:t>Planning</a:t>
            </a:r>
          </a:p>
          <a:p>
            <a:pPr marL="853419" lvl="1" indent="-243834">
              <a:buClr>
                <a:srgbClr val="008000"/>
              </a:buClr>
              <a:buFont typeface="Arial"/>
              <a:buChar char="•"/>
            </a:pPr>
            <a:r>
              <a:rPr lang="en-US" sz="1600" dirty="0">
                <a:latin typeface="Arial" panose="020B0604020202020204" pitchFamily="34" charset="0"/>
                <a:cs typeface="Arial" panose="020B0604020202020204" pitchFamily="34" charset="0"/>
              </a:rPr>
              <a:t>Within New Hampshire, the DOT serves as the lead agency of CAV activities. </a:t>
            </a:r>
          </a:p>
          <a:p>
            <a:pPr marL="853419" lvl="1" indent="-243834">
              <a:buClr>
                <a:srgbClr val="008000"/>
              </a:buClr>
              <a:buFont typeface="Arial"/>
              <a:buChar char="•"/>
            </a:pPr>
            <a:r>
              <a:rPr lang="en-US" sz="1600" dirty="0">
                <a:latin typeface="Arial" panose="020B0604020202020204" pitchFamily="34" charset="0"/>
                <a:cs typeface="Arial" panose="020B0604020202020204" pitchFamily="34" charset="0"/>
              </a:rPr>
              <a:t>With </a:t>
            </a:r>
            <a:r>
              <a:rPr lang="en-US" sz="1600" dirty="0">
                <a:latin typeface="Arial" panose="020B0604020202020204" pitchFamily="34" charset="0"/>
                <a:cs typeface="Arial" panose="020B0604020202020204" pitchFamily="34" charset="0"/>
              </a:rPr>
              <a:t>much of the current V2I focus on communications, traffic signals, and various sensor technologies, the TSMO Bureau is representing NHDOT</a:t>
            </a:r>
            <a:r>
              <a:rPr lang="en-US" sz="1600" dirty="0">
                <a:latin typeface="Arial" panose="020B0604020202020204" pitchFamily="34" charset="0"/>
                <a:cs typeface="Arial" panose="020B0604020202020204" pitchFamily="34" charset="0"/>
              </a:rPr>
              <a:t>.</a:t>
            </a:r>
          </a:p>
          <a:p>
            <a:pPr marL="243834" indent="-243834">
              <a:buClr>
                <a:srgbClr val="008000"/>
              </a:buClr>
              <a:buFont typeface="Arial"/>
              <a:buChar char="•"/>
            </a:pPr>
            <a:r>
              <a:rPr lang="en-US" sz="1867" b="1" dirty="0">
                <a:solidFill>
                  <a:srgbClr val="38674A"/>
                </a:solidFill>
                <a:latin typeface="Arial" panose="020B0604020202020204" pitchFamily="34" charset="0"/>
                <a:cs typeface="Arial" panose="020B0604020202020204" pitchFamily="34" charset="0"/>
              </a:rPr>
              <a:t>Long </a:t>
            </a:r>
            <a:r>
              <a:rPr lang="en-US" sz="1867" b="1" dirty="0">
                <a:solidFill>
                  <a:srgbClr val="38674A"/>
                </a:solidFill>
                <a:latin typeface="Arial" panose="020B0604020202020204" pitchFamily="34" charset="0"/>
                <a:cs typeface="Arial" panose="020B0604020202020204" pitchFamily="34" charset="0"/>
              </a:rPr>
              <a:t>Range Transportation </a:t>
            </a:r>
            <a:r>
              <a:rPr lang="en-US" sz="1867" b="1" dirty="0">
                <a:solidFill>
                  <a:srgbClr val="38674A"/>
                </a:solidFill>
                <a:latin typeface="Arial" panose="020B0604020202020204" pitchFamily="34" charset="0"/>
                <a:cs typeface="Arial" panose="020B0604020202020204" pitchFamily="34" charset="0"/>
              </a:rPr>
              <a:t>Plans</a:t>
            </a:r>
          </a:p>
          <a:p>
            <a:pPr marL="853419" lvl="1" indent="-243834">
              <a:buClr>
                <a:srgbClr val="008000"/>
              </a:buClr>
              <a:buFont typeface="Arial"/>
              <a:buChar char="•"/>
            </a:pPr>
            <a:r>
              <a:rPr lang="en-US" sz="1600" dirty="0">
                <a:latin typeface="Arial" panose="020B0604020202020204" pitchFamily="34" charset="0"/>
                <a:cs typeface="Arial" panose="020B0604020202020204" pitchFamily="34" charset="0"/>
              </a:rPr>
              <a:t>Both increases in capacity and changes to traveler behavior due to automated vehicles are being assessed for NHDOT long range transportation plans. </a:t>
            </a:r>
          </a:p>
          <a:p>
            <a:pPr marL="853419" lvl="1" indent="-243834">
              <a:buClr>
                <a:srgbClr val="008000"/>
              </a:buClr>
              <a:buFont typeface="Arial"/>
              <a:buChar char="•"/>
            </a:pPr>
            <a:r>
              <a:rPr lang="en-US" sz="1600" dirty="0">
                <a:latin typeface="Arial" panose="020B0604020202020204" pitchFamily="34" charset="0"/>
                <a:cs typeface="Arial" panose="020B0604020202020204" pitchFamily="34" charset="0"/>
              </a:rPr>
              <a:t>If levels of automation continue at the current pace, infrastructure investments will be assessed considering the likely impacts of CAV systems as an additional variable within the model</a:t>
            </a:r>
            <a:r>
              <a:rPr lang="en-US" sz="1600" dirty="0">
                <a:latin typeface="Arial" panose="020B0604020202020204" pitchFamily="34" charset="0"/>
                <a:cs typeface="Arial" panose="020B0604020202020204" pitchFamily="34" charset="0"/>
              </a:rPr>
              <a:t>.</a:t>
            </a:r>
          </a:p>
          <a:p>
            <a:pPr marL="243834" indent="-243834">
              <a:buClr>
                <a:srgbClr val="008000"/>
              </a:buClr>
              <a:buFont typeface="Arial"/>
              <a:buChar char="•"/>
            </a:pPr>
            <a:r>
              <a:rPr lang="en-US" sz="1867" b="1" dirty="0">
                <a:solidFill>
                  <a:srgbClr val="38674A"/>
                </a:solidFill>
                <a:latin typeface="Arial" panose="020B0604020202020204" pitchFamily="34" charset="0"/>
                <a:cs typeface="Arial" panose="020B0604020202020204" pitchFamily="34" charset="0"/>
              </a:rPr>
              <a:t>Infrastructure</a:t>
            </a:r>
          </a:p>
          <a:p>
            <a:pPr marL="853419" lvl="1" indent="-243834">
              <a:buClr>
                <a:srgbClr val="008000"/>
              </a:buClr>
              <a:buFont typeface="Arial"/>
              <a:buChar char="•"/>
            </a:pPr>
            <a:r>
              <a:rPr lang="en-US" sz="1600" dirty="0">
                <a:latin typeface="Arial" panose="020B0604020202020204" pitchFamily="34" charset="0"/>
                <a:cs typeface="Arial" panose="020B0604020202020204" pitchFamily="34" charset="0"/>
              </a:rPr>
              <a:t>NHDOT is monitoring the guidance being issued by FHWA, NHTSA and others related to CAV deployment and evaluating any recommended changes. </a:t>
            </a:r>
          </a:p>
          <a:p>
            <a:pPr marL="853419" lvl="1" indent="-243834">
              <a:buClr>
                <a:srgbClr val="008000"/>
              </a:buClr>
              <a:buFont typeface="Arial"/>
              <a:buChar char="•"/>
            </a:pPr>
            <a:r>
              <a:rPr lang="en-US" sz="1600" dirty="0">
                <a:latin typeface="Arial" panose="020B0604020202020204" pitchFamily="34" charset="0"/>
                <a:cs typeface="Arial" panose="020B0604020202020204" pitchFamily="34" charset="0"/>
              </a:rPr>
              <a:t>Early adoption will likely ease any transition before widespread deployment. </a:t>
            </a:r>
            <a:endParaRPr lang="en-US" sz="1600" b="1" dirty="0">
              <a:solidFill>
                <a:srgbClr val="38674A"/>
              </a:solidFill>
              <a:latin typeface="Arial" panose="020B0604020202020204" pitchFamily="34" charset="0"/>
              <a:cs typeface="Arial" panose="020B0604020202020204" pitchFamily="34" charset="0"/>
            </a:endParaRPr>
          </a:p>
          <a:p>
            <a:pPr marL="243834" indent="-243834">
              <a:buClr>
                <a:srgbClr val="008000"/>
              </a:buClr>
              <a:buFont typeface="Arial"/>
              <a:buChar char="•"/>
            </a:pPr>
            <a:r>
              <a:rPr lang="en-US" sz="1867" b="1" dirty="0">
                <a:solidFill>
                  <a:srgbClr val="38674A"/>
                </a:solidFill>
                <a:latin typeface="Arial" panose="020B0604020202020204" pitchFamily="34" charset="0"/>
                <a:cs typeface="Arial" panose="020B0604020202020204" pitchFamily="34" charset="0"/>
              </a:rPr>
              <a:t>Traffic </a:t>
            </a:r>
            <a:r>
              <a:rPr lang="en-US" sz="1867" b="1" dirty="0">
                <a:solidFill>
                  <a:srgbClr val="38674A"/>
                </a:solidFill>
                <a:latin typeface="Arial" panose="020B0604020202020204" pitchFamily="34" charset="0"/>
                <a:cs typeface="Arial" panose="020B0604020202020204" pitchFamily="34" charset="0"/>
              </a:rPr>
              <a:t>Control </a:t>
            </a:r>
            <a:r>
              <a:rPr lang="en-US" sz="1867" b="1" dirty="0">
                <a:solidFill>
                  <a:srgbClr val="38674A"/>
                </a:solidFill>
                <a:latin typeface="Arial" panose="020B0604020202020204" pitchFamily="34" charset="0"/>
                <a:cs typeface="Arial" panose="020B0604020202020204" pitchFamily="34" charset="0"/>
              </a:rPr>
              <a:t>Strategies</a:t>
            </a:r>
          </a:p>
          <a:p>
            <a:pPr marL="853419" lvl="1" indent="-243834">
              <a:buClr>
                <a:srgbClr val="008000"/>
              </a:buClr>
              <a:buFont typeface="Arial"/>
              <a:buChar char="•"/>
            </a:pPr>
            <a:r>
              <a:rPr lang="en-US" sz="1600" dirty="0">
                <a:latin typeface="Arial" panose="020B0604020202020204" pitchFamily="34" charset="0"/>
                <a:cs typeface="Arial" panose="020B0604020202020204" pitchFamily="34" charset="0"/>
              </a:rPr>
              <a:t>NHDOT is supporting the efforts in Dover, NH to implement various signal controller platforms to test V2I strategies.  </a:t>
            </a:r>
          </a:p>
          <a:p>
            <a:pPr marL="853419" lvl="1" indent="-243834">
              <a:buClr>
                <a:srgbClr val="008000"/>
              </a:buClr>
              <a:buFont typeface="Arial"/>
              <a:buChar char="•"/>
            </a:pPr>
            <a:r>
              <a:rPr lang="en-US" sz="1600" dirty="0">
                <a:latin typeface="Arial" panose="020B0604020202020204" pitchFamily="34" charset="0"/>
                <a:cs typeface="Arial" panose="020B0604020202020204" pitchFamily="34" charset="0"/>
              </a:rPr>
              <a:t>NH is also participating with neighboring </a:t>
            </a:r>
            <a:r>
              <a:rPr lang="en-US" sz="1600" dirty="0">
                <a:latin typeface="Arial" panose="020B0604020202020204" pitchFamily="34" charset="0"/>
                <a:cs typeface="Arial" panose="020B0604020202020204" pitchFamily="34" charset="0"/>
              </a:rPr>
              <a:t>states (Vermont &amp; Maine) </a:t>
            </a:r>
            <a:r>
              <a:rPr lang="en-US" sz="1600" dirty="0">
                <a:latin typeface="Arial" panose="020B0604020202020204" pitchFamily="34" charset="0"/>
                <a:cs typeface="Arial" panose="020B0604020202020204" pitchFamily="34" charset="0"/>
              </a:rPr>
              <a:t>in a regional approach to CAV planning and deployment through the NE Compass software platform</a:t>
            </a:r>
            <a:r>
              <a:rPr lang="en-US" sz="1600" dirty="0">
                <a:latin typeface="Arial" panose="020B0604020202020204" pitchFamily="34" charset="0"/>
                <a:cs typeface="Arial" panose="020B0604020202020204" pitchFamily="34" charset="0"/>
              </a:rPr>
              <a:t>.</a:t>
            </a:r>
            <a:endParaRPr lang="en-US" sz="1600" b="1" dirty="0">
              <a:solidFill>
                <a:srgbClr val="38674A"/>
              </a:solidFill>
              <a:latin typeface="Arial" panose="020B0604020202020204" pitchFamily="34" charset="0"/>
              <a:cs typeface="Arial" panose="020B0604020202020204" pitchFamily="34" charset="0"/>
            </a:endParaRPr>
          </a:p>
          <a:p>
            <a:pPr marL="243834" indent="-243834">
              <a:buClr>
                <a:srgbClr val="008000"/>
              </a:buClr>
              <a:buFont typeface="Arial"/>
              <a:buChar char="•"/>
            </a:pPr>
            <a:r>
              <a:rPr lang="en-US" sz="1867" b="1" dirty="0">
                <a:solidFill>
                  <a:srgbClr val="38674A"/>
                </a:solidFill>
                <a:latin typeface="Arial" panose="020B0604020202020204" pitchFamily="34" charset="0"/>
                <a:cs typeface="Arial" panose="020B0604020202020204" pitchFamily="34" charset="0"/>
              </a:rPr>
              <a:t>V2X</a:t>
            </a:r>
          </a:p>
          <a:p>
            <a:pPr marL="853419" lvl="1" indent="-243834">
              <a:buClr>
                <a:srgbClr val="008000"/>
              </a:buClr>
              <a:buFont typeface="Arial"/>
              <a:buChar char="•"/>
            </a:pPr>
            <a:r>
              <a:rPr lang="en-US" sz="1600" dirty="0">
                <a:latin typeface="Arial" panose="020B0604020202020204" pitchFamily="34" charset="0"/>
                <a:cs typeface="Arial" panose="020B0604020202020204" pitchFamily="34" charset="0"/>
              </a:rPr>
              <a:t>NHDOT continues to monitor the progress of V2X and the two scenarios. </a:t>
            </a:r>
          </a:p>
          <a:p>
            <a:pPr marL="853419" lvl="1" indent="-243834">
              <a:buClr>
                <a:srgbClr val="008000"/>
              </a:buClr>
              <a:buFont typeface="Arial"/>
              <a:buChar char="•"/>
            </a:pPr>
            <a:r>
              <a:rPr lang="en-US" sz="1600" dirty="0">
                <a:latin typeface="Arial" panose="020B0604020202020204" pitchFamily="34" charset="0"/>
                <a:cs typeface="Arial" panose="020B0604020202020204" pitchFamily="34" charset="0"/>
              </a:rPr>
              <a:t>Potential permitting of expanding 5G systems are being evaluated within the state</a:t>
            </a:r>
            <a:r>
              <a:rPr lang="en-US" sz="16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6688269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1719" y="47812"/>
            <a:ext cx="12054540" cy="6765364"/>
          </a:xfrm>
          <a:prstGeom prst="rect">
            <a:avLst/>
          </a:prstGeom>
          <a:noFill/>
          <a:ln w="139700" cmpd="sng">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840812" y="4064000"/>
            <a:ext cx="5015397" cy="1938992"/>
          </a:xfrm>
          <a:prstGeom prst="rect">
            <a:avLst/>
          </a:prstGeom>
          <a:noFill/>
        </p:spPr>
        <p:txBody>
          <a:bodyPr wrap="square" rtlCol="0">
            <a:spAutoFit/>
          </a:bodyPr>
          <a:lstStyle/>
          <a:p>
            <a:r>
              <a:rPr lang="en-US" sz="2400" b="1" dirty="0" smtClean="0"/>
              <a:t>Roundtable Discussion</a:t>
            </a:r>
          </a:p>
          <a:p>
            <a:pPr marL="571500" indent="-571500">
              <a:buFont typeface="Wingdings" panose="05000000000000000000" pitchFamily="2" charset="2"/>
              <a:buChar char="q"/>
            </a:pPr>
            <a:r>
              <a:rPr lang="en-US" sz="2400" b="1" dirty="0" smtClean="0"/>
              <a:t>MAINE</a:t>
            </a:r>
          </a:p>
          <a:p>
            <a:pPr marL="571500" indent="-571500">
              <a:buFont typeface="Wingdings" panose="05000000000000000000" pitchFamily="2" charset="2"/>
              <a:buChar char="q"/>
            </a:pPr>
            <a:r>
              <a:rPr lang="en-US" sz="2400" b="1" dirty="0" smtClean="0"/>
              <a:t>NEW HAMPSHIRE</a:t>
            </a:r>
          </a:p>
          <a:p>
            <a:pPr marL="571500" indent="-571500">
              <a:buFont typeface="Wingdings" panose="05000000000000000000" pitchFamily="2" charset="2"/>
              <a:buChar char="q"/>
            </a:pPr>
            <a:r>
              <a:rPr lang="en-US" sz="2400" b="1" dirty="0" smtClean="0"/>
              <a:t>VERMONT</a:t>
            </a:r>
          </a:p>
          <a:p>
            <a:pPr marL="571500" indent="-571500">
              <a:buFont typeface="Wingdings" panose="05000000000000000000" pitchFamily="2" charset="2"/>
              <a:buChar char="q"/>
            </a:pPr>
            <a:r>
              <a:rPr lang="en-US" sz="2400" b="1" dirty="0" smtClean="0"/>
              <a:t>MASSACHUSETTS</a:t>
            </a:r>
            <a:endParaRPr lang="en-US" sz="2400" b="1" dirty="0"/>
          </a:p>
        </p:txBody>
      </p:sp>
      <p:sp>
        <p:nvSpPr>
          <p:cNvPr id="7" name="TextBox 6"/>
          <p:cNvSpPr txBox="1"/>
          <p:nvPr/>
        </p:nvSpPr>
        <p:spPr>
          <a:xfrm>
            <a:off x="7010400" y="6002992"/>
            <a:ext cx="4625219" cy="646331"/>
          </a:xfrm>
          <a:prstGeom prst="rect">
            <a:avLst/>
          </a:prstGeom>
          <a:noFill/>
        </p:spPr>
        <p:txBody>
          <a:bodyPr wrap="square" rtlCol="0">
            <a:spAutoFit/>
          </a:bodyPr>
          <a:lstStyle/>
          <a:p>
            <a:r>
              <a:rPr lang="en-US" dirty="0" smtClean="0"/>
              <a:t>NEITS Annual Meeting – May 10, 2018</a:t>
            </a:r>
          </a:p>
          <a:p>
            <a:r>
              <a:rPr lang="en-US" dirty="0" smtClean="0"/>
              <a:t>Providence RI</a:t>
            </a:r>
            <a:endParaRPr lang="en-US" dirty="0"/>
          </a:p>
        </p:txBody>
      </p:sp>
      <p:sp>
        <p:nvSpPr>
          <p:cNvPr id="4" name="Left Arrow 3"/>
          <p:cNvSpPr/>
          <p:nvPr/>
        </p:nvSpPr>
        <p:spPr>
          <a:xfrm>
            <a:off x="9270088" y="3516884"/>
            <a:ext cx="978408" cy="484632"/>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6-Point Star 13"/>
          <p:cNvSpPr/>
          <p:nvPr/>
        </p:nvSpPr>
        <p:spPr>
          <a:xfrm>
            <a:off x="840812" y="4473119"/>
            <a:ext cx="424330" cy="346532"/>
          </a:xfrm>
          <a:prstGeom prst="star6">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 Placeholder 2">
            <a:extLst>
              <a:ext uri="{FF2B5EF4-FFF2-40B4-BE49-F238E27FC236}">
                <a16:creationId xmlns:a16="http://schemas.microsoft.com/office/drawing/2014/main" id="{B3519811-F5D4-4469-AF6E-5A2A8EC1A2C4}"/>
              </a:ext>
            </a:extLst>
          </p:cNvPr>
          <p:cNvSpPr txBox="1">
            <a:spLocks/>
          </p:cNvSpPr>
          <p:nvPr/>
        </p:nvSpPr>
        <p:spPr>
          <a:xfrm>
            <a:off x="4015810" y="988961"/>
            <a:ext cx="5157787" cy="823912"/>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smtClean="0"/>
              <a:t>Turnpike NB  </a:t>
            </a:r>
          </a:p>
          <a:p>
            <a:r>
              <a:rPr lang="en-US" dirty="0" smtClean="0"/>
              <a:t>At Flag Pond Road</a:t>
            </a:r>
            <a:endParaRPr lang="en-US" dirty="0"/>
          </a:p>
        </p:txBody>
      </p:sp>
      <p:pic>
        <p:nvPicPr>
          <p:cNvPr id="16" name="Content Placeholder 7">
            <a:extLst>
              <a:ext uri="{FF2B5EF4-FFF2-40B4-BE49-F238E27FC236}">
                <a16:creationId xmlns:a16="http://schemas.microsoft.com/office/drawing/2014/main" id="{C7C0842C-540D-4261-A983-C41C5B89F3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40821" y="1971233"/>
            <a:ext cx="3221592" cy="3331663"/>
          </a:xfrm>
          <a:prstGeom prst="rect">
            <a:avLst/>
          </a:prstGeom>
        </p:spPr>
      </p:pic>
      <p:sp>
        <p:nvSpPr>
          <p:cNvPr id="17" name="Text Placeholder 4">
            <a:extLst>
              <a:ext uri="{FF2B5EF4-FFF2-40B4-BE49-F238E27FC236}">
                <a16:creationId xmlns:a16="http://schemas.microsoft.com/office/drawing/2014/main" id="{A21B4CFD-8542-40E8-A7F2-A5FA09651EE8}"/>
              </a:ext>
            </a:extLst>
          </p:cNvPr>
          <p:cNvSpPr txBox="1">
            <a:spLocks/>
          </p:cNvSpPr>
          <p:nvPr/>
        </p:nvSpPr>
        <p:spPr>
          <a:xfrm>
            <a:off x="7939496" y="988961"/>
            <a:ext cx="4572924" cy="8239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dirty="0" smtClean="0"/>
              <a:t>Turnpike SB  </a:t>
            </a:r>
          </a:p>
          <a:p>
            <a:pPr marL="0" indent="0" algn="ctr">
              <a:buNone/>
            </a:pPr>
            <a:r>
              <a:rPr lang="en-US" sz="2400" dirty="0" smtClean="0"/>
              <a:t>North of I-295 split</a:t>
            </a:r>
            <a:endParaRPr lang="en-US" sz="2400" dirty="0"/>
          </a:p>
        </p:txBody>
      </p:sp>
      <p:pic>
        <p:nvPicPr>
          <p:cNvPr id="18" name="Content Placeholder 9">
            <a:extLst>
              <a:ext uri="{FF2B5EF4-FFF2-40B4-BE49-F238E27FC236}">
                <a16:creationId xmlns:a16="http://schemas.microsoft.com/office/drawing/2014/main" id="{A43B2AA4-E6A2-4B4E-A852-3732F978A77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3278" y="1964030"/>
            <a:ext cx="2705360" cy="3338866"/>
          </a:xfrm>
          <a:prstGeom prst="rect">
            <a:avLst/>
          </a:prstGeom>
        </p:spPr>
      </p:pic>
      <p:pic>
        <p:nvPicPr>
          <p:cNvPr id="19" name="Content Placeholder 8">
            <a:extLst>
              <a:ext uri="{FF2B5EF4-FFF2-40B4-BE49-F238E27FC236}">
                <a16:creationId xmlns:a16="http://schemas.microsoft.com/office/drawing/2014/main" id="{64F214F6-C525-4461-B6ED-37A0BA82822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0868" y="715880"/>
            <a:ext cx="3897313" cy="3011560"/>
          </a:xfrm>
          <a:prstGeom prst="rect">
            <a:avLst/>
          </a:prstGeom>
        </p:spPr>
      </p:pic>
    </p:spTree>
    <p:extLst>
      <p:ext uri="{BB962C8B-B14F-4D97-AF65-F5344CB8AC3E}">
        <p14:creationId xmlns:p14="http://schemas.microsoft.com/office/powerpoint/2010/main" val="4064073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1719" y="47812"/>
            <a:ext cx="12054540" cy="6765364"/>
          </a:xfrm>
          <a:prstGeom prst="rect">
            <a:avLst/>
          </a:prstGeom>
          <a:noFill/>
          <a:ln w="139700" cmpd="sng">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865878" y="4064000"/>
            <a:ext cx="5015397" cy="1938992"/>
          </a:xfrm>
          <a:prstGeom prst="rect">
            <a:avLst/>
          </a:prstGeom>
          <a:noFill/>
        </p:spPr>
        <p:txBody>
          <a:bodyPr wrap="square" rtlCol="0">
            <a:spAutoFit/>
          </a:bodyPr>
          <a:lstStyle/>
          <a:p>
            <a:r>
              <a:rPr lang="en-US" sz="2400" b="1" dirty="0" smtClean="0"/>
              <a:t>Roundtable Discussion</a:t>
            </a:r>
          </a:p>
          <a:p>
            <a:pPr marL="571500" indent="-571500">
              <a:buFont typeface="Wingdings" panose="05000000000000000000" pitchFamily="2" charset="2"/>
              <a:buChar char="q"/>
            </a:pPr>
            <a:r>
              <a:rPr lang="en-US" sz="2400" b="1" dirty="0" smtClean="0"/>
              <a:t>MAINE</a:t>
            </a:r>
          </a:p>
          <a:p>
            <a:pPr marL="571500" indent="-571500">
              <a:buFont typeface="Wingdings" panose="05000000000000000000" pitchFamily="2" charset="2"/>
              <a:buChar char="q"/>
            </a:pPr>
            <a:r>
              <a:rPr lang="en-US" sz="2400" b="1" dirty="0" smtClean="0"/>
              <a:t>NEW HAMPSHIRE</a:t>
            </a:r>
          </a:p>
          <a:p>
            <a:pPr marL="571500" indent="-571500">
              <a:buFont typeface="Wingdings" panose="05000000000000000000" pitchFamily="2" charset="2"/>
              <a:buChar char="q"/>
            </a:pPr>
            <a:r>
              <a:rPr lang="en-US" sz="2400" b="1" dirty="0" smtClean="0"/>
              <a:t>VERMONT</a:t>
            </a:r>
          </a:p>
          <a:p>
            <a:pPr marL="571500" indent="-571500">
              <a:buFont typeface="Wingdings" panose="05000000000000000000" pitchFamily="2" charset="2"/>
              <a:buChar char="q"/>
            </a:pPr>
            <a:r>
              <a:rPr lang="en-US" sz="2400" b="1" dirty="0" smtClean="0"/>
              <a:t>MASSACHUSETTS</a:t>
            </a:r>
            <a:endParaRPr lang="en-US" sz="2400" b="1" dirty="0"/>
          </a:p>
        </p:txBody>
      </p:sp>
      <p:sp>
        <p:nvSpPr>
          <p:cNvPr id="7" name="TextBox 6"/>
          <p:cNvSpPr txBox="1"/>
          <p:nvPr/>
        </p:nvSpPr>
        <p:spPr>
          <a:xfrm>
            <a:off x="7010400" y="6002992"/>
            <a:ext cx="4625219" cy="646331"/>
          </a:xfrm>
          <a:prstGeom prst="rect">
            <a:avLst/>
          </a:prstGeom>
          <a:noFill/>
        </p:spPr>
        <p:txBody>
          <a:bodyPr wrap="square" rtlCol="0">
            <a:spAutoFit/>
          </a:bodyPr>
          <a:lstStyle/>
          <a:p>
            <a:r>
              <a:rPr lang="en-US" dirty="0" smtClean="0"/>
              <a:t>NEITS Annual Meeting – May 10, 2018</a:t>
            </a:r>
          </a:p>
          <a:p>
            <a:r>
              <a:rPr lang="en-US" dirty="0" smtClean="0"/>
              <a:t>Providence RI</a:t>
            </a:r>
            <a:endParaRPr lang="en-US" dirty="0"/>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81275" y="2190245"/>
            <a:ext cx="4709458" cy="3136572"/>
          </a:xfrm>
          <a:prstGeom prst="rect">
            <a:avLst/>
          </a:prstGeom>
        </p:spPr>
      </p:pic>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32457" y="594159"/>
            <a:ext cx="2488080" cy="3317440"/>
          </a:xfrm>
          <a:prstGeom prst="rect">
            <a:avLst/>
          </a:prstGeom>
        </p:spPr>
      </p:pic>
      <p:sp>
        <p:nvSpPr>
          <p:cNvPr id="13" name="TextBox 12"/>
          <p:cNvSpPr txBox="1"/>
          <p:nvPr/>
        </p:nvSpPr>
        <p:spPr>
          <a:xfrm>
            <a:off x="3044078" y="669364"/>
            <a:ext cx="8074212" cy="646331"/>
          </a:xfrm>
          <a:prstGeom prst="rect">
            <a:avLst/>
          </a:prstGeom>
          <a:noFill/>
        </p:spPr>
        <p:txBody>
          <a:bodyPr wrap="square" rtlCol="0">
            <a:spAutoFit/>
          </a:bodyPr>
          <a:lstStyle/>
          <a:p>
            <a:pPr algn="ctr"/>
            <a:r>
              <a:rPr lang="en-US" sz="3600" dirty="0" smtClean="0"/>
              <a:t>RWIS/DMS</a:t>
            </a:r>
            <a:endParaRPr lang="en-US" sz="3600" dirty="0"/>
          </a:p>
        </p:txBody>
      </p:sp>
      <p:sp>
        <p:nvSpPr>
          <p:cNvPr id="4" name="Left Arrow 3"/>
          <p:cNvSpPr/>
          <p:nvPr/>
        </p:nvSpPr>
        <p:spPr>
          <a:xfrm>
            <a:off x="8833805" y="3821684"/>
            <a:ext cx="978408" cy="484632"/>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6-Point Star 13"/>
          <p:cNvSpPr/>
          <p:nvPr/>
        </p:nvSpPr>
        <p:spPr>
          <a:xfrm>
            <a:off x="865878" y="5232131"/>
            <a:ext cx="424330" cy="346532"/>
          </a:xfrm>
          <a:prstGeom prst="star6">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969954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89741" y="894696"/>
            <a:ext cx="9144000" cy="2359119"/>
          </a:xfrm>
        </p:spPr>
        <p:txBody>
          <a:bodyPr>
            <a:normAutofit fontScale="70000" lnSpcReduction="20000"/>
          </a:bodyPr>
          <a:lstStyle/>
          <a:p>
            <a:endParaRPr lang="en-US" dirty="0"/>
          </a:p>
          <a:p>
            <a:r>
              <a:rPr lang="en-US" sz="4100" i="1" dirty="0" smtClean="0"/>
              <a:t>Are there technologies that we should NOT be planning for due to the pace of rapidly changing technology?</a:t>
            </a:r>
          </a:p>
          <a:p>
            <a:endParaRPr lang="en-US" sz="4100" i="1" dirty="0"/>
          </a:p>
          <a:p>
            <a:r>
              <a:rPr lang="en-US" sz="4100" i="1" dirty="0" smtClean="0"/>
              <a:t>i.e. Probe Data Layers</a:t>
            </a:r>
            <a:endParaRPr lang="en-US" sz="4100" i="1" dirty="0"/>
          </a:p>
        </p:txBody>
      </p:sp>
      <p:sp>
        <p:nvSpPr>
          <p:cNvPr id="5" name="Rectangle 4"/>
          <p:cNvSpPr/>
          <p:nvPr/>
        </p:nvSpPr>
        <p:spPr>
          <a:xfrm>
            <a:off x="71719" y="47812"/>
            <a:ext cx="12054540" cy="6765364"/>
          </a:xfrm>
          <a:prstGeom prst="rect">
            <a:avLst/>
          </a:prstGeom>
          <a:noFill/>
          <a:ln w="139700" cmpd="sng">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865878" y="4064000"/>
            <a:ext cx="5015397" cy="1938992"/>
          </a:xfrm>
          <a:prstGeom prst="rect">
            <a:avLst/>
          </a:prstGeom>
          <a:noFill/>
        </p:spPr>
        <p:txBody>
          <a:bodyPr wrap="square" rtlCol="0">
            <a:spAutoFit/>
          </a:bodyPr>
          <a:lstStyle/>
          <a:p>
            <a:r>
              <a:rPr lang="en-US" sz="2400" b="1" dirty="0" smtClean="0"/>
              <a:t>Roundtable Discussion</a:t>
            </a:r>
          </a:p>
          <a:p>
            <a:pPr marL="571500" indent="-571500">
              <a:buFont typeface="Wingdings" panose="05000000000000000000" pitchFamily="2" charset="2"/>
              <a:buChar char="q"/>
            </a:pPr>
            <a:r>
              <a:rPr lang="en-US" sz="2400" b="1" dirty="0" smtClean="0"/>
              <a:t>MAINE</a:t>
            </a:r>
          </a:p>
          <a:p>
            <a:pPr marL="571500" indent="-571500">
              <a:buFont typeface="Wingdings" panose="05000000000000000000" pitchFamily="2" charset="2"/>
              <a:buChar char="q"/>
            </a:pPr>
            <a:r>
              <a:rPr lang="en-US" sz="2400" b="1" dirty="0" smtClean="0"/>
              <a:t>NEW HAMPSHIRE</a:t>
            </a:r>
          </a:p>
          <a:p>
            <a:pPr marL="571500" indent="-571500">
              <a:buFont typeface="Wingdings" panose="05000000000000000000" pitchFamily="2" charset="2"/>
              <a:buChar char="q"/>
            </a:pPr>
            <a:r>
              <a:rPr lang="en-US" sz="2400" b="1" dirty="0" smtClean="0"/>
              <a:t>VERMONT</a:t>
            </a:r>
          </a:p>
          <a:p>
            <a:pPr marL="571500" indent="-571500">
              <a:buFont typeface="Wingdings" panose="05000000000000000000" pitchFamily="2" charset="2"/>
              <a:buChar char="q"/>
            </a:pPr>
            <a:r>
              <a:rPr lang="en-US" sz="2400" b="1" dirty="0" smtClean="0"/>
              <a:t>MASSACHUSETTS</a:t>
            </a:r>
            <a:endParaRPr lang="en-US" sz="2400" b="1" dirty="0"/>
          </a:p>
        </p:txBody>
      </p:sp>
      <p:sp>
        <p:nvSpPr>
          <p:cNvPr id="7" name="TextBox 6"/>
          <p:cNvSpPr txBox="1"/>
          <p:nvPr/>
        </p:nvSpPr>
        <p:spPr>
          <a:xfrm>
            <a:off x="7010400" y="6002992"/>
            <a:ext cx="4625219" cy="646331"/>
          </a:xfrm>
          <a:prstGeom prst="rect">
            <a:avLst/>
          </a:prstGeom>
          <a:noFill/>
        </p:spPr>
        <p:txBody>
          <a:bodyPr wrap="square" rtlCol="0">
            <a:spAutoFit/>
          </a:bodyPr>
          <a:lstStyle/>
          <a:p>
            <a:r>
              <a:rPr lang="en-US" dirty="0" smtClean="0"/>
              <a:t>NEITS Annual Meeting – May 10, 2018</a:t>
            </a:r>
          </a:p>
          <a:p>
            <a:r>
              <a:rPr lang="en-US" dirty="0" smtClean="0"/>
              <a:t>Providence RI</a:t>
            </a:r>
            <a:endParaRPr lang="en-US" dirty="0"/>
          </a:p>
        </p:txBody>
      </p:sp>
    </p:spTree>
    <p:extLst>
      <p:ext uri="{BB962C8B-B14F-4D97-AF65-F5344CB8AC3E}">
        <p14:creationId xmlns:p14="http://schemas.microsoft.com/office/powerpoint/2010/main" val="12580578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89741" y="894697"/>
            <a:ext cx="9144000" cy="2999970"/>
          </a:xfrm>
        </p:spPr>
        <p:txBody>
          <a:bodyPr>
            <a:normAutofit/>
          </a:bodyPr>
          <a:lstStyle/>
          <a:p>
            <a:endParaRPr lang="en-US" dirty="0"/>
          </a:p>
          <a:p>
            <a:r>
              <a:rPr lang="en-US" sz="4000" i="1" dirty="0" smtClean="0"/>
              <a:t>General Discussion</a:t>
            </a:r>
          </a:p>
          <a:p>
            <a:pPr lvl="0" algn="l"/>
            <a:r>
              <a:rPr lang="en-US" i="1" dirty="0" smtClean="0"/>
              <a:t>Differences between </a:t>
            </a:r>
            <a:r>
              <a:rPr lang="en-US" i="1" dirty="0"/>
              <a:t>rural and metro areas relative to ITS </a:t>
            </a:r>
            <a:r>
              <a:rPr lang="en-US" i="1" dirty="0" smtClean="0"/>
              <a:t>technologies?</a:t>
            </a:r>
            <a:endParaRPr lang="en-US" i="1" dirty="0"/>
          </a:p>
          <a:p>
            <a:pPr lvl="0" algn="l"/>
            <a:r>
              <a:rPr lang="en-US" i="1" dirty="0"/>
              <a:t>How do you work with procurements of your ITS </a:t>
            </a:r>
            <a:r>
              <a:rPr lang="en-US" i="1" dirty="0" smtClean="0"/>
              <a:t>technologies? </a:t>
            </a:r>
          </a:p>
          <a:p>
            <a:pPr lvl="0" algn="l"/>
            <a:r>
              <a:rPr lang="en-US" i="1" dirty="0" smtClean="0"/>
              <a:t>How is </a:t>
            </a:r>
            <a:r>
              <a:rPr lang="en-US" i="1" dirty="0"/>
              <a:t>your ITS Stewardship agreement set up?</a:t>
            </a:r>
          </a:p>
          <a:p>
            <a:endParaRPr lang="en-US" sz="4000" i="1" dirty="0"/>
          </a:p>
        </p:txBody>
      </p:sp>
      <p:sp>
        <p:nvSpPr>
          <p:cNvPr id="5" name="Rectangle 4"/>
          <p:cNvSpPr/>
          <p:nvPr/>
        </p:nvSpPr>
        <p:spPr>
          <a:xfrm>
            <a:off x="71719" y="47812"/>
            <a:ext cx="12054540" cy="6765364"/>
          </a:xfrm>
          <a:prstGeom prst="rect">
            <a:avLst/>
          </a:prstGeom>
          <a:noFill/>
          <a:ln w="139700" cmpd="sng">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865878" y="4064000"/>
            <a:ext cx="5015397" cy="1938992"/>
          </a:xfrm>
          <a:prstGeom prst="rect">
            <a:avLst/>
          </a:prstGeom>
          <a:noFill/>
        </p:spPr>
        <p:txBody>
          <a:bodyPr wrap="square" rtlCol="0">
            <a:spAutoFit/>
          </a:bodyPr>
          <a:lstStyle/>
          <a:p>
            <a:r>
              <a:rPr lang="en-US" sz="2400" b="1" dirty="0" smtClean="0"/>
              <a:t>Roundtable Discussion</a:t>
            </a:r>
          </a:p>
          <a:p>
            <a:pPr marL="571500" indent="-571500">
              <a:buFont typeface="Wingdings" panose="05000000000000000000" pitchFamily="2" charset="2"/>
              <a:buChar char="q"/>
            </a:pPr>
            <a:r>
              <a:rPr lang="en-US" sz="2400" b="1" dirty="0" smtClean="0"/>
              <a:t>MAINE</a:t>
            </a:r>
          </a:p>
          <a:p>
            <a:pPr marL="571500" indent="-571500">
              <a:buFont typeface="Wingdings" panose="05000000000000000000" pitchFamily="2" charset="2"/>
              <a:buChar char="q"/>
            </a:pPr>
            <a:r>
              <a:rPr lang="en-US" sz="2400" b="1" dirty="0" smtClean="0"/>
              <a:t>NEW HAMPSHIRE</a:t>
            </a:r>
          </a:p>
          <a:p>
            <a:pPr marL="571500" indent="-571500">
              <a:buFont typeface="Wingdings" panose="05000000000000000000" pitchFamily="2" charset="2"/>
              <a:buChar char="q"/>
            </a:pPr>
            <a:r>
              <a:rPr lang="en-US" sz="2400" b="1" dirty="0" smtClean="0"/>
              <a:t>VERMONT</a:t>
            </a:r>
          </a:p>
          <a:p>
            <a:pPr marL="571500" indent="-571500">
              <a:buFont typeface="Wingdings" panose="05000000000000000000" pitchFamily="2" charset="2"/>
              <a:buChar char="q"/>
            </a:pPr>
            <a:r>
              <a:rPr lang="en-US" sz="2400" b="1" dirty="0" smtClean="0"/>
              <a:t>MASSACHUSETTS</a:t>
            </a:r>
            <a:endParaRPr lang="en-US" sz="2400" b="1" dirty="0"/>
          </a:p>
        </p:txBody>
      </p:sp>
      <p:sp>
        <p:nvSpPr>
          <p:cNvPr id="7" name="TextBox 6"/>
          <p:cNvSpPr txBox="1"/>
          <p:nvPr/>
        </p:nvSpPr>
        <p:spPr>
          <a:xfrm>
            <a:off x="7010400" y="6002992"/>
            <a:ext cx="4625219" cy="646331"/>
          </a:xfrm>
          <a:prstGeom prst="rect">
            <a:avLst/>
          </a:prstGeom>
          <a:noFill/>
        </p:spPr>
        <p:txBody>
          <a:bodyPr wrap="square" rtlCol="0">
            <a:spAutoFit/>
          </a:bodyPr>
          <a:lstStyle/>
          <a:p>
            <a:r>
              <a:rPr lang="en-US" dirty="0" smtClean="0"/>
              <a:t>NEITS Annual Meeting – May 10, 2018</a:t>
            </a:r>
          </a:p>
          <a:p>
            <a:r>
              <a:rPr lang="en-US" dirty="0" smtClean="0"/>
              <a:t>Providence RI</a:t>
            </a:r>
            <a:endParaRPr lang="en-US" dirty="0"/>
          </a:p>
        </p:txBody>
      </p:sp>
    </p:spTree>
    <p:extLst>
      <p:ext uri="{BB962C8B-B14F-4D97-AF65-F5344CB8AC3E}">
        <p14:creationId xmlns:p14="http://schemas.microsoft.com/office/powerpoint/2010/main" val="20012584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1513</TotalTime>
  <Words>659</Words>
  <Application>Microsoft Office PowerPoint</Application>
  <PresentationFormat>Widescreen</PresentationFormat>
  <Paragraphs>103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Wingdings</vt:lpstr>
      <vt:lpstr>Office Theme</vt:lpstr>
      <vt:lpstr>PowerPoint Presentation</vt:lpstr>
      <vt:lpstr>PowerPoint Presentation</vt:lpstr>
      <vt:lpstr>New Hampshire HB 314</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dc:creator>
  <cp:lastModifiedBy>denise</cp:lastModifiedBy>
  <cp:revision>20</cp:revision>
  <dcterms:created xsi:type="dcterms:W3CDTF">2018-04-27T20:02:53Z</dcterms:created>
  <dcterms:modified xsi:type="dcterms:W3CDTF">2018-05-10T11:29:33Z</dcterms:modified>
</cp:coreProperties>
</file>