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99" r:id="rId2"/>
    <p:sldId id="284" r:id="rId3"/>
    <p:sldId id="297" r:id="rId4"/>
    <p:sldId id="296" r:id="rId5"/>
    <p:sldId id="300" r:id="rId6"/>
    <p:sldId id="302" r:id="rId7"/>
    <p:sldId id="260" r:id="rId8"/>
    <p:sldId id="288" r:id="rId9"/>
    <p:sldId id="29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518A"/>
    <a:srgbClr val="37659A"/>
    <a:srgbClr val="172E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80066" autoAdjust="0"/>
  </p:normalViewPr>
  <p:slideViewPr>
    <p:cSldViewPr snapToGrid="0">
      <p:cViewPr varScale="1">
        <p:scale>
          <a:sx n="85" d="100"/>
          <a:sy n="85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-8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image" Target="../media/image2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00599C-66BA-45DF-8CD1-D766ED8B4DF7}" type="doc">
      <dgm:prSet loTypeId="urn:microsoft.com/office/officeart/2005/8/layout/vList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0145735-8963-47D9-9DD8-7E8920950B1C}">
      <dgm:prSet custT="1"/>
      <dgm:spPr/>
      <dgm:t>
        <a:bodyPr/>
        <a:lstStyle/>
        <a:p>
          <a:pPr>
            <a:spcAft>
              <a:spcPts val="600"/>
            </a:spcAft>
          </a:pP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Pre-Proposal Conference</a:t>
          </a:r>
        </a:p>
        <a:p>
          <a:pPr>
            <a:spcAft>
              <a:spcPts val="600"/>
            </a:spcAft>
          </a:pP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May 21, 2018 @ 1:00 PM</a:t>
          </a:r>
        </a:p>
      </dgm:t>
    </dgm:pt>
    <dgm:pt modelId="{7AF42715-7ADD-4456-AE1A-2FAD43D9BB59}" type="parTrans" cxnId="{B7AFE6A1-7F55-4871-809F-0765A8FB9B59}">
      <dgm:prSet/>
      <dgm:spPr/>
      <dgm:t>
        <a:bodyPr/>
        <a:lstStyle/>
        <a:p>
          <a:endParaRPr lang="en-US"/>
        </a:p>
      </dgm:t>
    </dgm:pt>
    <dgm:pt modelId="{3AC089E7-A4F7-4ACF-8952-113DD6CA7BD4}" type="sibTrans" cxnId="{B7AFE6A1-7F55-4871-809F-0765A8FB9B59}">
      <dgm:prSet/>
      <dgm:spPr/>
      <dgm:t>
        <a:bodyPr/>
        <a:lstStyle/>
        <a:p>
          <a:endParaRPr lang="en-US"/>
        </a:p>
      </dgm:t>
    </dgm:pt>
    <dgm:pt modelId="{D58F6D73-76FB-46E5-9BFC-A900258D1344}">
      <dgm:prSet custT="1"/>
      <dgm:spPr/>
      <dgm:t>
        <a:bodyPr/>
        <a:lstStyle/>
        <a:p>
          <a:pPr>
            <a:spcAft>
              <a:spcPts val="600"/>
            </a:spcAft>
          </a:pPr>
          <a:r>
            <a:rPr lang="en-US" sz="2800">
              <a:latin typeface="Arial" panose="020B0604020202020204" pitchFamily="34" charset="0"/>
              <a:cs typeface="Arial" panose="020B0604020202020204" pitchFamily="34" charset="0"/>
            </a:rPr>
            <a:t>RFP Issued:</a:t>
          </a:r>
        </a:p>
        <a:p>
          <a:pPr>
            <a:spcAft>
              <a:spcPts val="600"/>
            </a:spcAft>
          </a:pPr>
          <a:r>
            <a:rPr lang="en-US" sz="2800">
              <a:latin typeface="Arial" panose="020B0604020202020204" pitchFamily="34" charset="0"/>
              <a:cs typeface="Arial" panose="020B0604020202020204" pitchFamily="34" charset="0"/>
            </a:rPr>
            <a:t>April 27, 2018</a:t>
          </a:r>
          <a:endParaRPr lang="en-US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E42786-9F81-4F9E-AD84-55B4AF34382F}" type="parTrans" cxnId="{C62AC8C8-2554-41A4-8D4F-A0FD3EC97B40}">
      <dgm:prSet/>
      <dgm:spPr/>
      <dgm:t>
        <a:bodyPr/>
        <a:lstStyle/>
        <a:p>
          <a:endParaRPr lang="en-US"/>
        </a:p>
      </dgm:t>
    </dgm:pt>
    <dgm:pt modelId="{CF5029F4-5708-4E9E-BF9E-843E86C7BEC3}" type="sibTrans" cxnId="{C62AC8C8-2554-41A4-8D4F-A0FD3EC97B40}">
      <dgm:prSet/>
      <dgm:spPr/>
      <dgm:t>
        <a:bodyPr/>
        <a:lstStyle/>
        <a:p>
          <a:endParaRPr lang="en-US"/>
        </a:p>
      </dgm:t>
    </dgm:pt>
    <dgm:pt modelId="{8443B04B-CE84-484A-8AD5-A3F4C5F825B2}">
      <dgm:prSet custT="1"/>
      <dgm:spPr/>
      <dgm:t>
        <a:bodyPr/>
        <a:lstStyle/>
        <a:p>
          <a:pPr>
            <a:spcAft>
              <a:spcPts val="600"/>
            </a:spcAft>
          </a:pP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Submissions Due</a:t>
          </a:r>
        </a:p>
        <a:p>
          <a:pPr>
            <a:spcAft>
              <a:spcPts val="600"/>
            </a:spcAft>
          </a:pP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June 8, 2018 @ 11:30 AM</a:t>
          </a:r>
        </a:p>
      </dgm:t>
    </dgm:pt>
    <dgm:pt modelId="{6A70239A-464A-41A4-90A6-D42AB12C2885}" type="parTrans" cxnId="{0C552E0C-8F3D-4C51-8C9B-3D97B4C28496}">
      <dgm:prSet/>
      <dgm:spPr/>
      <dgm:t>
        <a:bodyPr/>
        <a:lstStyle/>
        <a:p>
          <a:endParaRPr lang="en-US"/>
        </a:p>
      </dgm:t>
    </dgm:pt>
    <dgm:pt modelId="{80C9BB35-3AB7-4AEB-9962-03F9D579B059}" type="sibTrans" cxnId="{0C552E0C-8F3D-4C51-8C9B-3D97B4C28496}">
      <dgm:prSet/>
      <dgm:spPr/>
      <dgm:t>
        <a:bodyPr/>
        <a:lstStyle/>
        <a:p>
          <a:endParaRPr lang="en-US"/>
        </a:p>
      </dgm:t>
    </dgm:pt>
    <dgm:pt modelId="{95BC5017-6579-4AB6-BAD9-B62C90550D84}" type="pres">
      <dgm:prSet presAssocID="{A800599C-66BA-45DF-8CD1-D766ED8B4DF7}" presName="linearFlow" presStyleCnt="0">
        <dgm:presLayoutVars>
          <dgm:dir/>
          <dgm:resizeHandles val="exact"/>
        </dgm:presLayoutVars>
      </dgm:prSet>
      <dgm:spPr/>
    </dgm:pt>
    <dgm:pt modelId="{BC8D6C26-18B1-4A27-B0E1-3549AC1621F8}" type="pres">
      <dgm:prSet presAssocID="{D58F6D73-76FB-46E5-9BFC-A900258D1344}" presName="composite" presStyleCnt="0"/>
      <dgm:spPr/>
    </dgm:pt>
    <dgm:pt modelId="{C60D93E3-9A10-4530-93AD-2C7D13B4FF6C}" type="pres">
      <dgm:prSet presAssocID="{D58F6D73-76FB-46E5-9BFC-A900258D1344}" presName="imgShp" presStyleLbl="fgImgPlace1" presStyleIdx="0" presStyleCnt="3" custLinFactX="-53780" custLinFactNeighborX="-10000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2DC9A4E5-C2C9-44AC-BEBF-2467C377D18D}" type="pres">
      <dgm:prSet presAssocID="{D58F6D73-76FB-46E5-9BFC-A900258D1344}" presName="txShp" presStyleLbl="node1" presStyleIdx="0" presStyleCnt="3" custScaleX="83423" custLinFactNeighborX="-21109">
        <dgm:presLayoutVars>
          <dgm:bulletEnabled val="1"/>
        </dgm:presLayoutVars>
      </dgm:prSet>
      <dgm:spPr/>
    </dgm:pt>
    <dgm:pt modelId="{3C1F2C83-042B-482B-A06B-373F8F6A74F0}" type="pres">
      <dgm:prSet presAssocID="{CF5029F4-5708-4E9E-BF9E-843E86C7BEC3}" presName="spacing" presStyleCnt="0"/>
      <dgm:spPr/>
    </dgm:pt>
    <dgm:pt modelId="{7CABAFD8-DB1E-426E-BEB9-2B7462505CAE}" type="pres">
      <dgm:prSet presAssocID="{60145735-8963-47D9-9DD8-7E8920950B1C}" presName="composite" presStyleCnt="0"/>
      <dgm:spPr/>
    </dgm:pt>
    <dgm:pt modelId="{FE521D83-B9A2-448E-80AB-0B637C8E8853}" type="pres">
      <dgm:prSet presAssocID="{60145735-8963-47D9-9DD8-7E8920950B1C}" presName="imgShp" presStyleLbl="fgImgPlace1" presStyleIdx="1" presStyleCnt="3" custLinFactX="-53780" custLinFactNeighborX="-10000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2C2ACB6-3492-4730-968B-A21203789EEA}" type="pres">
      <dgm:prSet presAssocID="{60145735-8963-47D9-9DD8-7E8920950B1C}" presName="txShp" presStyleLbl="node1" presStyleIdx="1" presStyleCnt="3" custScaleX="83423" custLinFactNeighborX="-21109">
        <dgm:presLayoutVars>
          <dgm:bulletEnabled val="1"/>
        </dgm:presLayoutVars>
      </dgm:prSet>
      <dgm:spPr/>
    </dgm:pt>
    <dgm:pt modelId="{18002D18-0B01-490A-8DCE-A10E6D97D576}" type="pres">
      <dgm:prSet presAssocID="{3AC089E7-A4F7-4ACF-8952-113DD6CA7BD4}" presName="spacing" presStyleCnt="0"/>
      <dgm:spPr/>
    </dgm:pt>
    <dgm:pt modelId="{B69868F5-1745-49F2-B256-3C65E89983CD}" type="pres">
      <dgm:prSet presAssocID="{8443B04B-CE84-484A-8AD5-A3F4C5F825B2}" presName="composite" presStyleCnt="0"/>
      <dgm:spPr/>
    </dgm:pt>
    <dgm:pt modelId="{8652098F-02F6-48C9-876D-ED7C07545327}" type="pres">
      <dgm:prSet presAssocID="{8443B04B-CE84-484A-8AD5-A3F4C5F825B2}" presName="imgShp" presStyleLbl="fgImgPlace1" presStyleIdx="2" presStyleCnt="3" custLinFactX="-53780" custLinFactNeighborX="-100000"/>
      <dgm:spPr>
        <a:blipFill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22FF141C-CF77-4BC3-8AF0-DE09728E6A3C}" type="pres">
      <dgm:prSet presAssocID="{8443B04B-CE84-484A-8AD5-A3F4C5F825B2}" presName="txShp" presStyleLbl="node1" presStyleIdx="2" presStyleCnt="3" custScaleX="83423" custLinFactNeighborX="-21109">
        <dgm:presLayoutVars>
          <dgm:bulletEnabled val="1"/>
        </dgm:presLayoutVars>
      </dgm:prSet>
      <dgm:spPr/>
    </dgm:pt>
  </dgm:ptLst>
  <dgm:cxnLst>
    <dgm:cxn modelId="{0C552E0C-8F3D-4C51-8C9B-3D97B4C28496}" srcId="{A800599C-66BA-45DF-8CD1-D766ED8B4DF7}" destId="{8443B04B-CE84-484A-8AD5-A3F4C5F825B2}" srcOrd="2" destOrd="0" parTransId="{6A70239A-464A-41A4-90A6-D42AB12C2885}" sibTransId="{80C9BB35-3AB7-4AEB-9962-03F9D579B059}"/>
    <dgm:cxn modelId="{64BEA04B-0D77-436B-A334-6F807B9D63B3}" type="presOf" srcId="{A800599C-66BA-45DF-8CD1-D766ED8B4DF7}" destId="{95BC5017-6579-4AB6-BAD9-B62C90550D84}" srcOrd="0" destOrd="0" presId="urn:microsoft.com/office/officeart/2005/8/layout/vList3"/>
    <dgm:cxn modelId="{2DC3E14F-C7B4-4E0F-9380-A7AA84778FD8}" type="presOf" srcId="{60145735-8963-47D9-9DD8-7E8920950B1C}" destId="{22C2ACB6-3492-4730-968B-A21203789EEA}" srcOrd="0" destOrd="0" presId="urn:microsoft.com/office/officeart/2005/8/layout/vList3"/>
    <dgm:cxn modelId="{6640B991-83E8-4783-9762-D73019B12F4C}" type="presOf" srcId="{8443B04B-CE84-484A-8AD5-A3F4C5F825B2}" destId="{22FF141C-CF77-4BC3-8AF0-DE09728E6A3C}" srcOrd="0" destOrd="0" presId="urn:microsoft.com/office/officeart/2005/8/layout/vList3"/>
    <dgm:cxn modelId="{B7AFE6A1-7F55-4871-809F-0765A8FB9B59}" srcId="{A800599C-66BA-45DF-8CD1-D766ED8B4DF7}" destId="{60145735-8963-47D9-9DD8-7E8920950B1C}" srcOrd="1" destOrd="0" parTransId="{7AF42715-7ADD-4456-AE1A-2FAD43D9BB59}" sibTransId="{3AC089E7-A4F7-4ACF-8952-113DD6CA7BD4}"/>
    <dgm:cxn modelId="{FC691CBC-EFA7-44A6-90F7-B9EF0443E61D}" type="presOf" srcId="{D58F6D73-76FB-46E5-9BFC-A900258D1344}" destId="{2DC9A4E5-C2C9-44AC-BEBF-2467C377D18D}" srcOrd="0" destOrd="0" presId="urn:microsoft.com/office/officeart/2005/8/layout/vList3"/>
    <dgm:cxn modelId="{C62AC8C8-2554-41A4-8D4F-A0FD3EC97B40}" srcId="{A800599C-66BA-45DF-8CD1-D766ED8B4DF7}" destId="{D58F6D73-76FB-46E5-9BFC-A900258D1344}" srcOrd="0" destOrd="0" parTransId="{ADE42786-9F81-4F9E-AD84-55B4AF34382F}" sibTransId="{CF5029F4-5708-4E9E-BF9E-843E86C7BEC3}"/>
    <dgm:cxn modelId="{3C3409C0-D9F2-4C6C-B795-593587C39FE8}" type="presParOf" srcId="{95BC5017-6579-4AB6-BAD9-B62C90550D84}" destId="{BC8D6C26-18B1-4A27-B0E1-3549AC1621F8}" srcOrd="0" destOrd="0" presId="urn:microsoft.com/office/officeart/2005/8/layout/vList3"/>
    <dgm:cxn modelId="{0B3D680E-F239-4B0D-8AAB-15F964F5C956}" type="presParOf" srcId="{BC8D6C26-18B1-4A27-B0E1-3549AC1621F8}" destId="{C60D93E3-9A10-4530-93AD-2C7D13B4FF6C}" srcOrd="0" destOrd="0" presId="urn:microsoft.com/office/officeart/2005/8/layout/vList3"/>
    <dgm:cxn modelId="{416C797E-8145-4AD8-80FB-CAAD26EAC0F5}" type="presParOf" srcId="{BC8D6C26-18B1-4A27-B0E1-3549AC1621F8}" destId="{2DC9A4E5-C2C9-44AC-BEBF-2467C377D18D}" srcOrd="1" destOrd="0" presId="urn:microsoft.com/office/officeart/2005/8/layout/vList3"/>
    <dgm:cxn modelId="{D15C9DFA-FB74-408F-83AA-D9BE7EFAA645}" type="presParOf" srcId="{95BC5017-6579-4AB6-BAD9-B62C90550D84}" destId="{3C1F2C83-042B-482B-A06B-373F8F6A74F0}" srcOrd="1" destOrd="0" presId="urn:microsoft.com/office/officeart/2005/8/layout/vList3"/>
    <dgm:cxn modelId="{E24E2179-FC3F-4618-97CC-D9ED635C374C}" type="presParOf" srcId="{95BC5017-6579-4AB6-BAD9-B62C90550D84}" destId="{7CABAFD8-DB1E-426E-BEB9-2B7462505CAE}" srcOrd="2" destOrd="0" presId="urn:microsoft.com/office/officeart/2005/8/layout/vList3"/>
    <dgm:cxn modelId="{DFF064BB-4D65-4949-BDDC-BA603AC2EF3D}" type="presParOf" srcId="{7CABAFD8-DB1E-426E-BEB9-2B7462505CAE}" destId="{FE521D83-B9A2-448E-80AB-0B637C8E8853}" srcOrd="0" destOrd="0" presId="urn:microsoft.com/office/officeart/2005/8/layout/vList3"/>
    <dgm:cxn modelId="{5B5FD036-19C9-44A5-A5C9-96B8A5EAD859}" type="presParOf" srcId="{7CABAFD8-DB1E-426E-BEB9-2B7462505CAE}" destId="{22C2ACB6-3492-4730-968B-A21203789EEA}" srcOrd="1" destOrd="0" presId="urn:microsoft.com/office/officeart/2005/8/layout/vList3"/>
    <dgm:cxn modelId="{DB8D23BE-6D52-486F-BB4B-9E5A465DF942}" type="presParOf" srcId="{95BC5017-6579-4AB6-BAD9-B62C90550D84}" destId="{18002D18-0B01-490A-8DCE-A10E6D97D576}" srcOrd="3" destOrd="0" presId="urn:microsoft.com/office/officeart/2005/8/layout/vList3"/>
    <dgm:cxn modelId="{3C3ADFC6-4156-4332-8270-789E8051825D}" type="presParOf" srcId="{95BC5017-6579-4AB6-BAD9-B62C90550D84}" destId="{B69868F5-1745-49F2-B256-3C65E89983CD}" srcOrd="4" destOrd="0" presId="urn:microsoft.com/office/officeart/2005/8/layout/vList3"/>
    <dgm:cxn modelId="{371999C2-728B-47D0-AEC9-32B37BFB0DFA}" type="presParOf" srcId="{B69868F5-1745-49F2-B256-3C65E89983CD}" destId="{8652098F-02F6-48C9-876D-ED7C07545327}" srcOrd="0" destOrd="0" presId="urn:microsoft.com/office/officeart/2005/8/layout/vList3"/>
    <dgm:cxn modelId="{B0A753A2-90A3-4369-9C14-99308F8A26A2}" type="presParOf" srcId="{B69868F5-1745-49F2-B256-3C65E89983CD}" destId="{22FF141C-CF77-4BC3-8AF0-DE09728E6A3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C9A4E5-C2C9-44AC-BEBF-2467C377D18D}">
      <dsp:nvSpPr>
        <dsp:cNvPr id="0" name=""/>
        <dsp:cNvSpPr/>
      </dsp:nvSpPr>
      <dsp:spPr>
        <a:xfrm rot="10800000">
          <a:off x="1353710" y="303"/>
          <a:ext cx="5330617" cy="119453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6756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2800" kern="1200">
              <a:latin typeface="Arial" panose="020B0604020202020204" pitchFamily="34" charset="0"/>
              <a:cs typeface="Arial" panose="020B0604020202020204" pitchFamily="34" charset="0"/>
            </a:rPr>
            <a:t>RFP Issued: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2800" kern="1200">
              <a:latin typeface="Arial" panose="020B0604020202020204" pitchFamily="34" charset="0"/>
              <a:cs typeface="Arial" panose="020B0604020202020204" pitchFamily="34" charset="0"/>
            </a:rPr>
            <a:t>April 27, 2018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652343" y="303"/>
        <a:ext cx="5031984" cy="1194533"/>
      </dsp:txXfrm>
    </dsp:sp>
    <dsp:sp modelId="{C60D93E3-9A10-4530-93AD-2C7D13B4FF6C}">
      <dsp:nvSpPr>
        <dsp:cNvPr id="0" name=""/>
        <dsp:cNvSpPr/>
      </dsp:nvSpPr>
      <dsp:spPr>
        <a:xfrm>
          <a:off x="0" y="303"/>
          <a:ext cx="1194533" cy="119453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2C2ACB6-3492-4730-968B-A21203789EEA}">
      <dsp:nvSpPr>
        <dsp:cNvPr id="0" name=""/>
        <dsp:cNvSpPr/>
      </dsp:nvSpPr>
      <dsp:spPr>
        <a:xfrm rot="10800000">
          <a:off x="1353710" y="1551414"/>
          <a:ext cx="5330617" cy="119453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6756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Pre-Proposal Conference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May 21, 2018 @ 1:00 PM</a:t>
          </a:r>
        </a:p>
      </dsp:txBody>
      <dsp:txXfrm rot="10800000">
        <a:off x="1652343" y="1551414"/>
        <a:ext cx="5031984" cy="1194533"/>
      </dsp:txXfrm>
    </dsp:sp>
    <dsp:sp modelId="{FE521D83-B9A2-448E-80AB-0B637C8E8853}">
      <dsp:nvSpPr>
        <dsp:cNvPr id="0" name=""/>
        <dsp:cNvSpPr/>
      </dsp:nvSpPr>
      <dsp:spPr>
        <a:xfrm>
          <a:off x="0" y="1551414"/>
          <a:ext cx="1194533" cy="119453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2FF141C-CF77-4BC3-8AF0-DE09728E6A3C}">
      <dsp:nvSpPr>
        <dsp:cNvPr id="0" name=""/>
        <dsp:cNvSpPr/>
      </dsp:nvSpPr>
      <dsp:spPr>
        <a:xfrm rot="10800000">
          <a:off x="1353710" y="3102525"/>
          <a:ext cx="5330617" cy="119453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6756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Submissions Due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June 8, 2018 @ 11:30 AM</a:t>
          </a:r>
        </a:p>
      </dsp:txBody>
      <dsp:txXfrm rot="10800000">
        <a:off x="1652343" y="3102525"/>
        <a:ext cx="5031984" cy="1194533"/>
      </dsp:txXfrm>
    </dsp:sp>
    <dsp:sp modelId="{8652098F-02F6-48C9-876D-ED7C07545327}">
      <dsp:nvSpPr>
        <dsp:cNvPr id="0" name=""/>
        <dsp:cNvSpPr/>
      </dsp:nvSpPr>
      <dsp:spPr>
        <a:xfrm>
          <a:off x="0" y="3102525"/>
          <a:ext cx="1194533" cy="1194533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493EC8-6D50-426F-A7FF-1DB07B7320CB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2610B-CCBA-4D65-83F3-B0F921B31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94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1100" dirty="0"/>
              <a:t>Introduction…</a:t>
            </a:r>
            <a:endParaRPr lang="en-GB" altLang="en-US" sz="1100" b="1" dirty="0"/>
          </a:p>
          <a:p>
            <a:pPr eaLnBrk="1" hangingPunct="1"/>
            <a:endParaRPr lang="en-GB" altLang="en-US" sz="1100" b="1" dirty="0"/>
          </a:p>
          <a:p>
            <a:pPr eaLnBrk="1" hangingPunct="1"/>
            <a:r>
              <a:rPr lang="en-GB" altLang="en-US" sz="1100" dirty="0"/>
              <a:t>My name is …</a:t>
            </a: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72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41" indent="-285708" defTabSz="93172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833" indent="-228567" defTabSz="93172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9965" indent="-228567" defTabSz="93172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099" indent="-228567" defTabSz="93172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232" indent="-228567" defTabSz="93172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364" indent="-228567" defTabSz="93172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498" indent="-228567" defTabSz="93172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630" indent="-228567" defTabSz="93172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079948E-A610-487B-B185-FB5316C566A3}" type="slidenum">
              <a:rPr lang="en-US" altLang="en-US">
                <a:latin typeface="Calibri" panose="020F0502020204030204" pitchFamily="34" charset="0"/>
              </a:rPr>
              <a:pPr/>
              <a:t>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096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BB501-8125-46F7-A56E-0CE8612605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739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BB501-8125-46F7-A56E-0CE8612605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73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BB501-8125-46F7-A56E-0CE8612605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24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BB501-8125-46F7-A56E-0CE8612605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667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72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41" indent="-285708" defTabSz="93172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833" indent="-228567" defTabSz="93172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9965" indent="-228567" defTabSz="93172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099" indent="-228567" defTabSz="93172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232" indent="-228567" defTabSz="93172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364" indent="-228567" defTabSz="93172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498" indent="-228567" defTabSz="93172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630" indent="-228567" defTabSz="93172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4E3FDB3-05BA-4408-AA90-397B19D59DDF}" type="slidenum">
              <a:rPr lang="en-US" altLang="en-US">
                <a:latin typeface="Calibri" panose="020F0502020204030204" pitchFamily="34" charset="0"/>
              </a:rPr>
              <a:pPr/>
              <a:t>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247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/>
              <a:t>Important</a:t>
            </a:r>
            <a:r>
              <a:rPr lang="en-US" sz="1100" baseline="0" dirty="0"/>
              <a:t> dates to keep in mind...</a:t>
            </a: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9D877-2F92-484F-A0F1-9B261C6C4C02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4116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1863"/>
            <a:fld id="{8BB0F89C-7DC6-411E-BBBA-829A73F73084}" type="slidenum">
              <a:rPr lang="en-US" smtClean="0">
                <a:solidFill>
                  <a:srgbClr val="000000"/>
                </a:solidFill>
              </a:rPr>
              <a:pPr defTabSz="931863"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46" tIns="46574" rIns="93146" bIns="46574" anchor="b"/>
          <a:lstStyle/>
          <a:p>
            <a:pPr algn="r" defTabSz="930275"/>
            <a:fld id="{E26C9F4C-CC17-402E-BF29-B0E71AA04E91}" type="slidenum">
              <a:rPr lang="en-US" sz="1200">
                <a:solidFill>
                  <a:srgbClr val="000000"/>
                </a:solidFill>
              </a:rPr>
              <a:pPr algn="r" defTabSz="930275"/>
              <a:t>9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6913"/>
            <a:ext cx="6197600" cy="348615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134" tIns="46568" rIns="93134" bIns="46568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739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RIDOT PowerPoint LO-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RIDOT-29447 Logo_ta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38150"/>
            <a:ext cx="2531533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/>
          <p:nvPr/>
        </p:nvSpPr>
        <p:spPr>
          <a:xfrm>
            <a:off x="7823200" y="762000"/>
            <a:ext cx="38608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schemeClr val="tx1"/>
                </a:solidFill>
              </a:rPr>
              <a:t>Accent image here</a:t>
            </a:r>
          </a:p>
        </p:txBody>
      </p:sp>
      <p:sp>
        <p:nvSpPr>
          <p:cNvPr id="7" name="Rectangle 9"/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schemeClr val="tx1"/>
                </a:solidFill>
              </a:rPr>
              <a:t>Primary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752600"/>
            <a:ext cx="6908800" cy="762000"/>
          </a:xfrm>
        </p:spPr>
        <p:txBody>
          <a:bodyPr>
            <a:normAutofit/>
          </a:bodyPr>
          <a:lstStyle>
            <a:lvl1pPr algn="l">
              <a:defRPr sz="18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743200"/>
            <a:ext cx="6908800" cy="457200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bg1"/>
                </a:solidFill>
                <a:latin typeface="+mn-l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791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fld id="{300535EC-3B94-481F-8951-B292984B88B8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DB9AC0-F358-4BFA-9583-DED29C379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57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fld id="{300535EC-3B94-481F-8951-B292984B88B8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DB9AC0-F358-4BFA-9583-DED29C379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11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1379200" cy="304800"/>
          </a:xfrm>
        </p:spPr>
        <p:txBody>
          <a:bodyPr/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16731" indent="-258366">
              <a:defRPr/>
            </a:lvl2pPr>
            <a:lvl3pPr marL="773906" indent="-257175"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32272" indent="-258366"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83494" indent="-251222"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fld id="{300535EC-3B94-481F-8951-B292984B88B8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9200" y="6356353"/>
            <a:ext cx="812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4DB9AC0-F358-4BFA-9583-DED29C379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826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fld id="{300535EC-3B94-481F-8951-B292984B88B8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DB9AC0-F358-4BFA-9583-DED29C379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27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lnSpc>
                <a:spcPct val="100000"/>
              </a:lnSpc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fld id="{300535EC-3B94-481F-8951-B292984B88B8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DB9AC0-F358-4BFA-9583-DED29C379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43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43000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782762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 marL="773906" indent="-257175"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143000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782762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 marL="773906" indent="-257175"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fld id="{300535EC-3B94-481F-8951-B292984B88B8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DB9AC0-F358-4BFA-9583-DED29C379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30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fld id="{300535EC-3B94-481F-8951-B292984B88B8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DB9AC0-F358-4BFA-9583-DED29C379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222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fld id="{300535EC-3B94-481F-8951-B292984B88B8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DB9AC0-F358-4BFA-9583-DED29C379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13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fld id="{300535EC-3B94-481F-8951-B292984B88B8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DB9AC0-F358-4BFA-9583-DED29C379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69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fld id="{300535EC-3B94-481F-8951-B292984B88B8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DB9AC0-F358-4BFA-9583-DED29C379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201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RIDOT PowerPoint LO-06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599" y="76200"/>
            <a:ext cx="10223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Title of Presentation here:  Subhead or date to follow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828801"/>
            <a:ext cx="10972800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Primary copy point bullet</a:t>
            </a:r>
          </a:p>
          <a:p>
            <a:pPr lvl="1"/>
            <a:r>
              <a:rPr lang="en-US" altLang="en-US" dirty="0"/>
              <a:t>Second level bullet copy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3100" y="57153"/>
            <a:ext cx="812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fld id="{34DB9AC0-F358-4BFA-9583-DED29C379B63}" type="slidenum">
              <a:rPr lang="en-US" smtClean="0"/>
              <a:t>‹#›</a:t>
            </a:fld>
            <a:endParaRPr lang="en-US"/>
          </a:p>
        </p:txBody>
      </p:sp>
      <p:pic>
        <p:nvPicPr>
          <p:cNvPr id="1030" name="Picture 7" descr="RIDOT-29447 Logo_tag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5972175"/>
            <a:ext cx="16256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297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15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9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9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9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9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9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9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9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9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57175" indent="-257175" algn="l" rtl="0" eaLnBrk="1" fontAlgn="base" hangingPunct="1">
        <a:lnSpc>
          <a:spcPct val="100000"/>
        </a:lnSpc>
        <a:spcBef>
          <a:spcPct val="20000"/>
        </a:spcBef>
        <a:spcAft>
          <a:spcPts val="600"/>
        </a:spcAft>
        <a:buClr>
          <a:srgbClr val="004B96"/>
        </a:buClr>
        <a:buSzPct val="140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itchFamily="34" charset="0"/>
        </a:defRPr>
      </a:lvl1pPr>
      <a:lvl2pPr marL="517922" indent="-259556" algn="l" rtl="0" eaLnBrk="1" fontAlgn="base" hangingPunct="1">
        <a:lnSpc>
          <a:spcPct val="100000"/>
        </a:lnSpc>
        <a:spcBef>
          <a:spcPct val="20000"/>
        </a:spcBef>
        <a:spcAft>
          <a:spcPts val="600"/>
        </a:spcAft>
        <a:buClr>
          <a:srgbClr val="73A64E"/>
        </a:buClr>
        <a:buSzPct val="140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gif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emf"/><Relationship Id="rId9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hyperlink" Target="http://www.dot.ri.gov/projects/trip/index.php" TargetMode="External"/><Relationship Id="rId4" Type="http://schemas.openxmlformats.org/officeDocument/2006/relationships/hyperlink" Target="http://www.purchasing.ri.gov/bidding/BidDocuments.aspx?BidNumber=7553496&amp;Isridot=False&amp;Status=Active(Scheduled)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Julia.Gold@dot.ri.gov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://www.dot.ri.gov/TRI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>
          <a:xfrm>
            <a:off x="91440" y="1592581"/>
            <a:ext cx="7292340" cy="95249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2200" dirty="0"/>
              <a:t>Rhode Island Transportation Innovation Partnership</a:t>
            </a:r>
            <a:br>
              <a:rPr lang="en-US" dirty="0"/>
            </a:br>
            <a:r>
              <a:rPr lang="en-GB" altLang="en-US" sz="2200" dirty="0">
                <a:solidFill>
                  <a:srgbClr val="92D050"/>
                </a:solidFill>
              </a:rPr>
              <a:t>AUTONOMOUS VEHICLE MOBILITY CHALLENGE</a:t>
            </a:r>
            <a:endParaRPr lang="en-US" altLang="en-US" sz="2200" dirty="0">
              <a:solidFill>
                <a:srgbClr val="92D050"/>
              </a:solidFill>
            </a:endParaRPr>
          </a:p>
        </p:txBody>
      </p:sp>
      <p:pic>
        <p:nvPicPr>
          <p:cNvPr id="1434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" t="52766" r="26772" b="7042"/>
          <a:stretch>
            <a:fillRect/>
          </a:stretch>
        </p:blipFill>
        <p:spPr bwMode="auto">
          <a:xfrm>
            <a:off x="8343900" y="812008"/>
            <a:ext cx="2827338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4"/>
          <p:cNvSpPr txBox="1">
            <a:spLocks noChangeArrowheads="1"/>
          </p:cNvSpPr>
          <p:nvPr/>
        </p:nvSpPr>
        <p:spPr bwMode="auto">
          <a:xfrm>
            <a:off x="7908925" y="6249987"/>
            <a:ext cx="2743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i="1" dirty="0">
                <a:solidFill>
                  <a:srgbClr val="FF0000"/>
                </a:solidFill>
              </a:rPr>
              <a:t>July 24, 2017</a:t>
            </a:r>
          </a:p>
        </p:txBody>
      </p:sp>
      <p:pic>
        <p:nvPicPr>
          <p:cNvPr id="1026" name="Picture 2" descr="Expo flyer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10" y="3362326"/>
            <a:ext cx="12197875" cy="3495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297" y="469822"/>
            <a:ext cx="2418862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4338" name="Subtitle 2"/>
          <p:cNvSpPr>
            <a:spLocks noGrp="1"/>
          </p:cNvSpPr>
          <p:nvPr>
            <p:ph type="subTitle" idx="1"/>
          </p:nvPr>
        </p:nvSpPr>
        <p:spPr>
          <a:xfrm>
            <a:off x="-6097" y="5723466"/>
            <a:ext cx="12184761" cy="1134533"/>
          </a:xfrm>
          <a:solidFill>
            <a:srgbClr val="02518A"/>
          </a:solidFill>
        </p:spPr>
        <p:txBody>
          <a:bodyPr anchor="ctr">
            <a:noAutofit/>
          </a:bodyPr>
          <a:lstStyle/>
          <a:p>
            <a:pPr ea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altLang="en-US" sz="1600" b="1" dirty="0">
                <a:latin typeface="Arial" panose="020B0604020202020204" pitchFamily="34" charset="0"/>
              </a:rPr>
              <a:t>RIDOT’s POLICY &amp; INNOVATION TEAM</a:t>
            </a:r>
          </a:p>
          <a:p>
            <a:pPr ea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altLang="en-US" sz="1600" b="1" dirty="0">
                <a:latin typeface="Arial" panose="020B0604020202020204" pitchFamily="34" charset="0"/>
              </a:rPr>
              <a:t>Julia Gold, Chief of Sustainability and Innovation</a:t>
            </a:r>
          </a:p>
          <a:p>
            <a:pPr ea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altLang="en-US" sz="1600" b="1" dirty="0">
                <a:latin typeface="Arial" panose="020B0604020202020204" pitchFamily="34" charset="0"/>
              </a:rPr>
              <a:t>Division of Planning</a:t>
            </a:r>
          </a:p>
        </p:txBody>
      </p:sp>
    </p:spTree>
    <p:extLst>
      <p:ext uri="{BB962C8B-B14F-4D97-AF65-F5344CB8AC3E}">
        <p14:creationId xmlns:p14="http://schemas.microsoft.com/office/powerpoint/2010/main" val="815540926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1771870" y="1444210"/>
            <a:ext cx="4188663" cy="5413790"/>
          </a:xfrm>
        </p:spPr>
        <p:txBody>
          <a:bodyPr>
            <a:noAutofit/>
          </a:bodyPr>
          <a:lstStyle/>
          <a:p>
            <a:pPr marL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2400" dirty="0">
                <a:solidFill>
                  <a:srgbClr val="002060"/>
                </a:solidFill>
                <a:latin typeface="Calibri"/>
                <a:cs typeface="+mn-cs"/>
              </a:rPr>
              <a:t>Pamela Cotter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2000" dirty="0">
                <a:solidFill>
                  <a:srgbClr val="002060"/>
                </a:solidFill>
                <a:latin typeface="Calibri"/>
                <a:cs typeface="+mn-cs"/>
              </a:rPr>
              <a:t>Policy Director</a:t>
            </a:r>
          </a:p>
          <a:p>
            <a:pPr marL="0" lvl="0" indent="0" fontAlgn="auto">
              <a:spcBef>
                <a:spcPts val="0"/>
              </a:spcBef>
              <a:spcAft>
                <a:spcPts val="1200"/>
              </a:spcAft>
              <a:buClrTx/>
              <a:buSzTx/>
              <a:buNone/>
            </a:pPr>
            <a:r>
              <a:rPr lang="en-US" sz="2000" dirty="0">
                <a:solidFill>
                  <a:srgbClr val="002060"/>
                </a:solidFill>
                <a:latin typeface="Calibri"/>
                <a:cs typeface="+mn-cs"/>
              </a:rPr>
              <a:t>Rhode Island Department of Transportation (RIDOT)</a:t>
            </a:r>
          </a:p>
          <a:p>
            <a:pPr marL="0" lvl="0" indent="0" fontAlgn="auto">
              <a:spcBef>
                <a:spcPts val="600"/>
              </a:spcBef>
              <a:spcAft>
                <a:spcPts val="0"/>
              </a:spcAft>
              <a:buClrTx/>
              <a:buSzTx/>
              <a:buNone/>
            </a:pPr>
            <a:r>
              <a:rPr lang="en-US" sz="2400" dirty="0">
                <a:solidFill>
                  <a:srgbClr val="002060"/>
                </a:solidFill>
                <a:latin typeface="Calibri"/>
                <a:cs typeface="+mn-cs"/>
              </a:rPr>
              <a:t>Julia Gold – Project Manager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2000" dirty="0">
                <a:solidFill>
                  <a:srgbClr val="002060"/>
                </a:solidFill>
                <a:latin typeface="Calibri"/>
                <a:cs typeface="+mn-cs"/>
              </a:rPr>
              <a:t>Chief of Sustainability and Innovation</a:t>
            </a:r>
          </a:p>
          <a:p>
            <a:pPr marL="0" lvl="0" indent="0" fontAlgn="auto">
              <a:spcBef>
                <a:spcPts val="0"/>
              </a:spcBef>
              <a:spcAft>
                <a:spcPts val="1200"/>
              </a:spcAft>
              <a:buClrTx/>
              <a:buSzTx/>
              <a:buNone/>
            </a:pPr>
            <a:r>
              <a:rPr lang="en-US" sz="2000" dirty="0">
                <a:solidFill>
                  <a:srgbClr val="002060"/>
                </a:solidFill>
                <a:latin typeface="Calibri"/>
                <a:cs typeface="+mn-cs"/>
              </a:rPr>
              <a:t>Rhode Island Department of Transportation (RIDOT)</a:t>
            </a:r>
          </a:p>
          <a:p>
            <a:pPr marL="0" lvl="0" indent="0" fontAlgn="auto">
              <a:spcBef>
                <a:spcPts val="600"/>
              </a:spcBef>
              <a:spcAft>
                <a:spcPts val="0"/>
              </a:spcAft>
              <a:buClrTx/>
              <a:buSzTx/>
              <a:buNone/>
            </a:pPr>
            <a:r>
              <a:rPr lang="en-US" sz="2400" dirty="0">
                <a:solidFill>
                  <a:srgbClr val="002060"/>
                </a:solidFill>
                <a:latin typeface="Calibri"/>
                <a:cs typeface="+mn-cs"/>
              </a:rPr>
              <a:t>Russell Holt, P.E.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2000" dirty="0">
                <a:solidFill>
                  <a:srgbClr val="002060"/>
                </a:solidFill>
                <a:latin typeface="Calibri"/>
                <a:cs typeface="+mn-cs"/>
              </a:rPr>
              <a:t>Senior Civil Engineer</a:t>
            </a:r>
          </a:p>
          <a:p>
            <a:pPr marL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2000" dirty="0">
                <a:solidFill>
                  <a:srgbClr val="002060"/>
                </a:solidFill>
                <a:latin typeface="Calibri"/>
                <a:cs typeface="+mn-cs"/>
              </a:rPr>
              <a:t>Rhode Island Department of Transportation (RIDOT)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0782631" y="55603"/>
            <a:ext cx="1347462" cy="849011"/>
            <a:chOff x="10782631" y="55603"/>
            <a:chExt cx="1347462" cy="849011"/>
          </a:xfrm>
        </p:grpSpPr>
        <p:sp>
          <p:nvSpPr>
            <p:cNvPr id="7" name="Rectangle 6"/>
            <p:cNvSpPr/>
            <p:nvPr/>
          </p:nvSpPr>
          <p:spPr>
            <a:xfrm>
              <a:off x="10782631" y="55603"/>
              <a:ext cx="1347462" cy="8490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0900" y="102093"/>
              <a:ext cx="1170924" cy="756030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1964664" y="278605"/>
              <a:ext cx="58267" cy="6191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0122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8621948" y="3768276"/>
            <a:ext cx="2648482" cy="249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07000"/>
              </a:lnSpc>
              <a:spcAft>
                <a:spcPts val="600"/>
              </a:spcAft>
            </a:pPr>
            <a:r>
              <a:rPr lang="en-US" sz="10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Contra Costa Transportation Authority</a:t>
            </a:r>
            <a:endParaRPr lang="en-US" sz="1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03" y="2895713"/>
            <a:ext cx="1097280" cy="1091713"/>
          </a:xfrm>
          <a:prstGeom prst="ellipse">
            <a:avLst/>
          </a:prstGeom>
        </p:spPr>
      </p:pic>
      <p:sp>
        <p:nvSpPr>
          <p:cNvPr id="15" name="Content Placeholder 12"/>
          <p:cNvSpPr txBox="1">
            <a:spLocks/>
          </p:cNvSpPr>
          <p:nvPr/>
        </p:nvSpPr>
        <p:spPr>
          <a:xfrm>
            <a:off x="7918444" y="1444210"/>
            <a:ext cx="3657600" cy="4762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1225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01225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1225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01225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01225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dirty="0"/>
              <a:t>Shoshana Lew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dirty="0"/>
              <a:t>Chief Operating Officer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2000" dirty="0"/>
              <a:t>Rhode Island Department of Transportation (RIDOT)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2400" dirty="0"/>
              <a:t>Ken White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Programming Services Officer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2000" dirty="0"/>
              <a:t>Rhode Island Department of Transportation (RIDOT)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2400" dirty="0"/>
              <a:t>Christos Xenophontos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dirty="0"/>
              <a:t>Assistant Director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dirty="0"/>
              <a:t>Rhode Island Department of Transportation (RIDOT)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46" y="4360698"/>
            <a:ext cx="1097280" cy="1097280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46" y="1522262"/>
            <a:ext cx="1097280" cy="1097280"/>
          </a:xfrm>
          <a:prstGeom prst="ellipse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6" b="23031"/>
          <a:stretch/>
        </p:blipFill>
        <p:spPr>
          <a:xfrm>
            <a:off x="6750610" y="2904104"/>
            <a:ext cx="1097280" cy="1085849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610" y="1522262"/>
            <a:ext cx="1097280" cy="1097280"/>
          </a:xfrm>
          <a:prstGeom prst="ellipse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52400" y="693313"/>
            <a:ext cx="1063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RIDOT’s Policy and Innovation Team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/>
          <a:srcRect t="4831" r="515" b="26417"/>
          <a:stretch/>
        </p:blipFill>
        <p:spPr>
          <a:xfrm>
            <a:off x="6750610" y="4274515"/>
            <a:ext cx="1094445" cy="10972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38981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782631" y="55603"/>
            <a:ext cx="1347462" cy="849011"/>
            <a:chOff x="10782631" y="55603"/>
            <a:chExt cx="1347462" cy="849011"/>
          </a:xfrm>
        </p:grpSpPr>
        <p:sp>
          <p:nvSpPr>
            <p:cNvPr id="7" name="Rectangle 6"/>
            <p:cNvSpPr/>
            <p:nvPr/>
          </p:nvSpPr>
          <p:spPr>
            <a:xfrm>
              <a:off x="10782631" y="55603"/>
              <a:ext cx="1347462" cy="8490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0900" y="102093"/>
              <a:ext cx="1170924" cy="756030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1964664" y="278605"/>
              <a:ext cx="58267" cy="6191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0122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52400" y="690403"/>
            <a:ext cx="1063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RIDOT’s Efforts to 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1" y="1518849"/>
            <a:ext cx="6812843" cy="4960973"/>
          </a:xfrm>
        </p:spPr>
        <p:txBody>
          <a:bodyPr anchor="t" anchorCtr="0"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en-US" sz="2600" b="1" dirty="0"/>
              <a:t>April 2017:</a:t>
            </a:r>
            <a:r>
              <a:rPr lang="en-US" sz="2600" dirty="0"/>
              <a:t> RIDOT hosts International Mini-Summit on CAVs 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en-US" sz="2600" b="1" dirty="0"/>
              <a:t>June 2017: </a:t>
            </a:r>
            <a:r>
              <a:rPr lang="en-US" sz="2600" dirty="0"/>
              <a:t>RIDOT issues </a:t>
            </a:r>
            <a:r>
              <a:rPr lang="en-US" sz="2600" dirty="0">
                <a:hlinkClick r:id="rId4"/>
              </a:rPr>
              <a:t>Request for Information (RFI)</a:t>
            </a:r>
            <a:r>
              <a:rPr lang="en-US" sz="2600" dirty="0"/>
              <a:t> on CAVs and innovative transit systems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en-US" sz="2600" b="1" dirty="0"/>
              <a:t>July 2017: </a:t>
            </a:r>
            <a:r>
              <a:rPr lang="en-US" sz="2600" dirty="0"/>
              <a:t>The </a:t>
            </a:r>
            <a:r>
              <a:rPr lang="en-US" sz="2600" dirty="0">
                <a:hlinkClick r:id="rId5"/>
              </a:rPr>
              <a:t>Rhode Island Transportation Innovation Partnership (TRIP)</a:t>
            </a:r>
            <a:r>
              <a:rPr lang="en-US" sz="2600" dirty="0"/>
              <a:t> is established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en-US" sz="2600" b="1" dirty="0"/>
              <a:t>September 2017: </a:t>
            </a:r>
            <a:r>
              <a:rPr lang="en-US" sz="2600" dirty="0"/>
              <a:t>TRIP hosts CAV Expo at The New England Institute of Technology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en-US" sz="2600" b="1" dirty="0"/>
              <a:t>October 2017: </a:t>
            </a:r>
            <a:r>
              <a:rPr lang="en-US" sz="2600" dirty="0"/>
              <a:t>RFI Closed &amp; Reviewed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en-US" sz="2600" b="1" dirty="0"/>
              <a:t>November 2017:</a:t>
            </a:r>
            <a:r>
              <a:rPr lang="en-US" sz="2600" dirty="0"/>
              <a:t> Joint research forum with URI on “</a:t>
            </a:r>
            <a:r>
              <a:rPr lang="en-US" sz="2600" i="1" dirty="0"/>
              <a:t>Transportation Innovation Partnership (TRIP): Leading the Way for Research”</a:t>
            </a:r>
            <a:endParaRPr lang="en-US" sz="2600" b="1" i="1" dirty="0"/>
          </a:p>
          <a:p>
            <a:pPr>
              <a:lnSpc>
                <a:spcPct val="120000"/>
              </a:lnSpc>
              <a:spcBef>
                <a:spcPts val="1800"/>
              </a:spcBef>
            </a:pPr>
            <a:endParaRPr lang="en-US" sz="2000" dirty="0"/>
          </a:p>
          <a:p>
            <a:pPr>
              <a:spcBef>
                <a:spcPts val="1800"/>
              </a:spcBef>
            </a:pPr>
            <a:endParaRPr lang="en-US" sz="2400" dirty="0"/>
          </a:p>
          <a:p>
            <a:pPr>
              <a:spcBef>
                <a:spcPts val="1800"/>
              </a:spcBef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51" y="1275178"/>
            <a:ext cx="4462719" cy="2540466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660" y="5730828"/>
            <a:ext cx="2418862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928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Rhode Island Transportation Innovation Partnership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83C96-0B92-4026-BD4C-254569773EDA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3074" name="Picture 2" descr="http://redemptionchurchga.com/wp-content/uploads/2015/08/where-are-we-going-16x9-680x3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5"/>
          <a:stretch/>
        </p:blipFill>
        <p:spPr bwMode="auto">
          <a:xfrm>
            <a:off x="790221" y="1078088"/>
            <a:ext cx="8748889" cy="490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15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29080" y="732040"/>
            <a:ext cx="61245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3200" b="1" dirty="0">
                <a:latin typeface="Arial" panose="020B0604020202020204" pitchFamily="34" charset="0"/>
              </a:rPr>
              <a:t>TRIP Autonomous Vehicle Mobility Challenge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79759"/>
            <a:ext cx="6112934" cy="4837909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800" b="1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A pilot program aimed to safely test multi-passenger autonomous vehicles (SAE Level 3+) on Providence’s streets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Presenting a unique opportunity to explore the integration of new technologies into public transit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Providing the public exposure to autonomous vehicles and the opportunity to engage in the Challenge and learn with us</a:t>
            </a:r>
            <a:endParaRPr lang="en-US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753" y="4027407"/>
            <a:ext cx="5610211" cy="18992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168" y="594868"/>
            <a:ext cx="5665930" cy="360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895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PARTNERS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621948" y="3768276"/>
            <a:ext cx="2648482" cy="249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07000"/>
              </a:lnSpc>
              <a:spcAft>
                <a:spcPts val="600"/>
              </a:spcAft>
            </a:pPr>
            <a:r>
              <a:rPr lang="en-US" sz="10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Contra Costa Transportation Authority</a:t>
            </a:r>
            <a:endParaRPr lang="en-US" sz="1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E0F9CF-F329-47E1-A8A1-A64483C66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91" y="1394840"/>
            <a:ext cx="3228622" cy="1150626"/>
          </a:xfrm>
          <a:prstGeom prst="rect">
            <a:avLst/>
          </a:prstGeom>
        </p:spPr>
      </p:pic>
      <p:pic>
        <p:nvPicPr>
          <p:cNvPr id="1028" name="Picture 4" descr="Image result for city of providence">
            <a:extLst>
              <a:ext uri="{FF2B5EF4-FFF2-40B4-BE49-F238E27FC236}">
                <a16:creationId xmlns:a16="http://schemas.microsoft.com/office/drawing/2014/main" id="{B9FEF9F4-1065-4A99-9514-39FAEFE4F7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1"/>
          <a:stretch/>
        </p:blipFill>
        <p:spPr bwMode="auto">
          <a:xfrm>
            <a:off x="898511" y="3925436"/>
            <a:ext cx="1817760" cy="247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>
            <a:extLst>
              <a:ext uri="{FF2B5EF4-FFF2-40B4-BE49-F238E27FC236}">
                <a16:creationId xmlns:a16="http://schemas.microsoft.com/office/drawing/2014/main" id="{29517256-8C05-46F4-AA81-CBBE7FE6B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835" y="1072973"/>
            <a:ext cx="4896516" cy="181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385A9A51-F03A-4F95-8F5C-EE71522A5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888" y="3155004"/>
            <a:ext cx="3742624" cy="147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C973F0-E4E6-453C-B82C-59C2C87DC942}"/>
              </a:ext>
            </a:extLst>
          </p:cNvPr>
          <p:cNvSpPr/>
          <p:nvPr/>
        </p:nvSpPr>
        <p:spPr>
          <a:xfrm>
            <a:off x="9189028" y="5283200"/>
            <a:ext cx="2922264" cy="1365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00CEB4-B3ED-4DFC-80C5-266C4EB2BC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222" y="4769216"/>
            <a:ext cx="3343866" cy="164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30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prstClr val="white"/>
                </a:solidFill>
              </a:rPr>
              <a:t>TRIP AUTONOMOUS VEHICLE MOBILITY CHALLENGE</a:t>
            </a:r>
            <a:endParaRPr lang="en-US" altLang="en-US" dirty="0"/>
          </a:p>
        </p:txBody>
      </p:sp>
      <p:sp>
        <p:nvSpPr>
          <p:cNvPr id="28675" name="Content Placeholder 2"/>
          <p:cNvSpPr>
            <a:spLocks noGrp="1"/>
          </p:cNvSpPr>
          <p:nvPr>
            <p:ph sz="half" idx="1"/>
          </p:nvPr>
        </p:nvSpPr>
        <p:spPr>
          <a:xfrm>
            <a:off x="609599" y="846315"/>
            <a:ext cx="10487379" cy="5324477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800" b="1" dirty="0">
                <a:solidFill>
                  <a:schemeClr val="tx2"/>
                </a:solidFill>
              </a:rPr>
              <a:t>STRATEGIES</a:t>
            </a:r>
          </a:p>
          <a:p>
            <a:pPr marL="0" indent="0">
              <a:buNone/>
            </a:pPr>
            <a:endParaRPr lang="en-US" altLang="en-US" sz="1400" b="1" dirty="0">
              <a:solidFill>
                <a:schemeClr val="tx2"/>
              </a:solidFill>
            </a:endParaRPr>
          </a:p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Create a safe and accessible environment for testing autonomous vehicles in RI</a:t>
            </a:r>
          </a:p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Reduce emissions and congestion</a:t>
            </a:r>
          </a:p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Improve mobility with a focus on equity</a:t>
            </a:r>
          </a:p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Create a framework for economic growth and a stronger workforce </a:t>
            </a:r>
          </a:p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Integrate Smart City applications and explore data management and privacy concerns</a:t>
            </a:r>
          </a:p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Leverage academic partners to research social, behavioral, environmental, and systemic opportunities and challenges related to AVs</a:t>
            </a:r>
          </a:p>
          <a:p>
            <a:pPr lvl="0">
              <a:spcBef>
                <a:spcPts val="1200"/>
              </a:spcBef>
            </a:pPr>
            <a:endParaRPr lang="en-US" altLang="en-US" sz="2000" b="1" dirty="0">
              <a:solidFill>
                <a:schemeClr val="tx2"/>
              </a:solidFill>
            </a:endParaRP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362703"/>
            <a:ext cx="609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5C702F8-9C02-4EE1-BB93-BEAC4C75223B}" type="slidenum">
              <a:rPr lang="en-US" altLang="en-US"/>
              <a:pPr/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99093605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Next Steps…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469701"/>
              </p:ext>
            </p:extLst>
          </p:nvPr>
        </p:nvGraphicFramePr>
        <p:xfrm>
          <a:off x="1981200" y="1143001"/>
          <a:ext cx="9608820" cy="4297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8C8B9-5E01-4D71-A3DB-827A2284E12E}" type="slidenum">
              <a:rPr lang="en-US" altLang="en-US" smtClean="0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34496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513820" y="46037"/>
            <a:ext cx="474980" cy="365125"/>
          </a:xfrm>
          <a:noFill/>
        </p:spPr>
        <p:txBody>
          <a:bodyPr/>
          <a:lstStyle/>
          <a:p>
            <a:fld id="{90E77A0F-9D6E-4702-90E8-8D8A31464C0B}" type="slidenum">
              <a:rPr lang="en-US" smtClean="0">
                <a:solidFill>
                  <a:schemeClr val="bg1"/>
                </a:solidFill>
              </a:rPr>
              <a:pPr/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3970" name="Rectangle 5"/>
          <p:cNvSpPr>
            <a:spLocks noChangeArrowheads="1"/>
          </p:cNvSpPr>
          <p:nvPr/>
        </p:nvSpPr>
        <p:spPr bwMode="auto">
          <a:xfrm>
            <a:off x="688622" y="1651562"/>
            <a:ext cx="10115550" cy="269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Julia Gold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Chief of Sustainability and Innovation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Rhode Island Department of Transportation</a:t>
            </a:r>
          </a:p>
          <a:p>
            <a:pPr>
              <a:spcBef>
                <a:spcPts val="600"/>
              </a:spcBef>
            </a:pPr>
            <a:r>
              <a:rPr lang="en-US" sz="2400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Julia.Gold@dot.ri.gov</a:t>
            </a:r>
            <a:r>
              <a:rPr lang="en-US" sz="24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401-222-6940 x4665</a:t>
            </a:r>
          </a:p>
          <a:p>
            <a:pPr>
              <a:spcBef>
                <a:spcPts val="600"/>
              </a:spcBef>
            </a:pPr>
            <a:r>
              <a:rPr lang="en-US" sz="2400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www.dot.ri.gov/TRIP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F10FFD3D-9420-4E16-8A54-0A3EDB265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02" y="5071963"/>
            <a:ext cx="4136730" cy="1631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967FCDA-DD0B-445D-B9DE-659F396A1D6B}"/>
              </a:ext>
            </a:extLst>
          </p:cNvPr>
          <p:cNvSpPr txBox="1">
            <a:spLocks/>
          </p:cNvSpPr>
          <p:nvPr/>
        </p:nvSpPr>
        <p:spPr bwMode="auto">
          <a:xfrm>
            <a:off x="609600" y="76200"/>
            <a:ext cx="11379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5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400" dirty="0"/>
              <a:t>For more information, contact:</a:t>
            </a:r>
          </a:p>
        </p:txBody>
      </p:sp>
    </p:spTree>
    <p:extLst>
      <p:ext uri="{BB962C8B-B14F-4D97-AF65-F5344CB8AC3E}">
        <p14:creationId xmlns:p14="http://schemas.microsoft.com/office/powerpoint/2010/main" val="179736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IDO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IDOT Theme" id="{931F716D-B62C-4C5C-AA7D-0DDC4C7BFA1A}" vid="{63E3432F-F82C-4BA2-B4C7-54A68C7DF6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RIDOT Theme</Template>
  <TotalTime>2010</TotalTime>
  <Words>438</Words>
  <Application>Microsoft Office PowerPoint</Application>
  <PresentationFormat>Widescreen</PresentationFormat>
  <Paragraphs>81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RIDOT Theme</vt:lpstr>
      <vt:lpstr>Rhode Island Transportation Innovation Partnership AUTONOMOUS VEHICLE MOBILITY CHALLENGE</vt:lpstr>
      <vt:lpstr>PowerPoint Presentation</vt:lpstr>
      <vt:lpstr>PowerPoint Presentation</vt:lpstr>
      <vt:lpstr>Rhode Island Transportation Innovation Partnership</vt:lpstr>
      <vt:lpstr>PowerPoint Presentation</vt:lpstr>
      <vt:lpstr>PARTNERS</vt:lpstr>
      <vt:lpstr>TRIP AUTONOMOUS VEHICLE MOBILITY CHALLENGE</vt:lpstr>
      <vt:lpstr>Next Steps…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Rhode Island Transportation  Innovation Partnership</dc:title>
  <dc:creator>Christos S. Xenophontos</dc:creator>
  <cp:lastModifiedBy>Gold, Julia  (DOT)</cp:lastModifiedBy>
  <cp:revision>97</cp:revision>
  <dcterms:created xsi:type="dcterms:W3CDTF">2017-11-06T18:15:13Z</dcterms:created>
  <dcterms:modified xsi:type="dcterms:W3CDTF">2018-05-08T19:15:02Z</dcterms:modified>
</cp:coreProperties>
</file>