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3" r:id="rId3"/>
    <p:sldId id="258" r:id="rId4"/>
    <p:sldId id="261"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87942-CBAB-4715-93E8-80410C4BC163}"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117CF-094A-45E4-A838-17487B703942}" type="slidenum">
              <a:rPr lang="en-US" smtClean="0"/>
              <a:t>‹#›</a:t>
            </a:fld>
            <a:endParaRPr lang="en-US"/>
          </a:p>
        </p:txBody>
      </p:sp>
    </p:spTree>
    <p:extLst>
      <p:ext uri="{BB962C8B-B14F-4D97-AF65-F5344CB8AC3E}">
        <p14:creationId xmlns:p14="http://schemas.microsoft.com/office/powerpoint/2010/main" val="348004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897031">
              <a:defRPr/>
            </a:pPr>
            <a:r>
              <a:rPr lang="en-US" dirty="0"/>
              <a:t>The </a:t>
            </a:r>
            <a:r>
              <a:rPr lang="en-US" i="1" dirty="0"/>
              <a:t>ITS Strategic Plan 2015-2019 </a:t>
            </a:r>
            <a:r>
              <a:rPr lang="en-US" dirty="0"/>
              <a:t>outlines the direction and goals of the USDOT’s ITS Program and provides a framework around which the ITS JPO and other Department agencies will conduct research, development, and adoption activities to achieve them. </a:t>
            </a:r>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1</a:t>
            </a:fld>
            <a:endParaRPr lang="en-US" dirty="0"/>
          </a:p>
        </p:txBody>
      </p:sp>
    </p:spTree>
    <p:extLst>
      <p:ext uri="{BB962C8B-B14F-4D97-AF65-F5344CB8AC3E}">
        <p14:creationId xmlns:p14="http://schemas.microsoft.com/office/powerpoint/2010/main" val="337070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31">
              <a:defRPr/>
            </a:pPr>
            <a:r>
              <a:rPr lang="en-US" dirty="0">
                <a:latin typeface="Arial" charset="0"/>
              </a:rPr>
              <a:t>The </a:t>
            </a:r>
            <a:r>
              <a:rPr lang="en-US" i="1" dirty="0">
                <a:latin typeface="Arial" charset="0"/>
              </a:rPr>
              <a:t>ITS Strategic Plan</a:t>
            </a:r>
            <a:r>
              <a:rPr lang="en-US" dirty="0">
                <a:latin typeface="Arial" charset="0"/>
              </a:rPr>
              <a:t> includes program categories to provide the necessary structure for research, development, and adoption of ITS technologies. These categories reflect modal and external stakeholder input about the areas where attention, focus, and resources should be devoted. </a:t>
            </a:r>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5</a:t>
            </a:fld>
            <a:endParaRPr lang="en-US" dirty="0"/>
          </a:p>
        </p:txBody>
      </p:sp>
    </p:spTree>
    <p:extLst>
      <p:ext uri="{BB962C8B-B14F-4D97-AF65-F5344CB8AC3E}">
        <p14:creationId xmlns:p14="http://schemas.microsoft.com/office/powerpoint/2010/main" val="153686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B4B7E-C3F1-4127-A1AF-5EA91D6E5792}"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178123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B4B7E-C3F1-4127-A1AF-5EA91D6E5792}"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4156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B4B7E-C3F1-4127-A1AF-5EA91D6E5792}"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375234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B4B7E-C3F1-4127-A1AF-5EA91D6E5792}"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193117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B4B7E-C3F1-4127-A1AF-5EA91D6E5792}"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428693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B4B7E-C3F1-4127-A1AF-5EA91D6E5792}"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61380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B4B7E-C3F1-4127-A1AF-5EA91D6E5792}"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67287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B4B7E-C3F1-4127-A1AF-5EA91D6E5792}"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174988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B4B7E-C3F1-4127-A1AF-5EA91D6E5792}"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138888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B4B7E-C3F1-4127-A1AF-5EA91D6E5792}"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328689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B4B7E-C3F1-4127-A1AF-5EA91D6E5792}"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61FA5-774D-43A9-86DF-47F087DB3BC7}" type="slidenum">
              <a:rPr lang="en-US" smtClean="0"/>
              <a:t>‹#›</a:t>
            </a:fld>
            <a:endParaRPr lang="en-US"/>
          </a:p>
        </p:txBody>
      </p:sp>
    </p:spTree>
    <p:extLst>
      <p:ext uri="{BB962C8B-B14F-4D97-AF65-F5344CB8AC3E}">
        <p14:creationId xmlns:p14="http://schemas.microsoft.com/office/powerpoint/2010/main" val="253978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B4B7E-C3F1-4127-A1AF-5EA91D6E5792}" type="datetimeFigureOut">
              <a:rPr lang="en-US" smtClean="0"/>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61FA5-774D-43A9-86DF-47F087DB3BC7}" type="slidenum">
              <a:rPr lang="en-US" smtClean="0"/>
              <a:t>‹#›</a:t>
            </a:fld>
            <a:endParaRPr lang="en-US"/>
          </a:p>
        </p:txBody>
      </p:sp>
    </p:spTree>
    <p:extLst>
      <p:ext uri="{BB962C8B-B14F-4D97-AF65-F5344CB8AC3E}">
        <p14:creationId xmlns:p14="http://schemas.microsoft.com/office/powerpoint/2010/main" val="272348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its.dot.gov/strategicpl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ts.dot.gov/strategicpl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ts.dot.gov/strategicpl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its.dot.gov/strategicpla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its.dot.gov/strategicpla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867400" y="1193801"/>
            <a:ext cx="2743200" cy="4572000"/>
          </a:xfrm>
          <a:prstGeom prst="rect">
            <a:avLst/>
          </a:prstGeom>
        </p:spPr>
        <p:txBody>
          <a:bodyPr/>
          <a:lst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defRPr>
            </a:lvl4pPr>
            <a:lvl5pPr marL="1041400" indent="-20955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a:buFont typeface="Wingdings" pitchFamily="2" charset="2"/>
              <a:buNone/>
            </a:pPr>
            <a:endParaRPr lang="en-US" kern="0" dirty="0" smtClean="0"/>
          </a:p>
          <a:p>
            <a:pPr>
              <a:buFont typeface="Wingdings" pitchFamily="2" charset="2"/>
              <a:buNone/>
            </a:pPr>
            <a:endParaRPr lang="en-US" kern="0" dirty="0" smtClean="0"/>
          </a:p>
          <a:p>
            <a:pPr>
              <a:buFont typeface="Wingdings" pitchFamily="2" charset="2"/>
              <a:buNone/>
            </a:pPr>
            <a:endParaRPr lang="en-US" kern="0" dirty="0" smtClean="0"/>
          </a:p>
          <a:p>
            <a:pPr>
              <a:buFont typeface="Wingdings" pitchFamily="2" charset="2"/>
              <a:buNone/>
            </a:pPr>
            <a:endParaRPr lang="en-US" kern="0" dirty="0" smtClean="0"/>
          </a:p>
          <a:p>
            <a:pPr>
              <a:buFont typeface="Wingdings" pitchFamily="2" charset="2"/>
              <a:buNone/>
            </a:pPr>
            <a:endParaRPr lang="en-US" kern="0" dirty="0" smtClean="0"/>
          </a:p>
          <a:p>
            <a:pPr>
              <a:buFont typeface="Wingdings" pitchFamily="2" charset="2"/>
              <a:buNone/>
            </a:pPr>
            <a:endParaRPr lang="en-US" kern="0" dirty="0" smtClean="0"/>
          </a:p>
          <a:p>
            <a:pPr>
              <a:buFont typeface="Wingdings" pitchFamily="2" charset="2"/>
              <a:buNone/>
            </a:pPr>
            <a:endParaRPr lang="en-US" kern="0" dirty="0" smtClean="0"/>
          </a:p>
          <a:p>
            <a:pPr>
              <a:buFont typeface="Wingdings" pitchFamily="2" charset="2"/>
              <a:buNone/>
            </a:pPr>
            <a:r>
              <a:rPr lang="en-US" kern="0" dirty="0" smtClean="0"/>
              <a:t> </a:t>
            </a:r>
          </a:p>
        </p:txBody>
      </p:sp>
      <p:sp>
        <p:nvSpPr>
          <p:cNvPr id="8" name="Rectangle 7"/>
          <p:cNvSpPr/>
          <p:nvPr/>
        </p:nvSpPr>
        <p:spPr bwMode="auto">
          <a:xfrm>
            <a:off x="0" y="-15051"/>
            <a:ext cx="9144000" cy="1818452"/>
          </a:xfrm>
          <a:prstGeom prst="rect">
            <a:avLst/>
          </a:prstGeom>
          <a:solidFill>
            <a:srgbClr val="E87D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0" name="Rectangle 9"/>
          <p:cNvSpPr/>
          <p:nvPr/>
        </p:nvSpPr>
        <p:spPr>
          <a:xfrm>
            <a:off x="1" y="307336"/>
            <a:ext cx="9144000" cy="683264"/>
          </a:xfrm>
          <a:prstGeom prst="rect">
            <a:avLst/>
          </a:prstGeom>
        </p:spPr>
        <p:txBody>
          <a:bodyPr wrap="square">
            <a:spAutoFit/>
          </a:bodyPr>
          <a:lstStyle/>
          <a:p>
            <a:pPr algn="ctr">
              <a:lnSpc>
                <a:spcPct val="80000"/>
              </a:lnSpc>
              <a:buNone/>
            </a:pPr>
            <a:r>
              <a:rPr lang="en-US" sz="4800" b="1" dirty="0">
                <a:solidFill>
                  <a:schemeClr val="bg1"/>
                </a:solidFill>
                <a:effectLst>
                  <a:outerShdw blurRad="38100" dist="38100" dir="2700000" algn="tl">
                    <a:srgbClr val="000000">
                      <a:alpha val="43137"/>
                    </a:srgbClr>
                  </a:outerShdw>
                </a:effectLst>
              </a:rPr>
              <a:t>ITS Strategic Plan 2015-2019</a:t>
            </a:r>
          </a:p>
        </p:txBody>
      </p:sp>
      <p:pic>
        <p:nvPicPr>
          <p:cNvPr id="11" name="Content Placeholder 10" descr="Reports Cover Template_V2.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8057" b="5000"/>
          <a:stretch/>
        </p:blipFill>
        <p:spPr>
          <a:xfrm>
            <a:off x="0" y="1295400"/>
            <a:ext cx="9144000" cy="5562600"/>
          </a:xfrm>
          <a:prstGeom prst="rect">
            <a:avLst/>
          </a:prstGeom>
        </p:spPr>
      </p:pic>
      <p:sp>
        <p:nvSpPr>
          <p:cNvPr id="2" name="TextBox 1"/>
          <p:cNvSpPr txBox="1"/>
          <p:nvPr/>
        </p:nvSpPr>
        <p:spPr>
          <a:xfrm>
            <a:off x="1" y="6324600"/>
            <a:ext cx="9143999" cy="461665"/>
          </a:xfrm>
          <a:prstGeom prst="rect">
            <a:avLst/>
          </a:prstGeom>
          <a:noFill/>
        </p:spPr>
        <p:txBody>
          <a:bodyPr wrap="square" rtlCol="0">
            <a:spAutoFit/>
          </a:bodyPr>
          <a:lstStyle/>
          <a:p>
            <a:pPr algn="ctr">
              <a:buNone/>
            </a:pPr>
            <a:r>
              <a:rPr lang="en-US" sz="2400" dirty="0">
                <a:solidFill>
                  <a:schemeClr val="bg1"/>
                </a:solidFill>
                <a:hlinkClick r:id="rId4"/>
              </a:rPr>
              <a:t>http://www.its.dot.gov/strategicplan/</a:t>
            </a:r>
            <a:endParaRPr lang="en-US" sz="2400" i="0" dirty="0" smtClean="0">
              <a:solidFill>
                <a:schemeClr val="bg1"/>
              </a:solidFill>
            </a:endParaRPr>
          </a:p>
        </p:txBody>
      </p:sp>
      <p:sp>
        <p:nvSpPr>
          <p:cNvPr id="3" name="TextBox 2"/>
          <p:cNvSpPr txBox="1"/>
          <p:nvPr/>
        </p:nvSpPr>
        <p:spPr>
          <a:xfrm>
            <a:off x="7162800" y="6416932"/>
            <a:ext cx="1981200" cy="276999"/>
          </a:xfrm>
          <a:prstGeom prst="rect">
            <a:avLst/>
          </a:prstGeom>
          <a:noFill/>
        </p:spPr>
        <p:txBody>
          <a:bodyPr wrap="square" rtlCol="0">
            <a:spAutoFit/>
          </a:bodyPr>
          <a:lstStyle/>
          <a:p>
            <a:pPr algn="r">
              <a:buNone/>
            </a:pPr>
            <a:r>
              <a:rPr lang="en-US" sz="1200" i="1" dirty="0" smtClean="0">
                <a:solidFill>
                  <a:schemeClr val="bg1"/>
                </a:solidFill>
              </a:rPr>
              <a:t>Source: USDOT</a:t>
            </a:r>
          </a:p>
        </p:txBody>
      </p:sp>
    </p:spTree>
    <p:extLst>
      <p:ext uri="{BB962C8B-B14F-4D97-AF65-F5344CB8AC3E}">
        <p14:creationId xmlns:p14="http://schemas.microsoft.com/office/powerpoint/2010/main" val="410264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14" t="15710" r="56963" b="16107"/>
          <a:stretch/>
        </p:blipFill>
        <p:spPr bwMode="auto">
          <a:xfrm>
            <a:off x="0" y="0"/>
            <a:ext cx="9144000" cy="688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581001"/>
            <a:ext cx="8839200" cy="276999"/>
          </a:xfrm>
          <a:prstGeom prst="rect">
            <a:avLst/>
          </a:prstGeom>
        </p:spPr>
        <p:txBody>
          <a:bodyPr wrap="square">
            <a:spAutoFit/>
          </a:bodyPr>
          <a:lstStyle/>
          <a:p>
            <a:r>
              <a:rPr lang="en-US" sz="1200" dirty="0" smtClean="0"/>
              <a:t>Source:  USDOT ITS JPO (Ken Leonard TRB 2015 presentation:  http://www.its.dot.gov/presentations/pdf/TRB_State_ITS_Session2015v1.pdf</a:t>
            </a:r>
            <a:endParaRPr lang="en-US" sz="1200" dirty="0"/>
          </a:p>
        </p:txBody>
      </p:sp>
    </p:spTree>
    <p:extLst>
      <p:ext uri="{BB962C8B-B14F-4D97-AF65-F5344CB8AC3E}">
        <p14:creationId xmlns:p14="http://schemas.microsoft.com/office/powerpoint/2010/main" val="339152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a:spcAft>
                <a:spcPts val="600"/>
              </a:spcAft>
            </a:pPr>
            <a:r>
              <a:rPr lang="en-US" sz="1800" dirty="0" smtClean="0"/>
              <a:t>Two Strategic Priorities reflect a sense of where the bulk of transportation research and innovation is heading. These priorities are not exclusive of other technologies or research areas.</a:t>
            </a:r>
          </a:p>
          <a:p>
            <a:pPr lvl="1">
              <a:spcAft>
                <a:spcPts val="600"/>
              </a:spcAft>
            </a:pPr>
            <a:r>
              <a:rPr lang="en-US" sz="1800" b="1" dirty="0" smtClean="0"/>
              <a:t>Realizing Connected Vehicle Implementation </a:t>
            </a:r>
            <a:r>
              <a:rPr lang="en-US" sz="1800" dirty="0" smtClean="0"/>
              <a:t>– Builds on the substantial progress made in recent years around design, testing, and planning for connected vehicles to be deployed across the nation.</a:t>
            </a:r>
          </a:p>
          <a:p>
            <a:pPr lvl="1">
              <a:spcAft>
                <a:spcPts val="600"/>
              </a:spcAft>
            </a:pPr>
            <a:r>
              <a:rPr lang="en-US" sz="1800" b="1" dirty="0" smtClean="0"/>
              <a:t>Advancing Automation </a:t>
            </a:r>
            <a:r>
              <a:rPr lang="en-US" sz="1800" dirty="0" smtClean="0"/>
              <a:t>– Shapes the ITS Program around research, development, and adoption of automation related technologies as they emerge.</a:t>
            </a:r>
          </a:p>
          <a:p>
            <a:endParaRPr lang="en-US" dirty="0" smtClean="0"/>
          </a:p>
          <a:p>
            <a:endParaRPr lang="en-US" dirty="0" smtClean="0"/>
          </a:p>
          <a:p>
            <a:endParaRPr lang="en-US" dirty="0"/>
          </a:p>
        </p:txBody>
      </p:sp>
      <p:sp>
        <p:nvSpPr>
          <p:cNvPr id="2" name="Title 1"/>
          <p:cNvSpPr>
            <a:spLocks noGrp="1"/>
          </p:cNvSpPr>
          <p:nvPr>
            <p:ph type="title"/>
          </p:nvPr>
        </p:nvSpPr>
        <p:spPr>
          <a:xfrm>
            <a:off x="457200" y="0"/>
            <a:ext cx="8229600" cy="1143000"/>
          </a:xfrm>
        </p:spPr>
        <p:txBody>
          <a:bodyPr/>
          <a:lstStyle/>
          <a:p>
            <a:r>
              <a:rPr lang="en-US" b="1" dirty="0" smtClean="0"/>
              <a:t>Strategic Priorities</a:t>
            </a:r>
            <a:endParaRPr lang="en-US" b="1" dirty="0"/>
          </a:p>
        </p:txBody>
      </p:sp>
      <p:sp>
        <p:nvSpPr>
          <p:cNvPr id="5" name="TextBox 4"/>
          <p:cNvSpPr txBox="1"/>
          <p:nvPr/>
        </p:nvSpPr>
        <p:spPr>
          <a:xfrm>
            <a:off x="0" y="6384790"/>
            <a:ext cx="6324600" cy="461665"/>
          </a:xfrm>
          <a:prstGeom prst="rect">
            <a:avLst/>
          </a:prstGeom>
          <a:noFill/>
        </p:spPr>
        <p:txBody>
          <a:bodyPr wrap="square" rtlCol="0">
            <a:spAutoFit/>
          </a:bodyPr>
          <a:lstStyle/>
          <a:p>
            <a:r>
              <a:rPr lang="en-US" sz="1200" i="1" dirty="0" smtClean="0"/>
              <a:t>Source: USDOT, “ITS Strategic Plan, 2015-2019”:   </a:t>
            </a:r>
            <a:r>
              <a:rPr lang="en-US" sz="1200" dirty="0" smtClean="0">
                <a:solidFill>
                  <a:schemeClr val="bg1"/>
                </a:solidFill>
                <a:hlinkClick r:id="rId2"/>
              </a:rPr>
              <a:t>http://www.its.dot.gov/strategicplan/</a:t>
            </a:r>
            <a:endParaRPr lang="en-US" sz="1200" i="0" dirty="0" smtClean="0">
              <a:solidFill>
                <a:schemeClr val="bg1"/>
              </a:solidFill>
            </a:endParaRPr>
          </a:p>
          <a:p>
            <a:pPr>
              <a:buNone/>
            </a:pPr>
            <a:r>
              <a:rPr lang="en-US" sz="1200" i="1" dirty="0" smtClean="0"/>
              <a:t> </a:t>
            </a:r>
          </a:p>
        </p:txBody>
      </p:sp>
      <p:cxnSp>
        <p:nvCxnSpPr>
          <p:cNvPr id="6" name="Straight Connector 5"/>
          <p:cNvCxnSpPr/>
          <p:nvPr/>
        </p:nvCxnSpPr>
        <p:spPr>
          <a:xfrm>
            <a:off x="381000" y="914400"/>
            <a:ext cx="80772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032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Strategic Themes</a:t>
            </a:r>
            <a:endParaRPr lang="en-US" b="1" dirty="0"/>
          </a:p>
        </p:txBody>
      </p:sp>
      <p:sp>
        <p:nvSpPr>
          <p:cNvPr id="3" name="Content Placeholder 2"/>
          <p:cNvSpPr>
            <a:spLocks noGrp="1"/>
          </p:cNvSpPr>
          <p:nvPr>
            <p:ph idx="1"/>
          </p:nvPr>
        </p:nvSpPr>
        <p:spPr>
          <a:xfrm>
            <a:off x="457200" y="1295400"/>
            <a:ext cx="8229600" cy="4525963"/>
          </a:xfrm>
        </p:spPr>
        <p:txBody>
          <a:bodyPr>
            <a:noAutofit/>
          </a:bodyPr>
          <a:lstStyle/>
          <a:p>
            <a:pPr>
              <a:spcBef>
                <a:spcPts val="600"/>
              </a:spcBef>
            </a:pPr>
            <a:r>
              <a:rPr lang="en-US" sz="1800" b="1" dirty="0" smtClean="0"/>
              <a:t>Enable Safer Vehicles and Roadways </a:t>
            </a:r>
            <a:r>
              <a:rPr lang="en-US" sz="1800" dirty="0" smtClean="0"/>
              <a:t>by developing better crash avoidance, performance measures, and other notification mechanisms; commercial motor vehicle safety considerations; and infrastructure-based and cooperative safety systems.</a:t>
            </a:r>
          </a:p>
          <a:p>
            <a:pPr>
              <a:spcBef>
                <a:spcPts val="600"/>
              </a:spcBef>
            </a:pPr>
            <a:r>
              <a:rPr lang="en-US" sz="1800" b="1" dirty="0" smtClean="0"/>
              <a:t>Enhance Mobility </a:t>
            </a:r>
            <a:r>
              <a:rPr lang="en-US" sz="1800" dirty="0" smtClean="0"/>
              <a:t>by exploring methods and management strategies that increase system efficiency and improve individual mobility.</a:t>
            </a:r>
          </a:p>
          <a:p>
            <a:pPr>
              <a:spcBef>
                <a:spcPts val="600"/>
              </a:spcBef>
            </a:pPr>
            <a:r>
              <a:rPr lang="en-US" sz="1800" b="1" dirty="0" smtClean="0"/>
              <a:t>Limit Environmental Impacts </a:t>
            </a:r>
            <a:r>
              <a:rPr lang="en-US" sz="1800" dirty="0" smtClean="0"/>
              <a:t>by better managing traffic flow, speeds, and congestion, and using technology to address other vehicle and roadway operational practices.</a:t>
            </a:r>
          </a:p>
          <a:p>
            <a:pPr>
              <a:spcBef>
                <a:spcPts val="600"/>
              </a:spcBef>
            </a:pPr>
            <a:r>
              <a:rPr lang="en-US" sz="1800" b="1" dirty="0" smtClean="0"/>
              <a:t>Promote Innovation </a:t>
            </a:r>
            <a:r>
              <a:rPr lang="en-US" sz="1800" dirty="0" smtClean="0"/>
              <a:t>by fostering technological advancement and innovation across the </a:t>
            </a:r>
            <a:r>
              <a:rPr lang="en-US" sz="1800" i="1" dirty="0" smtClean="0"/>
              <a:t>ITS Program</a:t>
            </a:r>
            <a:r>
              <a:rPr lang="en-US" sz="1800" dirty="0" smtClean="0"/>
              <a:t>, continuously pursuing a visionary/exploratory research agenda, and aligning the pace of technology development, adoption, and deployment to meet future transportation needs.</a:t>
            </a:r>
          </a:p>
          <a:p>
            <a:pPr>
              <a:spcBef>
                <a:spcPts val="600"/>
              </a:spcBef>
            </a:pPr>
            <a:r>
              <a:rPr lang="en-US" sz="1800" b="1" dirty="0" smtClean="0"/>
              <a:t>Support Transportation Connectivity </a:t>
            </a:r>
            <a:r>
              <a:rPr lang="en-US" sz="1800" dirty="0" smtClean="0"/>
              <a:t>through the development of standards and systems architectures, and the application of advanced wireless technologies that enable communications among and between vehicles of all types, the infrastructure, and portable devices.</a:t>
            </a:r>
            <a:endParaRPr lang="en-US" sz="1800" dirty="0"/>
          </a:p>
        </p:txBody>
      </p:sp>
      <p:sp>
        <p:nvSpPr>
          <p:cNvPr id="4" name="TextBox 3"/>
          <p:cNvSpPr txBox="1"/>
          <p:nvPr/>
        </p:nvSpPr>
        <p:spPr>
          <a:xfrm>
            <a:off x="0" y="6384790"/>
            <a:ext cx="6324600" cy="461665"/>
          </a:xfrm>
          <a:prstGeom prst="rect">
            <a:avLst/>
          </a:prstGeom>
          <a:noFill/>
        </p:spPr>
        <p:txBody>
          <a:bodyPr wrap="square" rtlCol="0">
            <a:spAutoFit/>
          </a:bodyPr>
          <a:lstStyle/>
          <a:p>
            <a:r>
              <a:rPr lang="en-US" sz="1200" i="1" dirty="0" smtClean="0"/>
              <a:t>Source: USDOT, “ITS Strategic Plan, 2015-2019”:   </a:t>
            </a:r>
            <a:r>
              <a:rPr lang="en-US" sz="1200" dirty="0" smtClean="0">
                <a:solidFill>
                  <a:schemeClr val="bg1"/>
                </a:solidFill>
                <a:hlinkClick r:id="rId2"/>
              </a:rPr>
              <a:t>http://www.its.dot.gov/strategicplan/</a:t>
            </a:r>
            <a:endParaRPr lang="en-US" sz="1200" i="0" dirty="0" smtClean="0">
              <a:solidFill>
                <a:schemeClr val="bg1"/>
              </a:solidFill>
            </a:endParaRPr>
          </a:p>
          <a:p>
            <a:pPr>
              <a:buNone/>
            </a:pPr>
            <a:r>
              <a:rPr lang="en-US" sz="1200" i="1" dirty="0" smtClean="0"/>
              <a:t> </a:t>
            </a:r>
          </a:p>
        </p:txBody>
      </p:sp>
      <p:cxnSp>
        <p:nvCxnSpPr>
          <p:cNvPr id="5" name="Straight Connector 4"/>
          <p:cNvCxnSpPr/>
          <p:nvPr/>
        </p:nvCxnSpPr>
        <p:spPr>
          <a:xfrm>
            <a:off x="381000" y="1066800"/>
            <a:ext cx="80772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13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371600"/>
            <a:ext cx="8229600" cy="4525963"/>
          </a:xfrm>
        </p:spPr>
        <p:txBody>
          <a:bodyPr>
            <a:noAutofit/>
          </a:bodyPr>
          <a:lstStyle/>
          <a:p>
            <a:pPr marL="352425" indent="-228600">
              <a:spcBef>
                <a:spcPts val="384"/>
              </a:spcBef>
              <a:spcAft>
                <a:spcPts val="600"/>
              </a:spcAft>
            </a:pPr>
            <a:r>
              <a:rPr lang="en-US" sz="1600" b="1" dirty="0"/>
              <a:t>Connected Vehicles </a:t>
            </a:r>
            <a:r>
              <a:rPr lang="en-US" sz="1600" dirty="0"/>
              <a:t>program category will primarily </a:t>
            </a:r>
            <a:br>
              <a:rPr lang="en-US" sz="1600" dirty="0"/>
            </a:br>
            <a:r>
              <a:rPr lang="en-US" sz="1600" dirty="0"/>
              <a:t>focus on adoption and eventual deployment of the system. </a:t>
            </a:r>
          </a:p>
          <a:p>
            <a:pPr marL="352425" indent="-228600">
              <a:spcBef>
                <a:spcPts val="384"/>
              </a:spcBef>
              <a:spcAft>
                <a:spcPts val="600"/>
              </a:spcAft>
            </a:pPr>
            <a:r>
              <a:rPr lang="en-US" sz="1600" b="1" dirty="0"/>
              <a:t>Automation</a:t>
            </a:r>
            <a:r>
              <a:rPr lang="en-US" sz="1600" dirty="0"/>
              <a:t> research will focus on topics related to </a:t>
            </a:r>
            <a:br>
              <a:rPr lang="en-US" sz="1600" dirty="0"/>
            </a:br>
            <a:r>
              <a:rPr lang="en-US" sz="1600" dirty="0"/>
              <a:t>automated road-vehicle systems and related technologies </a:t>
            </a:r>
            <a:br>
              <a:rPr lang="en-US" sz="1600" dirty="0"/>
            </a:br>
            <a:r>
              <a:rPr lang="en-US" sz="1600" dirty="0"/>
              <a:t>that transfer some amount of vehicle control from the driver </a:t>
            </a:r>
            <a:br>
              <a:rPr lang="en-US" sz="1600" dirty="0"/>
            </a:br>
            <a:r>
              <a:rPr lang="en-US" sz="1600" dirty="0"/>
              <a:t>to the vehicle.</a:t>
            </a:r>
          </a:p>
          <a:p>
            <a:pPr marL="352425" indent="-228600">
              <a:spcBef>
                <a:spcPts val="384"/>
              </a:spcBef>
              <a:spcAft>
                <a:spcPts val="600"/>
              </a:spcAft>
            </a:pPr>
            <a:r>
              <a:rPr lang="en-US" sz="1600" b="1" dirty="0"/>
              <a:t>Emerging Capabilities </a:t>
            </a:r>
            <a:r>
              <a:rPr lang="en-US" sz="1600" dirty="0"/>
              <a:t>will focus on future generations of </a:t>
            </a:r>
            <a:br>
              <a:rPr lang="en-US" sz="1600" dirty="0"/>
            </a:br>
            <a:r>
              <a:rPr lang="en-US" sz="1600" dirty="0"/>
              <a:t>transportation systems.</a:t>
            </a:r>
          </a:p>
          <a:p>
            <a:pPr marL="352425" indent="-228600">
              <a:spcBef>
                <a:spcPts val="384"/>
              </a:spcBef>
              <a:spcAft>
                <a:spcPts val="600"/>
              </a:spcAft>
            </a:pPr>
            <a:r>
              <a:rPr lang="en-US" sz="1600" b="1" dirty="0"/>
              <a:t>Enterprise Data</a:t>
            </a:r>
            <a:r>
              <a:rPr lang="en-US" sz="1600" dirty="0"/>
              <a:t> programs will continue existing efforts in </a:t>
            </a:r>
            <a:br>
              <a:rPr lang="en-US" sz="1600" dirty="0"/>
            </a:br>
            <a:r>
              <a:rPr lang="en-US" sz="1600" dirty="0"/>
              <a:t>operational data capture from stationary sensors, mobile </a:t>
            </a:r>
            <a:br>
              <a:rPr lang="en-US" sz="1600" dirty="0"/>
            </a:br>
            <a:r>
              <a:rPr lang="en-US" sz="1600" dirty="0"/>
              <a:t>devices, and connected vehicles, and expand into research </a:t>
            </a:r>
            <a:br>
              <a:rPr lang="en-US" sz="1600" dirty="0"/>
            </a:br>
            <a:r>
              <a:rPr lang="en-US" sz="1600" dirty="0"/>
              <a:t>activities involving the development of mechanisms for housing, sharing, analyzing, transporting, and applying those data for improved safety and mobility across all modes of travel. </a:t>
            </a:r>
          </a:p>
          <a:p>
            <a:pPr marL="352425" indent="-228600">
              <a:spcBef>
                <a:spcPts val="384"/>
              </a:spcBef>
              <a:spcAft>
                <a:spcPts val="600"/>
              </a:spcAft>
            </a:pPr>
            <a:r>
              <a:rPr lang="en-US" sz="1600" b="1" dirty="0"/>
              <a:t>Interoperability</a:t>
            </a:r>
            <a:r>
              <a:rPr lang="en-US" sz="1600" dirty="0"/>
              <a:t> focuses on how to ensure effective connectivity among devices and systems.</a:t>
            </a:r>
          </a:p>
          <a:p>
            <a:pPr marL="352425" indent="-228600">
              <a:spcBef>
                <a:spcPts val="384"/>
              </a:spcBef>
              <a:spcAft>
                <a:spcPts val="600"/>
              </a:spcAft>
            </a:pPr>
            <a:r>
              <a:rPr lang="en-US" sz="1600" b="1" dirty="0"/>
              <a:t>Accelerating Deployment </a:t>
            </a:r>
            <a:r>
              <a:rPr lang="en-US" sz="1600" dirty="0"/>
              <a:t>advances the work from adoption to wider scale deployment in coordination with several other DOT agencies.  </a:t>
            </a:r>
          </a:p>
        </p:txBody>
      </p:sp>
      <p:sp>
        <p:nvSpPr>
          <p:cNvPr id="2" name="Title 1"/>
          <p:cNvSpPr>
            <a:spLocks noGrp="1"/>
          </p:cNvSpPr>
          <p:nvPr>
            <p:ph type="title"/>
          </p:nvPr>
        </p:nvSpPr>
        <p:spPr>
          <a:xfrm>
            <a:off x="457200" y="152400"/>
            <a:ext cx="8229600" cy="1143000"/>
          </a:xfrm>
        </p:spPr>
        <p:txBody>
          <a:bodyPr/>
          <a:lstStyle/>
          <a:p>
            <a:r>
              <a:rPr lang="en-US" dirty="0" smtClean="0"/>
              <a:t>Program Categories</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19800" y="1219200"/>
            <a:ext cx="2783072" cy="3051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943600" y="4267200"/>
            <a:ext cx="914400" cy="230832"/>
          </a:xfrm>
          <a:prstGeom prst="rect">
            <a:avLst/>
          </a:prstGeom>
          <a:noFill/>
        </p:spPr>
        <p:txBody>
          <a:bodyPr wrap="square" rtlCol="0">
            <a:spAutoFit/>
          </a:bodyPr>
          <a:lstStyle/>
          <a:p>
            <a:pPr>
              <a:buNone/>
            </a:pPr>
            <a:r>
              <a:rPr lang="en-US" sz="900" i="1" dirty="0" smtClean="0"/>
              <a:t>Source: USDOT</a:t>
            </a:r>
          </a:p>
        </p:txBody>
      </p:sp>
      <p:sp>
        <p:nvSpPr>
          <p:cNvPr id="9" name="TextBox 8"/>
          <p:cNvSpPr txBox="1"/>
          <p:nvPr/>
        </p:nvSpPr>
        <p:spPr>
          <a:xfrm>
            <a:off x="0" y="6384790"/>
            <a:ext cx="6324600" cy="461665"/>
          </a:xfrm>
          <a:prstGeom prst="rect">
            <a:avLst/>
          </a:prstGeom>
          <a:noFill/>
        </p:spPr>
        <p:txBody>
          <a:bodyPr wrap="square" rtlCol="0">
            <a:spAutoFit/>
          </a:bodyPr>
          <a:lstStyle/>
          <a:p>
            <a:r>
              <a:rPr lang="en-US" sz="1200" i="1" dirty="0" smtClean="0"/>
              <a:t>Source: USDOT, “ITS Strategic Plan, 2015-2019”:   </a:t>
            </a:r>
            <a:r>
              <a:rPr lang="en-US" sz="1200" dirty="0" smtClean="0">
                <a:solidFill>
                  <a:schemeClr val="bg1"/>
                </a:solidFill>
                <a:hlinkClick r:id="rId4"/>
              </a:rPr>
              <a:t>http://www.its.dot.gov/strategicplan/</a:t>
            </a:r>
            <a:endParaRPr lang="en-US" sz="1200" i="0" dirty="0" smtClean="0">
              <a:solidFill>
                <a:schemeClr val="bg1"/>
              </a:solidFill>
            </a:endParaRPr>
          </a:p>
          <a:p>
            <a:pPr>
              <a:buNone/>
            </a:pPr>
            <a:r>
              <a:rPr lang="en-US" sz="1200" i="1" dirty="0" smtClean="0"/>
              <a:t> </a:t>
            </a:r>
          </a:p>
        </p:txBody>
      </p:sp>
    </p:spTree>
    <p:extLst>
      <p:ext uri="{BB962C8B-B14F-4D97-AF65-F5344CB8AC3E}">
        <p14:creationId xmlns:p14="http://schemas.microsoft.com/office/powerpoint/2010/main" val="784396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nSpc>
                <a:spcPts val="4200"/>
              </a:lnSpc>
            </a:pPr>
            <a:r>
              <a:rPr lang="en-US" dirty="0" smtClean="0"/>
              <a:t>ITS Program Emphasis According to Technology Lifecycle Stages</a:t>
            </a:r>
            <a:endParaRPr lang="en-US" dirty="0"/>
          </a:p>
        </p:txBody>
      </p:sp>
      <p:pic>
        <p:nvPicPr>
          <p:cNvPr id="4"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85800" y="1447800"/>
            <a:ext cx="7772400" cy="4765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0" y="6384790"/>
            <a:ext cx="6324600" cy="461665"/>
          </a:xfrm>
          <a:prstGeom prst="rect">
            <a:avLst/>
          </a:prstGeom>
          <a:noFill/>
        </p:spPr>
        <p:txBody>
          <a:bodyPr wrap="square" rtlCol="0">
            <a:spAutoFit/>
          </a:bodyPr>
          <a:lstStyle/>
          <a:p>
            <a:r>
              <a:rPr lang="en-US" sz="1200" i="1" dirty="0" smtClean="0"/>
              <a:t>Source: USDOT, “ITS Strategic Plan, 2015-2019”:   </a:t>
            </a:r>
            <a:r>
              <a:rPr lang="en-US" sz="1200" dirty="0" smtClean="0">
                <a:solidFill>
                  <a:schemeClr val="bg1"/>
                </a:solidFill>
                <a:hlinkClick r:id="rId3"/>
              </a:rPr>
              <a:t>http://www.its.dot.gov/strategicplan/</a:t>
            </a:r>
            <a:endParaRPr lang="en-US" sz="1200" i="0" dirty="0" smtClean="0">
              <a:solidFill>
                <a:schemeClr val="bg1"/>
              </a:solidFill>
            </a:endParaRPr>
          </a:p>
          <a:p>
            <a:pPr>
              <a:buNone/>
            </a:pPr>
            <a:r>
              <a:rPr lang="en-US" sz="1200" i="1" dirty="0" smtClean="0"/>
              <a:t> </a:t>
            </a:r>
          </a:p>
        </p:txBody>
      </p:sp>
    </p:spTree>
    <p:extLst>
      <p:ext uri="{BB962C8B-B14F-4D97-AF65-F5344CB8AC3E}">
        <p14:creationId xmlns:p14="http://schemas.microsoft.com/office/powerpoint/2010/main" val="3540987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435</Words>
  <Application>Microsoft Office PowerPoint</Application>
  <PresentationFormat>On-screen Show (4:3)</PresentationFormat>
  <Paragraphs>45</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Strategic Priorities</vt:lpstr>
      <vt:lpstr>Strategic Themes</vt:lpstr>
      <vt:lpstr>Program Categories</vt:lpstr>
      <vt:lpstr>ITS Program Emphasis According to Technology Lifecycle Stages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Burt, Matthew (VOLPE)</dc:creator>
  <cp:lastModifiedBy>Burt, Matthew (VOLPE)</cp:lastModifiedBy>
  <cp:revision>13</cp:revision>
  <dcterms:created xsi:type="dcterms:W3CDTF">2015-03-06T13:05:56Z</dcterms:created>
  <dcterms:modified xsi:type="dcterms:W3CDTF">2015-03-10T13:28:16Z</dcterms:modified>
</cp:coreProperties>
</file>