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4" r:id="rId2"/>
    <p:sldId id="338" r:id="rId3"/>
    <p:sldId id="335" r:id="rId4"/>
    <p:sldId id="336" r:id="rId5"/>
    <p:sldId id="339" r:id="rId6"/>
    <p:sldId id="341" r:id="rId7"/>
    <p:sldId id="343" r:id="rId8"/>
    <p:sldId id="342" r:id="rId9"/>
    <p:sldId id="337" r:id="rId10"/>
    <p:sldId id="345" r:id="rId11"/>
    <p:sldId id="347" r:id="rId12"/>
    <p:sldId id="348" r:id="rId13"/>
    <p:sldId id="350" r:id="rId14"/>
    <p:sldId id="351" r:id="rId15"/>
    <p:sldId id="352" r:id="rId16"/>
    <p:sldId id="355" r:id="rId17"/>
    <p:sldId id="356" r:id="rId18"/>
    <p:sldId id="325" r:id="rId19"/>
    <p:sldId id="369" r:id="rId20"/>
    <p:sldId id="370" r:id="rId21"/>
    <p:sldId id="362" r:id="rId22"/>
    <p:sldId id="363" r:id="rId23"/>
    <p:sldId id="364" r:id="rId24"/>
    <p:sldId id="365" r:id="rId25"/>
    <p:sldId id="359" r:id="rId26"/>
    <p:sldId id="373" r:id="rId27"/>
    <p:sldId id="368" r:id="rId28"/>
    <p:sldId id="372" r:id="rId29"/>
    <p:sldId id="371" r:id="rId30"/>
    <p:sldId id="367" r:id="rId31"/>
    <p:sldId id="327" r:id="rId3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chio, Robert (DOT)" initials="RR(" lastIdx="5" clrIdx="0">
    <p:extLst>
      <p:ext uri="{19B8F6BF-5375-455C-9EA6-DF929625EA0E}">
        <p15:presenceInfo xmlns:p15="http://schemas.microsoft.com/office/powerpoint/2012/main" userId="S-1-5-21-2858062678-1336695925-2843282885-2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64E"/>
    <a:srgbClr val="00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157" autoAdjust="0"/>
  </p:normalViewPr>
  <p:slideViewPr>
    <p:cSldViewPr>
      <p:cViewPr varScale="1">
        <p:scale>
          <a:sx n="86" d="100"/>
          <a:sy n="86" d="100"/>
        </p:scale>
        <p:origin x="240" y="84"/>
      </p:cViewPr>
      <p:guideLst>
        <p:guide orient="horz" pos="1248"/>
        <p:guide pos="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tmartin\AppData\Local\Microsoft\Windows\Temporary%20Internet%20Files\Content.Outlook\D6I87W64\SD%20percent%20chart%20by%20deck%20are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sers$\charles.stmartin\Projects\RhodeWorks\Feb%202016%20Hearings\Rev%20def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93676340263419E-2"/>
          <c:y val="0.10933616673492509"/>
          <c:w val="0.93968239093011174"/>
          <c:h val="0.577732742592358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8-47EE-984E-CA1A5C55CE36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8-47EE-984E-CA1A5C55CE36}"/>
              </c:ext>
            </c:extLst>
          </c:dPt>
          <c:dLbls>
            <c:dLbl>
              <c:idx val="30"/>
              <c:layout>
                <c:manualLayout>
                  <c:x val="4.8351671179807276E-4"/>
                  <c:y val="4.4312057522458131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3337233599921637E-2"/>
                      <c:h val="0.12912816395757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98-47EE-984E-CA1A5C55CE3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Sheet1!$B$4:$B$54</c:f>
              <c:strCache>
                <c:ptCount val="51"/>
                <c:pt idx="0">
                  <c:v>NV</c:v>
                </c:pt>
                <c:pt idx="1">
                  <c:v>UT</c:v>
                </c:pt>
                <c:pt idx="2">
                  <c:v>HI</c:v>
                </c:pt>
                <c:pt idx="3">
                  <c:v>FL</c:v>
                </c:pt>
                <c:pt idx="4">
                  <c:v>TX</c:v>
                </c:pt>
                <c:pt idx="5">
                  <c:v>GA</c:v>
                </c:pt>
                <c:pt idx="6">
                  <c:v>MD</c:v>
                </c:pt>
                <c:pt idx="7">
                  <c:v>AR</c:v>
                </c:pt>
                <c:pt idx="8">
                  <c:v>WI</c:v>
                </c:pt>
                <c:pt idx="9">
                  <c:v>AL</c:v>
                </c:pt>
                <c:pt idx="10">
                  <c:v>TN</c:v>
                </c:pt>
                <c:pt idx="11">
                  <c:v>OR</c:v>
                </c:pt>
                <c:pt idx="12">
                  <c:v>CO</c:v>
                </c:pt>
                <c:pt idx="13">
                  <c:v>MN</c:v>
                </c:pt>
                <c:pt idx="14">
                  <c:v>VA</c:v>
                </c:pt>
                <c:pt idx="15">
                  <c:v>KY</c:v>
                </c:pt>
                <c:pt idx="16">
                  <c:v>KS</c:v>
                </c:pt>
                <c:pt idx="17">
                  <c:v>DE</c:v>
                </c:pt>
                <c:pt idx="18">
                  <c:v>AK</c:v>
                </c:pt>
                <c:pt idx="19">
                  <c:v>NM</c:v>
                </c:pt>
                <c:pt idx="20">
                  <c:v>OH</c:v>
                </c:pt>
                <c:pt idx="21">
                  <c:v>MS</c:v>
                </c:pt>
                <c:pt idx="22">
                  <c:v>VT</c:v>
                </c:pt>
                <c:pt idx="23">
                  <c:v>SC</c:v>
                </c:pt>
                <c:pt idx="24">
                  <c:v>ND</c:v>
                </c:pt>
                <c:pt idx="25">
                  <c:v>WA</c:v>
                </c:pt>
                <c:pt idx="26">
                  <c:v>MT</c:v>
                </c:pt>
                <c:pt idx="27">
                  <c:v>ID</c:v>
                </c:pt>
                <c:pt idx="28">
                  <c:v>IN</c:v>
                </c:pt>
                <c:pt idx="29">
                  <c:v>WV</c:v>
                </c:pt>
                <c:pt idx="30">
                  <c:v>US AVG</c:v>
                </c:pt>
                <c:pt idx="31">
                  <c:v>NJ</c:v>
                </c:pt>
                <c:pt idx="32">
                  <c:v>MI</c:v>
                </c:pt>
                <c:pt idx="33">
                  <c:v>NE</c:v>
                </c:pt>
                <c:pt idx="34">
                  <c:v>IL</c:v>
                </c:pt>
                <c:pt idx="35">
                  <c:v>NH</c:v>
                </c:pt>
                <c:pt idx="36">
                  <c:v>MO</c:v>
                </c:pt>
                <c:pt idx="37">
                  <c:v>LA</c:v>
                </c:pt>
                <c:pt idx="38">
                  <c:v>ME</c:v>
                </c:pt>
                <c:pt idx="39">
                  <c:v>CA</c:v>
                </c:pt>
                <c:pt idx="40">
                  <c:v>AK</c:v>
                </c:pt>
                <c:pt idx="41">
                  <c:v>NC</c:v>
                </c:pt>
                <c:pt idx="42">
                  <c:v>OK</c:v>
                </c:pt>
                <c:pt idx="43">
                  <c:v>SD</c:v>
                </c:pt>
                <c:pt idx="44">
                  <c:v>IA</c:v>
                </c:pt>
                <c:pt idx="45">
                  <c:v>MA</c:v>
                </c:pt>
                <c:pt idx="46">
                  <c:v>NY</c:v>
                </c:pt>
                <c:pt idx="47">
                  <c:v>PA</c:v>
                </c:pt>
                <c:pt idx="48">
                  <c:v>WY</c:v>
                </c:pt>
                <c:pt idx="49">
                  <c:v>CT</c:v>
                </c:pt>
                <c:pt idx="50">
                  <c:v>RI</c:v>
                </c:pt>
              </c:strCache>
            </c:strRef>
          </c:cat>
          <c:val>
            <c:numRef>
              <c:f>Sheet1!$C$4:$C$54</c:f>
              <c:numCache>
                <c:formatCode>0%</c:formatCode>
                <c:ptCount val="5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0.03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0.06</c:v>
                </c:pt>
                <c:pt idx="18">
                  <c:v>0.06</c:v>
                </c:pt>
                <c:pt idx="19">
                  <c:v>0.06</c:v>
                </c:pt>
                <c:pt idx="20">
                  <c:v>0.06</c:v>
                </c:pt>
                <c:pt idx="21">
                  <c:v>0.06</c:v>
                </c:pt>
                <c:pt idx="22">
                  <c:v>7.0000000000000007E-2</c:v>
                </c:pt>
                <c:pt idx="23">
                  <c:v>7.0000000000000007E-2</c:v>
                </c:pt>
                <c:pt idx="24">
                  <c:v>7.0000000000000007E-2</c:v>
                </c:pt>
                <c:pt idx="25">
                  <c:v>0.08</c:v>
                </c:pt>
                <c:pt idx="26">
                  <c:v>0.08</c:v>
                </c:pt>
                <c:pt idx="27">
                  <c:v>0.08</c:v>
                </c:pt>
                <c:pt idx="28">
                  <c:v>0.08</c:v>
                </c:pt>
                <c:pt idx="29">
                  <c:v>0.08</c:v>
                </c:pt>
                <c:pt idx="30">
                  <c:v>0.08</c:v>
                </c:pt>
                <c:pt idx="31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0.11</c:v>
                </c:pt>
                <c:pt idx="40">
                  <c:v>0.11</c:v>
                </c:pt>
                <c:pt idx="41">
                  <c:v>0.11</c:v>
                </c:pt>
                <c:pt idx="42">
                  <c:v>0.11</c:v>
                </c:pt>
                <c:pt idx="43">
                  <c:v>0.11</c:v>
                </c:pt>
                <c:pt idx="44">
                  <c:v>0.11</c:v>
                </c:pt>
                <c:pt idx="45">
                  <c:v>0.13</c:v>
                </c:pt>
                <c:pt idx="46">
                  <c:v>0.13</c:v>
                </c:pt>
                <c:pt idx="47">
                  <c:v>0.13</c:v>
                </c:pt>
                <c:pt idx="48">
                  <c:v>0.16</c:v>
                </c:pt>
                <c:pt idx="49">
                  <c:v>0.18</c:v>
                </c:pt>
                <c:pt idx="5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8-47EE-984E-CA1A5C55C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59432"/>
        <c:axId val="190568320"/>
      </c:barChart>
      <c:catAx>
        <c:axId val="19035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68320"/>
        <c:crosses val="autoZero"/>
        <c:auto val="1"/>
        <c:lblAlgn val="ctr"/>
        <c:lblOffset val="100"/>
        <c:noMultiLvlLbl val="0"/>
      </c:catAx>
      <c:valAx>
        <c:axId val="1905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5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RhodeWorks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Sheet1!$D$13:$D$23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Sheet1!$E$13:$E$23</c:f>
              <c:numCache>
                <c:formatCode>0%</c:formatCode>
                <c:ptCount val="11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0.74</c:v>
                </c:pt>
                <c:pt idx="4">
                  <c:v>0.73</c:v>
                </c:pt>
                <c:pt idx="5">
                  <c:v>0.79</c:v>
                </c:pt>
                <c:pt idx="6">
                  <c:v>0.81</c:v>
                </c:pt>
                <c:pt idx="7">
                  <c:v>0.87</c:v>
                </c:pt>
                <c:pt idx="8">
                  <c:v>0.87</c:v>
                </c:pt>
                <c:pt idx="9">
                  <c:v>0.89</c:v>
                </c:pt>
                <c:pt idx="1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38-4B73-AADB-D5CA3CAEC63D}"/>
            </c:ext>
          </c:extLst>
        </c:ser>
        <c:ser>
          <c:idx val="1"/>
          <c:order val="1"/>
          <c:tx>
            <c:v>Previous Approach - Managing the Decline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Sheet1!$D$13:$D$23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Sheet1!$F$13:$F$23</c:f>
              <c:numCache>
                <c:formatCode>0%</c:formatCode>
                <c:ptCount val="11"/>
                <c:pt idx="0">
                  <c:v>0.78</c:v>
                </c:pt>
                <c:pt idx="1">
                  <c:v>0.73</c:v>
                </c:pt>
                <c:pt idx="2">
                  <c:v>0.71</c:v>
                </c:pt>
                <c:pt idx="3">
                  <c:v>0.67</c:v>
                </c:pt>
                <c:pt idx="4">
                  <c:v>0.66</c:v>
                </c:pt>
                <c:pt idx="5">
                  <c:v>0.64</c:v>
                </c:pt>
                <c:pt idx="6">
                  <c:v>0.64</c:v>
                </c:pt>
                <c:pt idx="7">
                  <c:v>0.63</c:v>
                </c:pt>
                <c:pt idx="8">
                  <c:v>0.63</c:v>
                </c:pt>
                <c:pt idx="9">
                  <c:v>0.61</c:v>
                </c:pt>
                <c:pt idx="10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38-4B73-AADB-D5CA3CAEC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63192"/>
        <c:axId val="188447536"/>
      </c:lineChart>
      <c:catAx>
        <c:axId val="13406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7536"/>
        <c:crosses val="autoZero"/>
        <c:auto val="1"/>
        <c:lblAlgn val="ctr"/>
        <c:lblOffset val="100"/>
        <c:noMultiLvlLbl val="0"/>
      </c:catAx>
      <c:valAx>
        <c:axId val="188447536"/>
        <c:scaling>
          <c:orientation val="minMax"/>
          <c:max val="0.9500000000000000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631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A3872-1CDC-46C3-BAB1-BB005A6669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1E2E0-2D68-45F9-B76C-ECBCEE090F5C}" type="pres">
      <dgm:prSet presAssocID="{C9AA3872-1CDC-46C3-BAB1-BB005A66690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18F6D22-C50D-481B-836E-7841A47C5C79}" type="presOf" srcId="{C9AA3872-1CDC-46C3-BAB1-BB005A66690D}" destId="{6181E2E0-2D68-45F9-B76C-ECBCEE090F5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A3872-1CDC-46C3-BAB1-BB005A6669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1E2E0-2D68-45F9-B76C-ECBCEE090F5C}" type="pres">
      <dgm:prSet presAssocID="{C9AA3872-1CDC-46C3-BAB1-BB005A66690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454134E-F14A-4DD8-8EF0-BAE53B7371E2}" type="presOf" srcId="{C9AA3872-1CDC-46C3-BAB1-BB005A66690D}" destId="{6181E2E0-2D68-45F9-B76C-ECBCEE090F5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A3872-1CDC-46C3-BAB1-BB005A6669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1E2E0-2D68-45F9-B76C-ECBCEE090F5C}" type="pres">
      <dgm:prSet presAssocID="{C9AA3872-1CDC-46C3-BAB1-BB005A66690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18F6D22-C50D-481B-836E-7841A47C5C79}" type="presOf" srcId="{C9AA3872-1CDC-46C3-BAB1-BB005A66690D}" destId="{6181E2E0-2D68-45F9-B76C-ECBCEE090F5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A3872-1CDC-46C3-BAB1-BB005A6669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1E2E0-2D68-45F9-B76C-ECBCEE090F5C}" type="pres">
      <dgm:prSet presAssocID="{C9AA3872-1CDC-46C3-BAB1-BB005A66690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B63648B-268D-4DB3-A16C-C1F77CCDCB92}" type="presOf" srcId="{C9AA3872-1CDC-46C3-BAB1-BB005A66690D}" destId="{6181E2E0-2D68-45F9-B76C-ECBCEE090F5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AA3872-1CDC-46C3-BAB1-BB005A6669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1E2E0-2D68-45F9-B76C-ECBCEE090F5C}" type="pres">
      <dgm:prSet presAssocID="{C9AA3872-1CDC-46C3-BAB1-BB005A66690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454134E-F14A-4DD8-8EF0-BAE53B7371E2}" type="presOf" srcId="{C9AA3872-1CDC-46C3-BAB1-BB005A66690D}" destId="{6181E2E0-2D68-45F9-B76C-ECBCEE090F5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0.20357</cdr:x>
      <cdr:y>0.81013</cdr:y>
    </cdr:from>
    <cdr:to>
      <cdr:x>0.82027</cdr:x>
      <cdr:y>0.86046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9184" y="3748089"/>
          <a:ext cx="4571999" cy="23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PERCENT OF BRIDGES STRUCTURALLY DEFICIENT BY STATE</a:t>
          </a:r>
        </a:p>
      </cdr:txBody>
    </cdr:sp>
  </cdr:relSizeAnchor>
  <cdr:relSizeAnchor xmlns:cdr="http://schemas.openxmlformats.org/drawingml/2006/chartDrawing">
    <cdr:from>
      <cdr:x>0.77637</cdr:x>
      <cdr:y>0.21397</cdr:y>
    </cdr:from>
    <cdr:to>
      <cdr:x>0.9704</cdr:x>
      <cdr:y>0.21855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BF191B6-2425-402D-853F-5D66265265EA}"/>
            </a:ext>
          </a:extLst>
        </cdr:cNvPr>
        <cdr:cNvCxnSpPr/>
      </cdr:nvCxnSpPr>
      <cdr:spPr>
        <a:xfrm xmlns:a="http://schemas.openxmlformats.org/drawingml/2006/main" flipV="1">
          <a:off x="7288069" y="989933"/>
          <a:ext cx="1821441" cy="21189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0.58502</cdr:x>
      <cdr:y>0.72173</cdr:y>
    </cdr:from>
    <cdr:to>
      <cdr:x>0.87473</cdr:x>
      <cdr:y>0.79253</cdr:y>
    </cdr:to>
    <cdr:sp macro="" textlink="">
      <cdr:nvSpPr>
        <cdr:cNvPr id="2" name="Rectangle 1"/>
        <cdr:cNvSpPr/>
      </cdr:nvSpPr>
      <cdr:spPr>
        <a:xfrm xmlns:a="http://schemas.openxmlformats.org/drawingml/2006/main" rot="845713">
          <a:off x="4085714" y="3137336"/>
          <a:ext cx="202328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6406" indent="-323056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3210" indent="-64651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203" indent="-971153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006" indent="-1294606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571500" algn="l" defTabSz="2286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685800" algn="l" defTabSz="2286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800100" algn="l" defTabSz="2286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914400" algn="l" defTabSz="2286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spcBef>
              <a:spcPts val="750"/>
            </a:spcBef>
            <a:spcAft>
              <a:spcPts val="750"/>
            </a:spcAft>
          </a:pPr>
          <a:r>
            <a:rPr lang="en-US" sz="1400" dirty="0">
              <a:latin typeface="+mj-lt"/>
            </a:rPr>
            <a:t>Managing the Decline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DFE0C-C2FA-4E29-B5D2-D0AB83A7A42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8DCE-FA90-44DF-BDF0-3F5BF373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170E88-6128-42D9-8FD7-5BB8A20B90A5}" type="datetimeFigureOut">
              <a:rPr lang="en-US" altLang="en-US"/>
              <a:pPr>
                <a:defRPr/>
              </a:pPr>
              <a:t>5/9/2018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6CF2D0-793C-4D3C-BC81-2137E424C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58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8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C622-58F8-4720-8966-65DB4B6ED6F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D8C70-1F11-4A69-ABE6-A3BDD87C7B15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35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CD7027-15D5-43A2-95F9-C0DFA0643343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1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2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33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D8C70-1F11-4A69-ABE6-A3BDD87C7B1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13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F2D8F5-4635-4F7B-BC76-86B7DA02CF2B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33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A9B5D4-AFDE-44A4-BD30-2F6DD026C8C0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255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0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5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D8C70-1F11-4A69-ABE6-A3BDD87C7B15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893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567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16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15ABF-FD61-4F79-B491-A7F74D28CFB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9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15ABF-FD61-4F79-B491-A7F74D28CFBD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4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D8C70-1F11-4A69-ABE6-A3BDD87C7B1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3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D8C70-1F11-4A69-ABE6-A3BDD87C7B1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682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F2D0-793C-4D3C-BC81-2137E424CF6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98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CD7027-15D5-43A2-95F9-C0DFA0643343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C622-58F8-4720-8966-65DB4B6ED6F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4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IDOT PowerPoint LO-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IDOT-29447 Log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38150"/>
            <a:ext cx="253153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7823200" y="762000"/>
            <a:ext cx="38608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Accent image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Primary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6908800" cy="762000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6908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84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C0CF7D-7DA8-4371-8B1F-F5D7C7458740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75E0-A018-49A2-AE76-171F4FE1B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23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0405A9-3741-4784-B286-B5C64BA7C14E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66B4-8B2F-4F59-BA83-A100FADF3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3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298A72-35EA-4737-999F-5AA0DEC4CB25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C18E-747C-4E67-923D-4E7DD461E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BAE606-5B33-4621-8BF3-916A866F11F0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44FF-50DF-4AA1-8ABE-B61D24F53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017FDF-ACEE-4C03-B25A-70141A15A386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24DC-258E-4F4B-A4A5-7D0E999B1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DB22F5-484F-49C0-8853-2E3A00AEFA6A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6517-CCDA-4254-9336-B3D72CC3F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87123C-72F5-47F6-AE2D-B37C77FA952A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1816-A909-43F6-B1A4-CFCDF346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3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29F9C0-D925-4266-8550-0354FEDBA4F4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98CA-D8B3-4D52-B0C8-0B6BE34F6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0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2F0AE9-907F-44CB-B6D9-49D548D474EF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DF82-EB2E-46AE-9B03-3112ED6E1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619469-DCE8-41C5-96AE-7727B5B92F68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C7B3-3AF6-49CC-9F46-6C085856E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9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IDOT PowerPoint LO-06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0"/>
            <a:ext cx="802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Presentation here:  Subhead or date to follow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1"/>
            <a:ext cx="109728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Primary copy point bullet</a:t>
            </a:r>
          </a:p>
          <a:p>
            <a:pPr lvl="1"/>
            <a:r>
              <a:rPr lang="en-US" altLang="en-US"/>
              <a:t>Second level bullet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3100" y="57151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7C110F-BDAE-44F2-85C4-94B0EE112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7" descr="RIDOT-29447 Logo_ta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6800" y="5972175"/>
            <a:ext cx="1625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4B96"/>
        </a:buClr>
        <a:buSzPct val="15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3A64E"/>
        </a:buClr>
        <a:buSzPct val="15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74511"/>
            <a:ext cx="3426651" cy="854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971800"/>
            <a:ext cx="3943350" cy="2615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2145268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Bridge Reconstruction -  All Electronic Large Commercial Truck Tolling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10EBEF-8925-4A60-AA2B-B4B5F0851854}"/>
              </a:ext>
            </a:extLst>
          </p:cNvPr>
          <p:cNvSpPr/>
          <p:nvPr/>
        </p:nvSpPr>
        <p:spPr>
          <a:xfrm>
            <a:off x="3429000" y="57912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NEITS</a:t>
            </a:r>
          </a:p>
          <a:p>
            <a:pPr algn="ctr"/>
            <a:r>
              <a:rPr lang="en-US" dirty="0"/>
              <a:t>Providence, RI</a:t>
            </a:r>
          </a:p>
          <a:p>
            <a:pPr algn="ctr"/>
            <a:r>
              <a:rPr lang="en-US" dirty="0"/>
              <a:t>May,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604060" y="1600200"/>
          <a:ext cx="6983881" cy="434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790700" y="685800"/>
            <a:ext cx="864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 dirty="0" err="1">
                <a:solidFill>
                  <a:srgbClr val="004B96"/>
                </a:solidFill>
                <a:latin typeface="Arial" charset="0"/>
                <a:cs typeface="Arial" charset="0"/>
              </a:rPr>
              <a:t>RhodeWorks</a:t>
            </a:r>
            <a:r>
              <a:rPr lang="en-US" altLang="en-US" sz="2600" dirty="0">
                <a:solidFill>
                  <a:srgbClr val="004B96"/>
                </a:solidFill>
                <a:latin typeface="Arial" charset="0"/>
                <a:cs typeface="Arial" charset="0"/>
              </a:rPr>
              <a:t> – 90% Structural Sufficiency in 10 Years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034016" y="15876"/>
            <a:ext cx="609600" cy="365125"/>
          </a:xfrm>
        </p:spPr>
        <p:txBody>
          <a:bodyPr/>
          <a:lstStyle/>
          <a:p>
            <a:fld id="{6B541B10-C356-484C-ACD8-289BDE3D5A5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 rot="19819103">
            <a:off x="5734667" y="2099781"/>
            <a:ext cx="2023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400" dirty="0" err="1">
                <a:latin typeface="+mj-lt"/>
              </a:rPr>
              <a:t>RhodeWorks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00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95601" y="2590800"/>
            <a:ext cx="64809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4B96"/>
                </a:solidFill>
                <a:latin typeface="Arial" charset="0"/>
                <a:cs typeface="Arial" charset="0"/>
              </a:rPr>
              <a:t>All </a:t>
            </a:r>
            <a:r>
              <a:rPr lang="en-US" altLang="en-US" dirty="0" err="1">
                <a:solidFill>
                  <a:srgbClr val="004B96"/>
                </a:solidFill>
                <a:latin typeface="Arial" charset="0"/>
                <a:cs typeface="Arial" charset="0"/>
              </a:rPr>
              <a:t>ElectronicTolling</a:t>
            </a:r>
            <a:endParaRPr lang="en-US" altLang="en-US" dirty="0">
              <a:solidFill>
                <a:srgbClr val="004B9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0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323506" y="838200"/>
            <a:ext cx="738005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Tolling Program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619501" y="4817938"/>
            <a:ext cx="474345" cy="1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7500" dirty="0">
              <a:solidFill>
                <a:srgbClr val="00B05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F74575-7E04-497E-AD73-E2AFEEB28C8A}"/>
              </a:ext>
            </a:extLst>
          </p:cNvPr>
          <p:cNvSpPr/>
          <p:nvPr/>
        </p:nvSpPr>
        <p:spPr>
          <a:xfrm>
            <a:off x="2057401" y="1600200"/>
            <a:ext cx="79705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9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Key Component of Plan to Reach 90% Sufficiency in 10 years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$45 Million a year of additional revenue.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Allows for a revenue mechanism to repay bond.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9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Hurdles to Tolling in Rhode Island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Prohibition against Tolling Interstates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Tolling only the states 4 major bridges not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politically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feasible.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Tolling the states many smaller bridges not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financially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feasible.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How to determine a fair user fee based on system “consumption.”</a:t>
            </a:r>
          </a:p>
        </p:txBody>
      </p:sp>
    </p:spTree>
    <p:extLst>
      <p:ext uri="{BB962C8B-B14F-4D97-AF65-F5344CB8AC3E}">
        <p14:creationId xmlns:p14="http://schemas.microsoft.com/office/powerpoint/2010/main" val="193966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2413" y="665202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4B96"/>
                </a:solidFill>
                <a:latin typeface="+mj-lt"/>
              </a:rPr>
              <a:t>Solution: All Electronic Tolling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061072" y="3459066"/>
          <a:ext cx="3067735" cy="6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/>
          </p:nvPr>
        </p:nvGraphicFramePr>
        <p:xfrm>
          <a:off x="2022411" y="4929499"/>
          <a:ext cx="6854328" cy="64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6756" y="6125767"/>
            <a:ext cx="1785144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1B10-C356-484C-ACD8-289BDE3D5A5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1981200" y="1513344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 Toll Booths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Feasible to toll any bridge reconstruction project regardless of size. 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 (3) </a:t>
            </a:r>
            <a:r>
              <a:rPr lang="en-US" sz="2000" b="1" cap="small" dirty="0">
                <a:latin typeface="+mn-lt"/>
              </a:rPr>
              <a:t>Limitations on use of revenues. — </a:t>
            </a:r>
            <a:r>
              <a:rPr lang="en-US" sz="2000" b="1" dirty="0">
                <a:latin typeface="+mn-lt"/>
              </a:rPr>
              <a:t>(A) In general. — </a:t>
            </a:r>
            <a:r>
              <a:rPr lang="en-US" sz="2000" dirty="0">
                <a:latin typeface="+mn-lt"/>
              </a:rPr>
              <a:t>A public authority with jurisdiction over a toll facility shall use all toll revenues received from operation of the toll facility only for — </a:t>
            </a:r>
          </a:p>
          <a:p>
            <a:pPr marL="742156" lvl="1" indent="-285750">
              <a:spcBef>
                <a:spcPts val="750"/>
              </a:spcBef>
              <a:spcAft>
                <a:spcPts val="75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+mn-lt"/>
              </a:rPr>
              <a:t>(v)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if the public authority certifies annually that the tolled facility is being adequately maintained, any other purpose for which Federal funds may be obligated by a State under this title.</a:t>
            </a:r>
          </a:p>
        </p:txBody>
      </p:sp>
    </p:spTree>
    <p:extLst>
      <p:ext uri="{BB962C8B-B14F-4D97-AF65-F5344CB8AC3E}">
        <p14:creationId xmlns:p14="http://schemas.microsoft.com/office/powerpoint/2010/main" val="364469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8580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4B96"/>
                </a:solidFill>
                <a:latin typeface="+mj-lt"/>
              </a:rPr>
              <a:t>Solution: Tractor-Trailer User Fee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061072" y="3459066"/>
          <a:ext cx="3067735" cy="6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2652306" y="4194623"/>
          <a:ext cx="4953000" cy="6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/>
          <p:cNvGraphicFramePr/>
          <p:nvPr>
            <p:extLst/>
          </p:nvPr>
        </p:nvGraphicFramePr>
        <p:xfrm>
          <a:off x="2022411" y="4929499"/>
          <a:ext cx="6854328" cy="64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2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0" y="6075167"/>
            <a:ext cx="2019300" cy="43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1B10-C356-484C-ACD8-289BDE3D5A5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C9FF0-4BEE-4046-9B7B-1C518076B02A}"/>
              </a:ext>
            </a:extLst>
          </p:cNvPr>
          <p:cNvSpPr/>
          <p:nvPr/>
        </p:nvSpPr>
        <p:spPr>
          <a:xfrm>
            <a:off x="1676401" y="1377584"/>
            <a:ext cx="773374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4B96"/>
              </a:buClr>
              <a:buSzPct val="150000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Large Commercial Truck ONLY - Bridge Tolls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9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Bridge Reconstruction Tolling Allowed under </a:t>
            </a:r>
            <a:r>
              <a:rPr lang="en-US" sz="2400" u="sng" dirty="0">
                <a:solidFill>
                  <a:prstClr val="black"/>
                </a:solidFill>
                <a:latin typeface="Calibri"/>
              </a:rPr>
              <a:t>23 USC Section 129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9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Only Recently Feasible on Lower Cost Projects Due to AET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9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Per Section 129, States Set Toll Policy RE: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Toll Collection in One or Both Directions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Toll Rates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Discount Programs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Classes of Vehicle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Upon Which Tolls are Charged</a:t>
            </a:r>
          </a:p>
        </p:txBody>
      </p:sp>
    </p:spTree>
    <p:extLst>
      <p:ext uri="{BB962C8B-B14F-4D97-AF65-F5344CB8AC3E}">
        <p14:creationId xmlns:p14="http://schemas.microsoft.com/office/powerpoint/2010/main" val="61433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160" y="2089546"/>
            <a:ext cx="5896860" cy="175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947" y="4121966"/>
            <a:ext cx="5937286" cy="19883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73890" y="760850"/>
            <a:ext cx="8505825" cy="6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4B96"/>
                </a:solidFill>
                <a:latin typeface="Arial" charset="0"/>
                <a:cs typeface="Arial" charset="0"/>
              </a:rPr>
              <a:t>Assessing User Fees Based on Damage Caused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6756" y="6125767"/>
            <a:ext cx="1785144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8839201" y="5827812"/>
            <a:ext cx="163477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15516" y="2209800"/>
            <a:ext cx="20232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All Other Vehicles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331139" y="3629222"/>
            <a:ext cx="4192905" cy="6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4B96"/>
                </a:solidFill>
                <a:latin typeface="Arial" charset="0"/>
                <a:cs typeface="Arial" charset="0"/>
              </a:rPr>
              <a:t>Source of Funding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191001" y="1560551"/>
            <a:ext cx="4192905" cy="6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4B96"/>
                </a:solidFill>
                <a:latin typeface="Arial" charset="0"/>
                <a:cs typeface="Arial" charset="0"/>
              </a:rPr>
              <a:t>Source of Damage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96001" y="2209800"/>
            <a:ext cx="20232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Tractor Trailers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27818" y="4306029"/>
            <a:ext cx="82591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Trucks*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8201" y="4346154"/>
            <a:ext cx="20232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Non-Trucks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11378" y="3777595"/>
            <a:ext cx="423308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/>
              <a:t>Government Accountability Office</a:t>
            </a:r>
            <a:endParaRPr lang="en-US" sz="12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8290" y="6017776"/>
            <a:ext cx="423308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200" dirty="0">
                <a:latin typeface="+mj-lt"/>
              </a:rPr>
              <a:t>* Includes diesel taxes and truck-related taxes and fees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10037" y="4564722"/>
            <a:ext cx="82591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19%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46886" y="4570511"/>
            <a:ext cx="82591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81%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23678" y="2509241"/>
            <a:ext cx="82591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70%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58899" y="2488137"/>
            <a:ext cx="825913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33872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1633"/>
            <a:ext cx="1943100" cy="4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79695" y="2138184"/>
            <a:ext cx="3794840" cy="62865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48825" y="57151"/>
            <a:ext cx="1019175" cy="365125"/>
          </a:xfrm>
        </p:spPr>
        <p:txBody>
          <a:bodyPr/>
          <a:lstStyle/>
          <a:p>
            <a:fld id="{AB6F2BC8-2755-47DB-B611-755C089FF000}" type="slidenum">
              <a:rPr lang="en-US" altLang="en-US" smtClean="0"/>
              <a:t>16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5644C-0EA3-48C8-A9E1-02B79CCA9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914400"/>
            <a:ext cx="6448425" cy="4933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12A58E-5BBC-43F5-8362-E01E06776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09600"/>
            <a:ext cx="1104900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756" y="6125767"/>
            <a:ext cx="1785144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3734971"/>
            <a:ext cx="425776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Toll rate is lower than neighboring states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Expected to generate about $45 million annually for bridge reconstruction 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Average toll from New York to Maryland is $1.71 per mile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4" y="1700784"/>
            <a:ext cx="5340096" cy="33284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762000" y="1155839"/>
            <a:ext cx="4257763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Once per gantry per calendar day per direction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I-95 border-to-border trip costs $20 each way with electronic pass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Max daily cap of $40 with electronic pass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63183" y="1905001"/>
            <a:ext cx="1257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200" b="1" i="1" dirty="0">
                <a:latin typeface="+mj-lt"/>
              </a:rPr>
              <a:t>$0.17, $0.57 /mi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72600" y="1676401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en-US" sz="1200" b="1" i="1" dirty="0">
                <a:latin typeface="+mj-lt"/>
              </a:rPr>
              <a:t>Mass Pike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52600" y="666750"/>
            <a:ext cx="2536646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u="sng" dirty="0">
                <a:solidFill>
                  <a:srgbClr val="004B96"/>
                </a:solidFill>
                <a:latin typeface="Arial" charset="0"/>
                <a:cs typeface="Arial" charset="0"/>
              </a:rPr>
              <a:t>Tolling Discounts/Caps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17310" y="3193576"/>
            <a:ext cx="2536646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u="sng" dirty="0">
                <a:solidFill>
                  <a:srgbClr val="004B96"/>
                </a:solidFill>
                <a:latin typeface="Arial" charset="0"/>
                <a:cs typeface="Arial" charset="0"/>
              </a:rPr>
              <a:t>Tolling Rates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763000" y="1905001"/>
            <a:ext cx="381000" cy="483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59717" y="2112828"/>
            <a:ext cx="86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900" dirty="0">
                <a:latin typeface="+mj-lt"/>
              </a:rPr>
              <a:t>Cross-state is $0.17/mi, Boston Ext. is $0.57/mi</a:t>
            </a:r>
          </a:p>
        </p:txBody>
      </p:sp>
    </p:spTree>
    <p:extLst>
      <p:ext uri="{BB962C8B-B14F-4D97-AF65-F5344CB8AC3E}">
        <p14:creationId xmlns:p14="http://schemas.microsoft.com/office/powerpoint/2010/main" val="268970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ohnsj\AppData\Local\Microsoft\Windows\Temporary Internet Files\Content.Word\112916 Gantry_Locus_Base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471061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1812" y="762000"/>
            <a:ext cx="3823788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All Electronic Tolling (AET)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Transponder Equipped Vehicles (E-ZPass)  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“Pay by Plate” Customers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10 year D-B-O-M Contract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RIBTA Back Office Vendor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6" name="Picture 2" descr="Image result for all electronic tol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7508"/>
          <a:stretch/>
        </p:blipFill>
        <p:spPr bwMode="auto">
          <a:xfrm>
            <a:off x="6934201" y="3810000"/>
            <a:ext cx="265902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RhodeWorks Bridge Reconstruction – Large Commercial Truck Tolling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F4636-AD3D-49BB-B69A-7208D430F616}"/>
              </a:ext>
            </a:extLst>
          </p:cNvPr>
          <p:cNvSpPr txBox="1"/>
          <p:nvPr/>
        </p:nvSpPr>
        <p:spPr>
          <a:xfrm>
            <a:off x="6902190" y="5780901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Unknown</a:t>
            </a:r>
          </a:p>
        </p:txBody>
      </p:sp>
    </p:spTree>
    <p:extLst>
      <p:ext uri="{BB962C8B-B14F-4D97-AF65-F5344CB8AC3E}">
        <p14:creationId xmlns:p14="http://schemas.microsoft.com/office/powerpoint/2010/main" val="89646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85DD-E6BC-4133-B20C-9E062E86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B4797-96AA-4EE6-B788-57492B13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620698"/>
            <a:ext cx="10363199" cy="60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5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ristopher.gagnon\Desktop\Board 4 and 5\IMGP0840.JPG"/>
          <p:cNvPicPr>
            <a:picLocks noChangeAspect="1" noChangeArrowheads="1"/>
          </p:cNvPicPr>
          <p:nvPr/>
        </p:nvPicPr>
        <p:blipFill rotWithShape="1">
          <a:blip r:embed="rId3" cstate="print"/>
          <a:srcRect t="-1" b="18730"/>
          <a:stretch/>
        </p:blipFill>
        <p:spPr bwMode="auto">
          <a:xfrm>
            <a:off x="1524002" y="777581"/>
            <a:ext cx="8200522" cy="562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1" y="1295400"/>
            <a:ext cx="648098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The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50D0-7958-4ACC-800E-D5E136F6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64B71-D6F4-49BB-8D97-AEDC02C6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9600"/>
            <a:ext cx="107442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F1816-A909-43F6-B1A4-CFCDF346E25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981200" y="76200"/>
            <a:ext cx="7667625" cy="30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6" y="685801"/>
            <a:ext cx="7162800" cy="4029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76401" y="990601"/>
            <a:ext cx="1981201" cy="101566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buClr>
                <a:srgbClr val="004A95"/>
              </a:buClr>
              <a:buSzPct val="150000"/>
              <a:tabLst>
                <a:tab pos="354965" algn="l"/>
                <a:tab pos="355600" algn="l"/>
              </a:tabLst>
            </a:pPr>
            <a:r>
              <a:rPr lang="en-US" sz="2400" b="1" dirty="0">
                <a:latin typeface="+mn-lt"/>
                <a:cs typeface="Calibri"/>
              </a:rPr>
              <a:t>Gantry Components</a:t>
            </a:r>
            <a:endParaRPr lang="en-US" dirty="0">
              <a:latin typeface="+mn-lt"/>
              <a:cs typeface="Calibri"/>
            </a:endParaRPr>
          </a:p>
          <a:p>
            <a:pPr marL="355600" indent="-342900">
              <a:buClr>
                <a:srgbClr val="004A95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+mn-lt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391" y="2238672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Front camera</a:t>
            </a:r>
            <a:r>
              <a:rPr lang="en-US" dirty="0"/>
              <a:t> (captures front plate)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6600" y="1498432"/>
            <a:ext cx="762000" cy="93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5391" y="3657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Antenna</a:t>
            </a:r>
          </a:p>
          <a:p>
            <a:r>
              <a:rPr lang="en-US" dirty="0"/>
              <a:t>(reads </a:t>
            </a:r>
          </a:p>
          <a:p>
            <a:r>
              <a:rPr lang="en-US" dirty="0"/>
              <a:t>E-ZPass tags)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95518" y="3210830"/>
            <a:ext cx="1242918" cy="751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28192" y="4038434"/>
            <a:ext cx="1448808" cy="10774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4702" y="5075988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nVDC</a:t>
            </a:r>
            <a:r>
              <a:rPr lang="en-US" b="1" dirty="0"/>
              <a:t> – Video Detection Classification</a:t>
            </a:r>
          </a:p>
          <a:p>
            <a:r>
              <a:rPr lang="en-US" dirty="0"/>
              <a:t>(FHWA class)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5075988"/>
            <a:ext cx="2314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Illuminator</a:t>
            </a:r>
          </a:p>
          <a:p>
            <a:r>
              <a:rPr lang="en-US" dirty="0"/>
              <a:t>(infrared illuminator – not visible to naked eye)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3802" y="4891321"/>
            <a:ext cx="189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Laser</a:t>
            </a:r>
          </a:p>
          <a:p>
            <a:r>
              <a:rPr lang="en-US" dirty="0"/>
              <a:t>(aids in vehicle classification)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96200" y="2362202"/>
            <a:ext cx="838200" cy="28955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525000" y="3048001"/>
            <a:ext cx="228600" cy="1843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2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F1816-A909-43F6-B1A4-CFCDF346E25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981200" y="76200"/>
            <a:ext cx="7667625" cy="30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84F61-1D36-48FC-A795-CF0B4E19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75" y="685800"/>
            <a:ext cx="8419273" cy="5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8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E14D-CCCF-479C-9980-1D39E8AE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853C3-CA97-4103-A9B9-709AF83D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4" y="609600"/>
            <a:ext cx="9420226" cy="53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7F65-04DB-4201-9D08-5583FA21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DFCC7-B448-4071-BDD1-FA312250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590862"/>
            <a:ext cx="9525000" cy="53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RhodeWorks Bridge Reconstruction – Large Commercial Truck Tolling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4C716-23D8-4F88-980D-7776A1E4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9645770" cy="53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CC5-9FBD-422E-B0C5-379A8801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8023C-1916-417D-A0F2-E1AE714F2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HOLDER FOR VIDEO</a:t>
            </a:r>
          </a:p>
        </p:txBody>
      </p:sp>
    </p:spTree>
    <p:extLst>
      <p:ext uri="{BB962C8B-B14F-4D97-AF65-F5344CB8AC3E}">
        <p14:creationId xmlns:p14="http://schemas.microsoft.com/office/powerpoint/2010/main" val="347112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7610-9928-47FB-85D9-25EBCB4B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CFFC1-6910-44FA-9712-76109510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8458200" cy="59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4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3911-CB35-471F-8708-5453285D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83675-58D4-4998-A233-E76DE33B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52837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7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414E-CF6D-444E-BED5-47F19E26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7F5A6-F46B-4C2F-9A40-BC4B36B2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57" y="685800"/>
            <a:ext cx="1015074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17964" y="881600"/>
            <a:ext cx="7726680" cy="566201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The Problem – Rhode Island’s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1B10-C356-484C-ACD8-289BDE3D5A56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508391"/>
              </p:ext>
            </p:extLst>
          </p:nvPr>
        </p:nvGraphicFramePr>
        <p:xfrm>
          <a:off x="1905000" y="1682617"/>
          <a:ext cx="8370358" cy="410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6020683" y="2204685"/>
            <a:ext cx="2437517" cy="7671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Rhode Island ranks last in the nation - 50th out of 50 states - in percent of structurally deficient bridges by deck area</a:t>
            </a:r>
          </a:p>
        </p:txBody>
      </p:sp>
    </p:spTree>
    <p:extLst>
      <p:ext uri="{BB962C8B-B14F-4D97-AF65-F5344CB8AC3E}">
        <p14:creationId xmlns:p14="http://schemas.microsoft.com/office/powerpoint/2010/main" val="2191269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AET Truck Bridge Toll Project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RhodeWorks Legislation passed February, 2016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MOUs with FHWA executed September, 2016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Agreement that truck tolling meets requirements based on 23 USC 129 (a)(1)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Design-Build-Operate-Maintain Contract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Awarded to Contractor May, 2017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Locations 1 &amp; 2 start revenue collection May/June, 2018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Remaining Location start revenue collection Late 2018/ Early 2019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10-year O&amp;M phase w/ two optional 5-year extensions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RhodeWorks Bridge Reconstruction – Large Commercial Truck Tolling Program</a:t>
            </a:r>
          </a:p>
        </p:txBody>
      </p:sp>
    </p:spTree>
    <p:extLst>
      <p:ext uri="{BB962C8B-B14F-4D97-AF65-F5344CB8AC3E}">
        <p14:creationId xmlns:p14="http://schemas.microsoft.com/office/powerpoint/2010/main" val="2347287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LL-BY-PLATE gantr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066801"/>
            <a:ext cx="7230901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05787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81200" y="76200"/>
            <a:ext cx="6019800" cy="304800"/>
          </a:xfrm>
        </p:spPr>
        <p:txBody>
          <a:bodyPr/>
          <a:lstStyle/>
          <a:p>
            <a:r>
              <a:rPr lang="en-US" dirty="0"/>
              <a:t>RhodeWorks Bridge Reconstruction – Large Commercial Truck Tolling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581C4-6103-4139-B52C-3611BFBEF663}"/>
              </a:ext>
            </a:extLst>
          </p:cNvPr>
          <p:cNvSpPr txBox="1"/>
          <p:nvPr/>
        </p:nvSpPr>
        <p:spPr>
          <a:xfrm>
            <a:off x="2195187" y="6019800"/>
            <a:ext cx="243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Unknown</a:t>
            </a:r>
          </a:p>
        </p:txBody>
      </p:sp>
    </p:spTree>
    <p:extLst>
      <p:ext uri="{BB962C8B-B14F-4D97-AF65-F5344CB8AC3E}">
        <p14:creationId xmlns:p14="http://schemas.microsoft.com/office/powerpoint/2010/main" val="134458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49" y="2364036"/>
            <a:ext cx="5036909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1,162 bridges in Rhode Island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One in Five is structurally deficient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Need to repair 659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Roads need repair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6/10 Represents a significant safety concern</a:t>
            </a:r>
            <a:r>
              <a:rPr lang="en-US" sz="1650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1B10-C356-484C-ACD8-289BDE3D5A5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92" y="3496813"/>
            <a:ext cx="3148417" cy="23652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914400" y="762000"/>
            <a:ext cx="5322658" cy="12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37" tIns="182869" rIns="365737" bIns="18286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172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344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517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689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The Problem:</a:t>
            </a:r>
          </a:p>
          <a:p>
            <a:pPr eaLnBrk="1" hangingPunct="1"/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Crumbling Infrastructure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0" y="958665"/>
            <a:ext cx="3439109" cy="2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5486400" cy="470828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How Did We Get Here?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40532" y="848718"/>
          <a:ext cx="39243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Capita FY 13</a:t>
                      </a:r>
                      <a:r>
                        <a:rPr lang="en-US" baseline="0" dirty="0"/>
                        <a:t> State and Local Expenditures by State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Highway Spending ($)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Michigan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Carolina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Rhode Island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28800" y="1266663"/>
            <a:ext cx="28194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50" dirty="0"/>
              <a:t>According to a 2013 analysis by the </a:t>
            </a:r>
            <a:r>
              <a:rPr lang="en-US" sz="1650" b="1" u="sng" dirty="0"/>
              <a:t>Tax Policy Center</a:t>
            </a:r>
            <a:r>
              <a:rPr lang="en-US" sz="1650" dirty="0"/>
              <a:t>, Rhode Island is tied with South Carolina for second lowest per capita state and local highway spending in the nation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83998"/>
              </p:ext>
            </p:extLst>
          </p:nvPr>
        </p:nvGraphicFramePr>
        <p:xfrm>
          <a:off x="1295400" y="3484007"/>
          <a:ext cx="4267199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2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Shares of Total Spending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Federal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State &amp; Local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Wyoming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25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25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Mississippi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25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25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Montana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Rhode Island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13710" y="4242662"/>
            <a:ext cx="362569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50" dirty="0"/>
              <a:t>According to a 2014 </a:t>
            </a:r>
            <a:r>
              <a:rPr lang="en-US" sz="1650" b="1" u="sng" dirty="0"/>
              <a:t>Pew Charitable Trust </a:t>
            </a:r>
            <a:r>
              <a:rPr lang="en-US" sz="1650" dirty="0"/>
              <a:t>report on Surface Transportation Funding, Rhode Island is tied with Montana for lowest state and local funding as a % of total surface transportation funding in the nation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022818" y="2285999"/>
            <a:ext cx="1092232" cy="206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759578" y="4922729"/>
            <a:ext cx="946022" cy="189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6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55508" y="2514600"/>
            <a:ext cx="648098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4B96"/>
                </a:solidFill>
                <a:latin typeface="Arial" charset="0"/>
                <a:cs typeface="Arial" charset="0"/>
              </a:rPr>
              <a:t>The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96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239000" cy="5181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What is </a:t>
            </a:r>
            <a:r>
              <a:rPr lang="en-US" altLang="en-US" sz="3000" dirty="0" err="1">
                <a:solidFill>
                  <a:srgbClr val="004B96"/>
                </a:solidFill>
                <a:latin typeface="Arial" charset="0"/>
                <a:cs typeface="Arial" charset="0"/>
              </a:rPr>
              <a:t>RhodeWorks</a:t>
            </a:r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solidFill>
                <a:srgbClr val="004B96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dirty="0">
                <a:solidFill>
                  <a:prstClr val="black"/>
                </a:solidFill>
              </a:rPr>
              <a:t>Asset Management Approach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en-US" sz="2000" dirty="0">
                <a:solidFill>
                  <a:prstClr val="black"/>
                </a:solidFill>
              </a:rPr>
              <a:t>“Biggest bang for the buck” vs. “fix the worst first”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en-US" sz="2000" dirty="0">
                <a:solidFill>
                  <a:prstClr val="black"/>
                </a:solidFill>
              </a:rPr>
              <a:t> Infusion of money upfront to save in long-term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dirty="0">
                <a:solidFill>
                  <a:prstClr val="black"/>
                </a:solidFill>
              </a:rPr>
              <a:t>Sustained Adequate Funding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i="1" dirty="0">
                <a:solidFill>
                  <a:prstClr val="black"/>
                </a:solidFill>
              </a:rPr>
              <a:t>Dedicated Transportation Trust Fund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dirty="0">
                <a:solidFill>
                  <a:prstClr val="black"/>
                </a:solidFill>
              </a:rPr>
              <a:t>Focus on Economic Recovery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en-US" sz="1800" i="1" dirty="0">
                <a:solidFill>
                  <a:prstClr val="black"/>
                </a:solidFill>
              </a:rPr>
              <a:t>Put people to work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en-US" sz="1800" i="1" dirty="0">
                <a:solidFill>
                  <a:prstClr val="black"/>
                </a:solidFill>
              </a:rPr>
              <a:t>Building first class infrastructure that invites commerce.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1995714" y="762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RhodeWorks Bridge Reconstruction – Large Commercial Truck Tolling Program</a:t>
            </a:r>
          </a:p>
        </p:txBody>
      </p:sp>
    </p:spTree>
    <p:extLst>
      <p:ext uri="{BB962C8B-B14F-4D97-AF65-F5344CB8AC3E}">
        <p14:creationId xmlns:p14="http://schemas.microsoft.com/office/powerpoint/2010/main" val="31391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038350"/>
            <a:ext cx="3501390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Invest over $1 Billion over previous funding for our crumbling bridges</a:t>
            </a:r>
          </a:p>
          <a:p>
            <a:pPr marL="214313" indent="-214313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Fix 150 structurally deficient bridges</a:t>
            </a:r>
          </a:p>
          <a:p>
            <a:pPr marL="214313" indent="-214313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500" dirty="0"/>
              <a:t>Make repairs to another 500 bridges to keep them from becoming deficient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5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95400" y="266700"/>
            <a:ext cx="7380058" cy="12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4B96"/>
                </a:solidFill>
                <a:latin typeface="Arial" charset="0"/>
                <a:cs typeface="Arial" charset="0"/>
              </a:rPr>
              <a:t>What is RhodeWorks?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81685" y="4595895"/>
            <a:ext cx="1771650" cy="18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B050"/>
                </a:solidFill>
                <a:latin typeface="Arial" charset="0"/>
                <a:cs typeface="Arial" charset="0"/>
              </a:rPr>
              <a:t>increase in funding compared to previous program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476530" y="4715899"/>
            <a:ext cx="1773730" cy="13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0" dirty="0">
                <a:solidFill>
                  <a:srgbClr val="00B050"/>
                </a:solidFill>
                <a:latin typeface="Arial Narrow" panose="020B0606020202030204" pitchFamily="34" charset="0"/>
                <a:cs typeface="Arial" charset="0"/>
              </a:rPr>
              <a:t>30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619501" y="4491394"/>
            <a:ext cx="474345" cy="1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B050"/>
                </a:solidFill>
                <a:latin typeface="Arial Narrow" panose="020B0606020202030204" pitchFamily="34" charset="0"/>
                <a:cs typeface="Arial" charset="0"/>
              </a:rPr>
              <a:t>%</a:t>
            </a:r>
            <a:endParaRPr lang="en-US" altLang="en-US" sz="7500" dirty="0">
              <a:solidFill>
                <a:srgbClr val="00B05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1981200" y="4995095"/>
            <a:ext cx="551274" cy="836353"/>
          </a:xfrm>
          <a:prstGeom prst="downArrow">
            <a:avLst>
              <a:gd name="adj1" fmla="val 50000"/>
              <a:gd name="adj2" fmla="val 7369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3A64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0027920" y="57151"/>
            <a:ext cx="609600" cy="365125"/>
          </a:xfrm>
        </p:spPr>
        <p:txBody>
          <a:bodyPr/>
          <a:lstStyle/>
          <a:p>
            <a:fld id="{01143FF0-DEAF-4264-891E-66F33ABF0AD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027246" y="748620"/>
            <a:ext cx="4305475" cy="3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4B96"/>
                </a:solidFill>
                <a:latin typeface="Arial" charset="0"/>
                <a:cs typeface="Arial" charset="0"/>
              </a:rPr>
              <a:t>Annual Funding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1" y="1358612"/>
            <a:ext cx="2023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 dirty="0"/>
              <a:t>It’s a bold action plan that will: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73" y="1110279"/>
            <a:ext cx="4766984" cy="55545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57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803947" y="5955258"/>
            <a:ext cx="674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4B96"/>
              </a:buClr>
              <a:buSzPct val="15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73A64E"/>
              </a:buClr>
              <a:buSzPct val="15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alibri Light" pitchFamily="34" charset="0"/>
              </a:rPr>
              <a:t>Greenwich Avenue Bridge, Warwick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03947" y="6205015"/>
            <a:ext cx="6743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Clr>
                <a:srgbClr val="004B96"/>
              </a:buClr>
              <a:buSzPct val="15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73A64E"/>
              </a:buClr>
              <a:buSzPct val="15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alibri Light" pitchFamily="34" charset="0"/>
              </a:rPr>
              <a:t>Preservation vs. Reconstruction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1B10-C356-484C-ACD8-289BDE3D5A5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259916" y="5638800"/>
            <a:ext cx="2917538" cy="79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4B96"/>
                </a:solidFill>
                <a:latin typeface="Arial" charset="0"/>
                <a:cs typeface="Arial" charset="0"/>
              </a:rPr>
              <a:t>If we don’t do this now, it will continue to become more expensive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48780"/>
            <a:ext cx="6722666" cy="51816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7053" y="733452"/>
            <a:ext cx="1905000" cy="116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 dirty="0">
                <a:solidFill>
                  <a:srgbClr val="004B96"/>
                </a:solidFill>
                <a:latin typeface="Arial" charset="0"/>
                <a:cs typeface="Arial" charset="0"/>
              </a:rPr>
              <a:t>Estimated Savings of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143000" y="1844836"/>
            <a:ext cx="2673109" cy="13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0" dirty="0">
                <a:solidFill>
                  <a:srgbClr val="004B96"/>
                </a:solidFill>
                <a:latin typeface="Arial Narrow" panose="020B0606020202030204" pitchFamily="34" charset="0"/>
                <a:cs typeface="Arial" charset="0"/>
              </a:rPr>
              <a:t>$950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86231" y="2812110"/>
            <a:ext cx="1590762" cy="1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4B96"/>
                </a:solidFill>
                <a:latin typeface="Arial Narrow" panose="020B0606020202030204" pitchFamily="34" charset="0"/>
                <a:cs typeface="Arial" charset="0"/>
              </a:rPr>
              <a:t>Million</a:t>
            </a:r>
            <a:endParaRPr lang="en-US" altLang="en-US" sz="7500" dirty="0">
              <a:solidFill>
                <a:srgbClr val="004B96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180131" y="3727456"/>
            <a:ext cx="2585869" cy="145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1828688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65737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5486067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731475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 dirty="0">
                <a:solidFill>
                  <a:srgbClr val="004B96"/>
                </a:solidFill>
                <a:latin typeface="Arial" charset="0"/>
                <a:cs typeface="Arial" charset="0"/>
              </a:rPr>
              <a:t>By Accelerating Bridge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958520950"/>
      </p:ext>
    </p:extLst>
  </p:cSld>
  <p:clrMapOvr>
    <a:masterClrMapping/>
  </p:clrMapOvr>
</p:sld>
</file>

<file path=ppt/theme/theme1.xml><?xml version="1.0" encoding="utf-8"?>
<a:theme xmlns:a="http://schemas.openxmlformats.org/drawingml/2006/main" name="RIDOT PowerPoint template Ma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RIDOT PowerPoint template May 2014.potx</Template>
  <TotalTime>27361</TotalTime>
  <Words>990</Words>
  <Application>Microsoft Office PowerPoint</Application>
  <PresentationFormat>Widescreen</PresentationFormat>
  <Paragraphs>210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Wingdings</vt:lpstr>
      <vt:lpstr>RIDOT PowerPoint template May 2014</vt:lpstr>
      <vt:lpstr>PowerPoint Presentation</vt:lpstr>
      <vt:lpstr>PowerPoint Presentation</vt:lpstr>
      <vt:lpstr>The Problem – Rhode Island’s Bridges</vt:lpstr>
      <vt:lpstr>PowerPoint Presentation</vt:lpstr>
      <vt:lpstr>How Did We Get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RhodeWorks Bridge Reconstruction – Large Commercial Truck Tolling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RhodeWorks Bridge Reconstruction – Large Commercial Truck Tolling Program</vt:lpstr>
      <vt:lpstr>PowerPoint Presentation</vt:lpstr>
      <vt:lpstr>PowerPoint Presentation</vt:lpstr>
      <vt:lpstr>PowerPoint Presentation</vt:lpstr>
      <vt:lpstr>PowerPoint Presentation</vt:lpstr>
      <vt:lpstr>RhodeWorks Bridge Reconstruction – Large Commercial Truck Tolling Program</vt:lpstr>
      <vt:lpstr>RhodeWorks Bridge Reconstruction – Large Commercial Truck Tolling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Smith</dc:creator>
  <cp:lastModifiedBy>Rocchio, Robert (DOT)</cp:lastModifiedBy>
  <cp:revision>178</cp:revision>
  <cp:lastPrinted>2018-05-09T20:05:05Z</cp:lastPrinted>
  <dcterms:created xsi:type="dcterms:W3CDTF">2014-06-11T17:54:22Z</dcterms:created>
  <dcterms:modified xsi:type="dcterms:W3CDTF">2018-05-09T20:14:15Z</dcterms:modified>
</cp:coreProperties>
</file>