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57" r:id="rId4"/>
    <p:sldId id="258" r:id="rId5"/>
    <p:sldId id="264" r:id="rId6"/>
    <p:sldId id="260" r:id="rId7"/>
    <p:sldId id="261" r:id="rId8"/>
    <p:sldId id="262" r:id="rId9"/>
    <p:sldId id="265" r:id="rId10"/>
    <p:sldId id="266" r:id="rId11"/>
    <p:sldId id="278" r:id="rId12"/>
    <p:sldId id="267" r:id="rId13"/>
    <p:sldId id="269" r:id="rId14"/>
    <p:sldId id="268" r:id="rId15"/>
    <p:sldId id="263" r:id="rId16"/>
    <p:sldId id="270" r:id="rId17"/>
    <p:sldId id="271" r:id="rId18"/>
    <p:sldId id="272" r:id="rId19"/>
    <p:sldId id="276" r:id="rId20"/>
    <p:sldId id="277" r:id="rId21"/>
    <p:sldId id="273" r:id="rId22"/>
    <p:sldId id="274" r:id="rId23"/>
    <p:sldId id="279" r:id="rId24"/>
    <p:sldId id="25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8A"/>
    <a:srgbClr val="73A64E"/>
    <a:srgbClr val="004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C39E-8BE2-480E-B7B2-1FD385BE41D8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624CB-C2F5-44A8-98E0-1D0913763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79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24CB-C2F5-44A8-98E0-1D0913763A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IMPLEMENTED THE ICS STRUCTURE WITHIN RIDOT AND CREATED 3 BASIC LEVELS OF COMMAND RESPONSE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24CB-C2F5-44A8-98E0-1D0913763A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24CB-C2F5-44A8-98E0-1D0913763A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 meetings were internal, Heavy Tow went from </a:t>
            </a:r>
            <a:r>
              <a:rPr lang="en-US" dirty="0" err="1"/>
              <a:t>Prov</a:t>
            </a:r>
            <a:r>
              <a:rPr lang="en-US" dirty="0"/>
              <a:t> Metro to Statewide, Standardized = Nationwide Accepted Use, Clear Roads, AASHTO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624CB-C2F5-44A8-98E0-1D0913763A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DOT PowerPoint LO-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5181600" cy="762000"/>
          </a:xfrm>
        </p:spPr>
        <p:txBody>
          <a:bodyPr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Headline Goes Here (can be up to two 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43200"/>
            <a:ext cx="51816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goes here / Date follows</a:t>
            </a:r>
          </a:p>
        </p:txBody>
      </p:sp>
      <p:pic>
        <p:nvPicPr>
          <p:cNvPr id="8" name="Picture 7" descr="RIDOT-29447 Logo_ta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7200" y="438152"/>
            <a:ext cx="1898591" cy="94183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867400" y="762000"/>
            <a:ext cx="2895600" cy="228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Accent image here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noFill/>
                </a:ln>
                <a:solidFill>
                  <a:schemeClr val="tx1"/>
                </a:solidFill>
              </a:rPr>
              <a:t>Primary Image here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D4067-A44E-4F3C-9E8F-3D066CD70753}" type="datetimeFigureOut">
              <a:rPr lang="en-US" smtClean="0"/>
              <a:pPr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56E8-0519-4D09-B53C-362A61023D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DOT PowerPoint LO-0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0198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of Presentation here:  Subhead or date to follow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Primary copy point bullet</a:t>
            </a:r>
          </a:p>
          <a:p>
            <a:pPr lvl="1"/>
            <a:r>
              <a:rPr lang="en-US" dirty="0"/>
              <a:t>Second level bullet copy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4824" y="571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8D756E8-0519-4D09-B53C-362A61023D9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IDOT-29447 Logo_ta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467600" y="5972776"/>
            <a:ext cx="1219200" cy="6048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Clr>
          <a:srgbClr val="004B96"/>
        </a:buClr>
        <a:buSzPct val="150000"/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Clr>
          <a:srgbClr val="73A64E"/>
        </a:buClr>
        <a:buSzPct val="15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RI LESSONS LEARNED FROM</a:t>
            </a:r>
            <a:br>
              <a:rPr lang="en-US" dirty="0"/>
            </a:br>
            <a:r>
              <a:rPr lang="en-US" dirty="0"/>
              <a:t>2010 FLOODS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AND PROGRESS MADE SINCE THEN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9BD8BD-DF1F-43C0-AEF0-7D129E622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8" y="3429000"/>
            <a:ext cx="4470400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58A676-3916-49F0-8F34-E301C763A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3429000"/>
            <a:ext cx="4470400" cy="33528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325A77D0-3A75-4947-B111-C3E965A8A7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r="14286" b="8955"/>
          <a:stretch/>
        </p:blipFill>
        <p:spPr>
          <a:xfrm>
            <a:off x="5867400" y="762000"/>
            <a:ext cx="2895600" cy="2286000"/>
          </a:xfrm>
          <a:prstGeom prst="rect">
            <a:avLst/>
          </a:prstGeom>
          <a:ln w="28575">
            <a:solidFill>
              <a:srgbClr val="02518A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F3CAB9A-CF5B-4D0B-B177-EC33EABAC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4673600" cy="3505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E012E6-0BCF-4AA8-8493-3F7F3C61F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2514600"/>
            <a:ext cx="4470399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1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780AB5-C745-412C-AF9A-F7529ED4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C6853-32AE-49D4-B120-CB2649F3D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9e56be9a-f282-46f3-99f4-b10214b359a3@namprd09">
            <a:extLst>
              <a:ext uri="{FF2B5EF4-FFF2-40B4-BE49-F238E27FC236}">
                <a16:creationId xmlns:a16="http://schemas.microsoft.com/office/drawing/2014/main" xmlns="" id="{97E1CFCB-7AF4-4CD2-9DF9-DC4677C40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4572000" cy="611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36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3BE6EA-890E-4509-B215-0912CA34A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DURING THE 2010 FLOODS WE RECOGNIZED WE NEEDED TO BE GET BETTER AT;</a:t>
            </a:r>
          </a:p>
          <a:p>
            <a:pPr marL="685800" lvl="1"/>
            <a:r>
              <a:rPr lang="en-US" b="1" dirty="0">
                <a:solidFill>
                  <a:srgbClr val="002060"/>
                </a:solidFill>
              </a:rPr>
              <a:t>Organizing and dispatching our limited resources</a:t>
            </a:r>
          </a:p>
          <a:p>
            <a:pPr marL="685800" lvl="1"/>
            <a:r>
              <a:rPr lang="en-US" b="1" dirty="0">
                <a:solidFill>
                  <a:srgbClr val="002060"/>
                </a:solidFill>
              </a:rPr>
              <a:t>Communicating with our operations staff</a:t>
            </a:r>
          </a:p>
          <a:p>
            <a:pPr marL="685800" lvl="1"/>
            <a:r>
              <a:rPr lang="en-US" b="1" dirty="0">
                <a:solidFill>
                  <a:srgbClr val="002060"/>
                </a:solidFill>
              </a:rPr>
              <a:t>Having a unified approach to dealing with these types of incidents</a:t>
            </a:r>
          </a:p>
          <a:p>
            <a:pPr marL="685800" lvl="1"/>
            <a:r>
              <a:rPr lang="en-US" b="1" dirty="0">
                <a:solidFill>
                  <a:srgbClr val="002060"/>
                </a:solidFill>
              </a:rPr>
              <a:t>Disseminating information to the public</a:t>
            </a:r>
          </a:p>
          <a:p>
            <a:pPr marL="685800" lvl="1"/>
            <a:r>
              <a:rPr lang="en-US" b="1" dirty="0">
                <a:solidFill>
                  <a:srgbClr val="002060"/>
                </a:solidFill>
              </a:rPr>
              <a:t>Internally managing operational staff and assets during incidents</a:t>
            </a:r>
          </a:p>
          <a:p>
            <a:pPr marL="685800" lvl="1"/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SO, WHAT DID WE DO? …</a:t>
            </a:r>
          </a:p>
          <a:p>
            <a:pPr marL="685800" lvl="1"/>
            <a:r>
              <a:rPr lang="en-US" b="1" dirty="0">
                <a:solidFill>
                  <a:srgbClr val="002060"/>
                </a:solidFill>
              </a:rPr>
              <a:t>Started with low hanging fruit!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0F27435-02CA-4AEC-A32D-2CC92952A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617"/>
            <a:ext cx="7317196" cy="5914383"/>
          </a:xfrm>
        </p:spPr>
      </p:pic>
    </p:spTree>
    <p:extLst>
      <p:ext uri="{BB962C8B-B14F-4D97-AF65-F5344CB8AC3E}">
        <p14:creationId xmlns:p14="http://schemas.microsoft.com/office/powerpoint/2010/main" val="136547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F15717-7200-467E-9909-26712573A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4" y="609600"/>
            <a:ext cx="6422306" cy="6096000"/>
          </a:xfrm>
        </p:spPr>
      </p:pic>
    </p:spTree>
    <p:extLst>
      <p:ext uri="{BB962C8B-B14F-4D97-AF65-F5344CB8AC3E}">
        <p14:creationId xmlns:p14="http://schemas.microsoft.com/office/powerpoint/2010/main" val="59246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5F4907-B53A-4330-8CB1-3BD7FDA13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599"/>
            <a:ext cx="6324600" cy="6104741"/>
          </a:xfrm>
        </p:spPr>
      </p:pic>
    </p:spTree>
    <p:extLst>
      <p:ext uri="{BB962C8B-B14F-4D97-AF65-F5344CB8AC3E}">
        <p14:creationId xmlns:p14="http://schemas.microsoft.com/office/powerpoint/2010/main" val="33470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8242B6-DB1D-41BB-A3AF-A09AF3D3C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This room is now;</a:t>
            </a:r>
          </a:p>
          <a:p>
            <a:r>
              <a:rPr lang="en-US" b="1" dirty="0">
                <a:solidFill>
                  <a:srgbClr val="002060"/>
                </a:solidFill>
              </a:rPr>
              <a:t>Primary command center for all RIDOT Maintenance Division Incident Response</a:t>
            </a:r>
          </a:p>
          <a:p>
            <a:r>
              <a:rPr lang="en-US" b="1" dirty="0">
                <a:solidFill>
                  <a:srgbClr val="002060"/>
                </a:solidFill>
              </a:rPr>
              <a:t>RIDOT’s EOC during a RIEMA Activation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Web EOC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ESF-1, ESF-3 Desks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Director / Chief Engineer have spent full operations with us</a:t>
            </a:r>
          </a:p>
          <a:p>
            <a:r>
              <a:rPr lang="en-US" b="1" dirty="0">
                <a:solidFill>
                  <a:srgbClr val="002060"/>
                </a:solidFill>
              </a:rPr>
              <a:t>COOP Backup site for the TMC &amp; FHWA RI Division Emergency Response Staff</a:t>
            </a:r>
          </a:p>
          <a:p>
            <a:r>
              <a:rPr lang="en-US" b="1" dirty="0">
                <a:solidFill>
                  <a:srgbClr val="002060"/>
                </a:solidFill>
              </a:rPr>
              <a:t>Fully equipped and compatible with;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Backup power supply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800 MHz Radio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CCTV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GIS / GPS / AVL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496A5E-E8C5-4CD8-8864-DD252B685546}"/>
              </a:ext>
            </a:extLst>
          </p:cNvPr>
          <p:cNvSpPr txBox="1"/>
          <p:nvPr/>
        </p:nvSpPr>
        <p:spPr>
          <a:xfrm>
            <a:off x="152400" y="667434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UPDATED OUR OPERATIONS CENTER AT MAINTENANCE HQ aka “STORM CENTRAL”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8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53A6516-246B-4F30-B272-91D9C6C2897F" descr="Image">
            <a:extLst>
              <a:ext uri="{FF2B5EF4-FFF2-40B4-BE49-F238E27FC236}">
                <a16:creationId xmlns:a16="http://schemas.microsoft.com/office/drawing/2014/main" xmlns="" id="{5B5F2ACF-3AEC-4D6D-A4AD-544AD0DE9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825940" y="762000"/>
            <a:ext cx="755606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8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E7CC362-26BA-4926-85C3-EED84E3FD554" descr="Image">
            <a:extLst>
              <a:ext uri="{FF2B5EF4-FFF2-40B4-BE49-F238E27FC236}">
                <a16:creationId xmlns:a16="http://schemas.microsoft.com/office/drawing/2014/main" xmlns="" id="{E30C89B1-08CB-424A-9295-CC5829473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" b="6757"/>
          <a:stretch/>
        </p:blipFill>
        <p:spPr bwMode="auto">
          <a:xfrm>
            <a:off x="850489" y="838200"/>
            <a:ext cx="745531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1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9CD16-167A-4410-8367-92E0C218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54CD7D-1931-4A40-B0C6-4345493C0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6d7a04ec-e630-4a3e-99e4-9f8cb650cf21@namprd09">
            <a:extLst>
              <a:ext uri="{FF2B5EF4-FFF2-40B4-BE49-F238E27FC236}">
                <a16:creationId xmlns:a16="http://schemas.microsoft.com/office/drawing/2014/main" xmlns="" id="{6AFD6D90-8712-4934-AA7F-B483E520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7331628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94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86DF-09FF-4407-BDBD-EE49331D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A1A2F-846C-499E-9935-F259EF944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381000"/>
            <a:ext cx="822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50"/>
                </a:solidFill>
              </a:rPr>
              <a:t>BISHOP HENDRICKEN HIGH SCHOOL FOOTBALL UPDATE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</a:rPr>
              <a:t>WON 7 CONSECUTIVE DIVISION I STATE CHAMPIONSHIPS</a:t>
            </a:r>
          </a:p>
          <a:p>
            <a:pPr lvl="1" algn="just"/>
            <a:r>
              <a:rPr lang="en-US" b="1" dirty="0">
                <a:solidFill>
                  <a:srgbClr val="00B050"/>
                </a:solidFill>
              </a:rPr>
              <a:t>A RI STATE RECORD</a:t>
            </a:r>
          </a:p>
          <a:p>
            <a:pPr lvl="1" algn="just"/>
            <a:r>
              <a:rPr lang="en-US" b="1" dirty="0">
                <a:solidFill>
                  <a:srgbClr val="00B050"/>
                </a:solidFill>
              </a:rPr>
              <a:t>WERE CHASING BISHOP GORMAN HIGH SCHOOL IN NEVADA</a:t>
            </a:r>
          </a:p>
          <a:p>
            <a:pPr algn="just"/>
            <a:r>
              <a:rPr lang="en-US" b="1" dirty="0">
                <a:solidFill>
                  <a:srgbClr val="00B050"/>
                </a:solidFill>
              </a:rPr>
              <a:t>LOST THE SUPER BOWL LAST YEAR BY A POINT</a:t>
            </a:r>
          </a:p>
          <a:p>
            <a:pPr lvl="1" algn="just"/>
            <a:r>
              <a:rPr lang="en-US" b="1" dirty="0">
                <a:solidFill>
                  <a:srgbClr val="00B050"/>
                </a:solidFill>
              </a:rPr>
              <a:t>CHANCE TO WIN</a:t>
            </a:r>
          </a:p>
          <a:p>
            <a:pPr lvl="1" algn="just"/>
            <a:r>
              <a:rPr lang="en-US" b="1" dirty="0">
                <a:solidFill>
                  <a:srgbClr val="00B050"/>
                </a:solidFill>
              </a:rPr>
              <a:t>MISSED A FIELD GOAL</a:t>
            </a:r>
          </a:p>
        </p:txBody>
      </p:sp>
      <p:pic>
        <p:nvPicPr>
          <p:cNvPr id="5122" name="Picture 2" descr="e3dbc2d8-370a-4785-bd75-12ce366e5728@namprd09">
            <a:extLst>
              <a:ext uri="{FF2B5EF4-FFF2-40B4-BE49-F238E27FC236}">
                <a16:creationId xmlns:a16="http://schemas.microsoft.com/office/drawing/2014/main" xmlns="" id="{DCC87525-7FFC-4DF9-AEE2-2B3CEB571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20" b="35416"/>
          <a:stretch/>
        </p:blipFill>
        <p:spPr bwMode="auto">
          <a:xfrm>
            <a:off x="1066800" y="3733800"/>
            <a:ext cx="613532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78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1825D1-3B8F-4D1A-8364-0FEFFE94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DB8AC-CE06-4C4B-A122-1ECFAF222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270" y="4421135"/>
            <a:ext cx="5411886" cy="257456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6c0c8e8-17b3-4c58-9d00-312530393060@namprd09">
            <a:extLst>
              <a:ext uri="{FF2B5EF4-FFF2-40B4-BE49-F238E27FC236}">
                <a16:creationId xmlns:a16="http://schemas.microsoft.com/office/drawing/2014/main" xmlns="" id="{97F60175-6965-4D59-9A8A-8847ADB78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3422115" cy="612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50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B4CBE-D998-4D89-933A-B78872255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After Action Meetings </a:t>
            </a:r>
          </a:p>
          <a:p>
            <a:r>
              <a:rPr lang="en-US" b="1" dirty="0">
                <a:solidFill>
                  <a:srgbClr val="002060"/>
                </a:solidFill>
              </a:rPr>
              <a:t>Created “Strike Teams”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RIDOT, RISP, National Grid, RIEMA</a:t>
            </a:r>
          </a:p>
          <a:p>
            <a:r>
              <a:rPr lang="en-US" b="1" dirty="0">
                <a:solidFill>
                  <a:srgbClr val="002060"/>
                </a:solidFill>
              </a:rPr>
              <a:t>Improved our weather forecasting &amp; monitoring capabilities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Added some RWIS – more coming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Looking into new vehicle mounted probe technology</a:t>
            </a:r>
          </a:p>
          <a:p>
            <a:r>
              <a:rPr lang="en-US" b="1" dirty="0">
                <a:solidFill>
                  <a:srgbClr val="002060"/>
                </a:solidFill>
              </a:rPr>
              <a:t>Expanded our Heavy Tow Plan</a:t>
            </a:r>
          </a:p>
          <a:p>
            <a:r>
              <a:rPr lang="en-US" b="1" dirty="0">
                <a:solidFill>
                  <a:srgbClr val="002060"/>
                </a:solidFill>
              </a:rPr>
              <a:t>Improved Information Dissemination Pre-Event &amp; During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Social Media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TMC Assets</a:t>
            </a:r>
          </a:p>
          <a:p>
            <a:r>
              <a:rPr lang="en-US" b="1" dirty="0">
                <a:solidFill>
                  <a:srgbClr val="002060"/>
                </a:solidFill>
              </a:rPr>
              <a:t>Standardized Messaging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38DE79-AA77-4709-8199-AE0ADE2402FC}"/>
              </a:ext>
            </a:extLst>
          </p:cNvPr>
          <p:cNvSpPr txBox="1"/>
          <p:nvPr/>
        </p:nvSpPr>
        <p:spPr>
          <a:xfrm>
            <a:off x="457200" y="6096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IMPROVED OUR RESPONSE &amp; CAPABILITIES</a:t>
            </a:r>
          </a:p>
        </p:txBody>
      </p:sp>
    </p:spTree>
    <p:extLst>
      <p:ext uri="{BB962C8B-B14F-4D97-AF65-F5344CB8AC3E}">
        <p14:creationId xmlns:p14="http://schemas.microsoft.com/office/powerpoint/2010/main" val="102327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E72171-3F7D-4AB7-BA84-8B4A5D47E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Made emergency response a priority</a:t>
            </a:r>
          </a:p>
          <a:p>
            <a:r>
              <a:rPr lang="en-US" b="1" dirty="0">
                <a:solidFill>
                  <a:srgbClr val="002060"/>
                </a:solidFill>
              </a:rPr>
              <a:t>Developed a strategic plan to expand and improve RIDOT incident response (TMC)</a:t>
            </a:r>
          </a:p>
          <a:p>
            <a:r>
              <a:rPr lang="en-US" b="1" dirty="0">
                <a:solidFill>
                  <a:srgbClr val="002060"/>
                </a:solidFill>
              </a:rPr>
              <a:t>Began statewide TIM training (ongoing)</a:t>
            </a:r>
          </a:p>
          <a:p>
            <a:r>
              <a:rPr lang="en-US" b="1" dirty="0">
                <a:solidFill>
                  <a:srgbClr val="002060"/>
                </a:solidFill>
              </a:rPr>
              <a:t>Relationships developed through the IMTF have helped;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Foster better inter-agency emergency response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Provide a better understanding of each other’s roles and how we interact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1D59B1-9902-4F18-AA00-A9D2E6D8CD8A}"/>
              </a:ext>
            </a:extLst>
          </p:cNvPr>
          <p:cNvSpPr txBox="1"/>
          <p:nvPr/>
        </p:nvSpPr>
        <p:spPr>
          <a:xfrm>
            <a:off x="457200" y="7620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REJUVINATED THE RI INCIDENT MANAGEMENT TASK FORCE</a:t>
            </a:r>
          </a:p>
        </p:txBody>
      </p:sp>
    </p:spTree>
    <p:extLst>
      <p:ext uri="{BB962C8B-B14F-4D97-AF65-F5344CB8AC3E}">
        <p14:creationId xmlns:p14="http://schemas.microsoft.com/office/powerpoint/2010/main" val="25603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0F451C-9E5D-48C2-965C-1409233B1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998AED-88EE-472A-A484-A3DDB634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209" y="3586165"/>
            <a:ext cx="6074311" cy="24239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a933dcbe-ed3a-459a-9814-350d660d8193@namprd09">
            <a:extLst>
              <a:ext uri="{FF2B5EF4-FFF2-40B4-BE49-F238E27FC236}">
                <a16:creationId xmlns:a16="http://schemas.microsoft.com/office/drawing/2014/main" xmlns="" id="{6D43F79D-BEBB-4953-91C4-0A5EAC6EE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1278"/>
            <a:ext cx="8244829" cy="61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753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7560" y="945922"/>
            <a:ext cx="830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4B96"/>
                </a:solidFill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8167" y="1748288"/>
            <a:ext cx="3733800" cy="1709928"/>
          </a:xfrm>
          <a:prstGeom prst="rect">
            <a:avLst/>
          </a:prstGeom>
          <a:solidFill>
            <a:srgbClr val="73A6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3A64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0506" y="1816848"/>
            <a:ext cx="4145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Joseph A. Bucci, P.E.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State Highway Maintenance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Operations Engineer</a:t>
            </a:r>
          </a:p>
        </p:txBody>
      </p:sp>
      <p:pic>
        <p:nvPicPr>
          <p:cNvPr id="8" name="Picture 7" descr="World 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14800"/>
            <a:ext cx="365760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9204" y="4145797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www.dot.ri.gov</a:t>
            </a:r>
          </a:p>
        </p:txBody>
      </p:sp>
      <p:pic>
        <p:nvPicPr>
          <p:cNvPr id="10" name="Picture 9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114800"/>
            <a:ext cx="365760" cy="36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8004" y="4145797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www.facebook.com/ridotnews</a:t>
            </a:r>
          </a:p>
        </p:txBody>
      </p:sp>
      <p:pic>
        <p:nvPicPr>
          <p:cNvPr id="12" name="Picture 11" descr="Twit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4890" y="4114800"/>
            <a:ext cx="365760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4600" y="4145797"/>
            <a:ext cx="1447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@</a:t>
            </a:r>
            <a:r>
              <a:rPr lang="en-US" sz="1400" b="1" dirty="0" err="1"/>
              <a:t>ridotnews</a:t>
            </a:r>
            <a:endParaRPr lang="en-US" sz="1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I-95 / AIRPORT CONECTOR ROAD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0B10444-6407-4B46-BB3A-0C2B19544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" y="1600200"/>
            <a:ext cx="4572000" cy="34290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CD0936C-5139-480B-9C50-4F351E44F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COUNTY RESIDENTIAL AREAS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750EABA-6CE8-4E5E-8058-D39B15913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3" t="8253" r="1583" b="9212"/>
          <a:stretch/>
        </p:blipFill>
        <p:spPr>
          <a:xfrm>
            <a:off x="838200" y="1143000"/>
            <a:ext cx="7386108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B16C4-96FB-4410-BA0E-2D2AFB573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 COUNTY RESIDENTIAL AREAS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72A165-C074-4474-BA60-8F79F46FC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" b="13593"/>
          <a:stretch/>
        </p:blipFill>
        <p:spPr>
          <a:xfrm>
            <a:off x="762000" y="914400"/>
            <a:ext cx="7696200" cy="4572000"/>
          </a:xfrm>
        </p:spPr>
      </p:pic>
    </p:spTree>
    <p:extLst>
      <p:ext uri="{BB962C8B-B14F-4D97-AF65-F5344CB8AC3E}">
        <p14:creationId xmlns:p14="http://schemas.microsoft.com/office/powerpoint/2010/main" val="311072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B2D00-217E-4039-BD13-E7553345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RIDOT EMERGENCY RESPONSE</a:t>
            </a:r>
          </a:p>
        </p:txBody>
      </p:sp>
      <p:pic>
        <p:nvPicPr>
          <p:cNvPr id="2056" name="Picture 8" descr="Image result for ridot maintenance division logo">
            <a:extLst>
              <a:ext uri="{FF2B5EF4-FFF2-40B4-BE49-F238E27FC236}">
                <a16:creationId xmlns:a16="http://schemas.microsoft.com/office/drawing/2014/main" xmlns="" id="{9C04BCAF-2F69-4849-848F-9FFA83F0FE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183" y="1524487"/>
            <a:ext cx="5194817" cy="27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5BA48E-7586-4C46-8DEC-65765F9E1241}"/>
              </a:ext>
            </a:extLst>
          </p:cNvPr>
          <p:cNvSpPr txBox="1"/>
          <p:nvPr/>
        </p:nvSpPr>
        <p:spPr>
          <a:xfrm>
            <a:off x="228600" y="685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BLIZZARDS / SNOW EVENTS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D6F052-BFF6-47A8-AC57-A74668F6C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1436905"/>
            <a:ext cx="3953848" cy="29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2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F1901B33-DFE9-4892-B6F5-3936EE5D5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470400" cy="33528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E21770-4199-4CA8-B9DF-E5B093E13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91" y="1828800"/>
            <a:ext cx="47728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7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AA4CC56-020B-4509-B7AF-105586E08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22" y="609600"/>
            <a:ext cx="4863864" cy="3581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738986-5733-4474-826B-75DF1AC3C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609600"/>
            <a:ext cx="415022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F819C-FF44-484D-B7DC-ABC77649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6019800" cy="304800"/>
          </a:xfrm>
        </p:spPr>
        <p:txBody>
          <a:bodyPr/>
          <a:lstStyle/>
          <a:p>
            <a:r>
              <a:rPr lang="en-US" dirty="0"/>
              <a:t>HURRICANES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49299BD-CBD3-4AB7-AB26-2F0BDF384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4673600" cy="3505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FB98E3-1689-4718-86A8-AA5EAA837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25146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353"/>
      </p:ext>
    </p:extLst>
  </p:cSld>
  <p:clrMapOvr>
    <a:masterClrMapping/>
  </p:clrMapOvr>
</p:sld>
</file>

<file path=ppt/theme/theme1.xml><?xml version="1.0" encoding="utf-8"?>
<a:theme xmlns:a="http://schemas.openxmlformats.org/drawingml/2006/main" name="RIDOT PowerPoint template May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RIDOT PowerPoint template May 2014.potx</Template>
  <TotalTime>480</TotalTime>
  <Words>394</Words>
  <Application>Microsoft Office PowerPoint</Application>
  <PresentationFormat>On-screen Show (4:3)</PresentationFormat>
  <Paragraphs>69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RIDOT PowerPoint template May 2014</vt:lpstr>
      <vt:lpstr>RI LESSONS LEARNED FROM 2010 FLOODS</vt:lpstr>
      <vt:lpstr>PowerPoint Presentation</vt:lpstr>
      <vt:lpstr>I-95 / AIRPORT CONECTOR ROAD</vt:lpstr>
      <vt:lpstr>WASHINGTON COUNTY RESIDENTIAL AREAS</vt:lpstr>
      <vt:lpstr>KENT COUNTY RESIDENTIAL AREAS</vt:lpstr>
      <vt:lpstr>OTHER TYPES OF RIDOT EMERGENCY RESPONSE</vt:lpstr>
      <vt:lpstr>PowerPoint Presentation</vt:lpstr>
      <vt:lpstr>PowerPoint Presentation</vt:lpstr>
      <vt:lpstr>HURRICANES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Smith</dc:creator>
  <cp:lastModifiedBy>tech</cp:lastModifiedBy>
  <cp:revision>37</cp:revision>
  <dcterms:created xsi:type="dcterms:W3CDTF">2015-03-30T16:03:07Z</dcterms:created>
  <dcterms:modified xsi:type="dcterms:W3CDTF">2018-05-09T16:26:24Z</dcterms:modified>
</cp:coreProperties>
</file>