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0" r:id="rId5"/>
    <p:sldId id="273" r:id="rId6"/>
    <p:sldId id="271" r:id="rId7"/>
    <p:sldId id="265" r:id="rId8"/>
    <p:sldId id="272" r:id="rId9"/>
    <p:sldId id="274" r:id="rId10"/>
    <p:sldId id="269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504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pos="2880">
          <p15:clr>
            <a:srgbClr val="A4A3A4"/>
          </p15:clr>
        </p15:guide>
        <p15:guide id="4" pos="480">
          <p15:clr>
            <a:srgbClr val="A4A3A4"/>
          </p15:clr>
        </p15:guide>
        <p15:guide id="5" pos="5280">
          <p15:clr>
            <a:srgbClr val="A4A3A4"/>
          </p15:clr>
        </p15:guide>
        <p15:guide id="6" pos="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ie Butts" initials="LB" lastIdx="2" clrIdx="0"/>
  <p:cmAuthor id="1" name="Irwin, Benjamin CTR (VOLPE)" initials="IBC(" lastIdx="2" clrIdx="1"/>
  <p:cmAuthor id="2" name="Irwin, Benjamin CTR (VOLPE)" initials="BI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B9A985"/>
    <a:srgbClr val="877753"/>
    <a:srgbClr val="20183B"/>
    <a:srgbClr val="536587"/>
    <a:srgbClr val="CBDDFF"/>
    <a:srgbClr val="F9C117"/>
    <a:srgbClr val="CC9900"/>
    <a:srgbClr val="FF9900"/>
    <a:srgbClr val="EBDB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86" autoAdjust="0"/>
    <p:restoredTop sz="96362" autoAdjust="0"/>
  </p:normalViewPr>
  <p:slideViewPr>
    <p:cSldViewPr>
      <p:cViewPr varScale="1">
        <p:scale>
          <a:sx n="106" d="100"/>
          <a:sy n="106" d="100"/>
        </p:scale>
        <p:origin x="774" y="108"/>
      </p:cViewPr>
      <p:guideLst>
        <p:guide orient="horz" pos="3504"/>
        <p:guide orient="horz" pos="624"/>
        <p:guide pos="2880"/>
        <p:guide pos="480"/>
        <p:guide pos="528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88" d="100"/>
          <a:sy n="88" d="100"/>
        </p:scale>
        <p:origin x="-3078" y="78"/>
      </p:cViewPr>
      <p:guideLst>
        <p:guide orient="horz" pos="3024"/>
        <p:guide pos="2304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belmore\Desktop\TIM%20Training%20Status%20Report%20-%200501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'Discipline Bar Chart - Data'!$C$1</c:f>
              <c:strCache>
                <c:ptCount val="1"/>
                <c:pt idx="0">
                  <c:v>Total Trained</c:v>
                </c:pt>
              </c:strCache>
            </c:strRef>
          </c:tx>
          <c:spPr>
            <a:solidFill>
              <a:srgbClr val="536587"/>
            </a:solidFill>
          </c:spPr>
          <c:invertIfNegative val="0"/>
          <c:dLbls>
            <c:dLbl>
              <c:idx val="0"/>
              <c:layout>
                <c:manualLayout>
                  <c:x val="7.709647832482476E-2"/>
                  <c:y val="-3.4694469519536142E-18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rgbClr val="536587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rgbClr val="536587"/>
                        </a:solidFill>
                      </a:rPr>
                      <a:t>    23,899</a:t>
                    </a:r>
                    <a:r>
                      <a:rPr lang="en-US" b="1" baseline="0">
                        <a:solidFill>
                          <a:srgbClr val="536587"/>
                        </a:solidFill>
                      </a:rPr>
                      <a:t>  </a:t>
                    </a:r>
                    <a:r>
                      <a:rPr lang="en-US" sz="1000" b="1" baseline="0">
                        <a:solidFill>
                          <a:srgbClr val="536587"/>
                        </a:solidFill>
                      </a:rPr>
                      <a:t>(53.6%)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51287819791753"/>
                      <c:h val="3.15683308119011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EE8-4665-A738-FC56228434F0}"/>
                </c:ext>
              </c:extLst>
            </c:dLbl>
            <c:dLbl>
              <c:idx val="1"/>
              <c:layout>
                <c:manualLayout>
                  <c:x val="8.3455452683799142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rgbClr val="536587"/>
                        </a:solidFill>
                      </a:rPr>
                      <a:t> 28,947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(38.1%)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E8-4665-A738-FC56228434F0}"/>
                </c:ext>
              </c:extLst>
            </c:dLbl>
            <c:dLbl>
              <c:idx val="2"/>
              <c:layout>
                <c:manualLayout>
                  <c:x val="8.7939776758674398E-2"/>
                  <c:y val="-7.3961156016334E-17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rgbClr val="536587"/>
                        </a:solidFill>
                      </a:rPr>
                      <a:t> 34,367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(40.6%)</a:t>
                    </a: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E8-4665-A738-FC56228434F0}"/>
                </c:ext>
              </c:extLst>
            </c:dLbl>
            <c:dLbl>
              <c:idx val="3"/>
              <c:layout>
                <c:manualLayout>
                  <c:x val="6.6527760952957801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rgbClr val="536587"/>
                        </a:solidFill>
                      </a:rPr>
                      <a:t>  18,029</a:t>
                    </a:r>
                    <a:r>
                      <a:rPr lang="en-US" b="1" baseline="0">
                        <a:solidFill>
                          <a:srgbClr val="536587"/>
                        </a:solidFill>
                      </a:rPr>
                      <a:t> </a:t>
                    </a:r>
                    <a:r>
                      <a:rPr lang="en-US" b="1">
                        <a:solidFill>
                          <a:srgbClr val="536587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(8.4%)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E8-4665-A738-FC56228434F0}"/>
                </c:ext>
              </c:extLst>
            </c:dLbl>
            <c:dLbl>
              <c:idx val="4"/>
              <c:layout>
                <c:manualLayout>
                  <c:x val="2.489977214386663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135,416 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(38.6%)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73986905482967"/>
                      <c:h val="3.96369137670196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EE8-4665-A738-FC56228434F0}"/>
                </c:ext>
              </c:extLst>
            </c:dLbl>
            <c:dLbl>
              <c:idx val="5"/>
              <c:layout>
                <c:manualLayout>
                  <c:x val="-4.8859277205734438E-3"/>
                  <c:y val="-1.84902890040835E-17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90,768 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(24.0%)</a:t>
                    </a:r>
                    <a:endParaRPr lang="en-US" sz="1050" b="1">
                      <a:solidFill>
                        <a:schemeClr val="bg1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E8-4665-A738-FC56228434F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l">
                  <a:defRPr sz="11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'Discipline Bar Chart - Data'!$A$2:$A$7</c:f>
              <c:strCache>
                <c:ptCount val="6"/>
                <c:pt idx="0">
                  <c:v>Other Disciplines</c:v>
                </c:pt>
                <c:pt idx="1">
                  <c:v>Towing and Recovery</c:v>
                </c:pt>
                <c:pt idx="2">
                  <c:v>Transportation/Public Works</c:v>
                </c:pt>
                <c:pt idx="3">
                  <c:v>EMS</c:v>
                </c:pt>
                <c:pt idx="4">
                  <c:v>Fire/Rescue</c:v>
                </c:pt>
                <c:pt idx="5">
                  <c:v>Law Enforcement</c:v>
                </c:pt>
              </c:strCache>
            </c:strRef>
          </c:cat>
          <c:val>
            <c:numRef>
              <c:f>'Discipline Bar Chart - Data'!$C$2:$C$7</c:f>
              <c:numCache>
                <c:formatCode>0</c:formatCode>
                <c:ptCount val="6"/>
                <c:pt idx="0">
                  <c:v>23899</c:v>
                </c:pt>
                <c:pt idx="1">
                  <c:v>28947</c:v>
                </c:pt>
                <c:pt idx="2">
                  <c:v>34367</c:v>
                </c:pt>
                <c:pt idx="3">
                  <c:v>18029</c:v>
                </c:pt>
                <c:pt idx="4">
                  <c:v>135416</c:v>
                </c:pt>
                <c:pt idx="5">
                  <c:v>90768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EE8-4665-A738-FC56228434F0}"/>
            </c:ext>
          </c:extLst>
        </c:ser>
        <c:ser>
          <c:idx val="1"/>
          <c:order val="1"/>
          <c:tx>
            <c:strRef>
              <c:f>'Discipline Bar Chart - Data'!$B$1</c:f>
              <c:strCache>
                <c:ptCount val="1"/>
                <c:pt idx="0">
                  <c:v>Total To Be Trained</c:v>
                </c:pt>
              </c:strCache>
            </c:strRef>
          </c:tx>
          <c:spPr>
            <a:solidFill>
              <a:srgbClr val="CBDDFF"/>
            </a:solidFill>
          </c:spPr>
          <c:invertIfNegative val="0"/>
          <c:dLbls>
            <c:dLbl>
              <c:idx val="0"/>
              <c:layout>
                <c:manualLayout>
                  <c:x val="0.15097712785901757"/>
                  <c:y val="-2.3824555971317333E-6"/>
                </c:manualLayout>
              </c:layout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44,597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E8-4665-A738-FC56228434F0}"/>
                </c:ext>
              </c:extLst>
            </c:dLbl>
            <c:dLbl>
              <c:idx val="1"/>
              <c:layout>
                <c:manualLayout>
                  <c:x val="0.12100798938594214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76,041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E8-4665-A738-FC56228434F0}"/>
                </c:ext>
              </c:extLst>
            </c:dLbl>
            <c:dLbl>
              <c:idx val="2"/>
              <c:layout>
                <c:manualLayout>
                  <c:x val="0.1095906088661994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84,686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E8-4665-A738-FC56228434F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215,536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E8-4665-A738-FC56228434F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350,652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E8-4665-A738-FC56228434F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378,404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EE8-4665-A738-FC56228434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'Discipline Bar Chart - Data'!$A$2:$A$7</c:f>
              <c:strCache>
                <c:ptCount val="6"/>
                <c:pt idx="0">
                  <c:v>Other Disciplines</c:v>
                </c:pt>
                <c:pt idx="1">
                  <c:v>Towing and Recovery</c:v>
                </c:pt>
                <c:pt idx="2">
                  <c:v>Transportation/Public Works</c:v>
                </c:pt>
                <c:pt idx="3">
                  <c:v>EMS</c:v>
                </c:pt>
                <c:pt idx="4">
                  <c:v>Fire/Rescue</c:v>
                </c:pt>
                <c:pt idx="5">
                  <c:v>Law Enforcement</c:v>
                </c:pt>
              </c:strCache>
            </c:strRef>
          </c:cat>
          <c:val>
            <c:numRef>
              <c:f>'Discipline Bar Chart - Data'!$D$2:$D$7</c:f>
              <c:numCache>
                <c:formatCode>0</c:formatCode>
                <c:ptCount val="6"/>
                <c:pt idx="0">
                  <c:v>20697.699999999997</c:v>
                </c:pt>
                <c:pt idx="1">
                  <c:v>47094</c:v>
                </c:pt>
                <c:pt idx="2">
                  <c:v>50319</c:v>
                </c:pt>
                <c:pt idx="3">
                  <c:v>197507.3</c:v>
                </c:pt>
                <c:pt idx="4">
                  <c:v>215236</c:v>
                </c:pt>
                <c:pt idx="5">
                  <c:v>287636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EE8-4665-A738-FC56228434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053952"/>
        <c:axId val="59055488"/>
      </c:barChart>
      <c:catAx>
        <c:axId val="590539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5488"/>
        <c:crosses val="autoZero"/>
        <c:auto val="1"/>
        <c:lblAlgn val="ctr"/>
        <c:lblOffset val="100"/>
        <c:noMultiLvlLbl val="0"/>
      </c:catAx>
      <c:valAx>
        <c:axId val="59055488"/>
        <c:scaling>
          <c:orientation val="minMax"/>
        </c:scaling>
        <c:delete val="0"/>
        <c:axPos val="b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395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CE7A8-0A56-4564-B566-6377A2B13F8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EABDB5-A1BA-412D-9E11-2AA88F39CE55}">
      <dgm:prSet phldrT="[Text]"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ts val="600"/>
            </a:spcAft>
          </a:pPr>
          <a:r>
            <a:rPr lang="en-US" sz="2800" dirty="0"/>
            <a:t>Train-the-Trainer Sessions</a:t>
          </a:r>
          <a:endParaRPr lang="en-US" sz="2400" dirty="0"/>
        </a:p>
      </dgm:t>
    </dgm:pt>
    <dgm:pt modelId="{28074021-54E7-4F6C-AE83-DF378452A0E5}" type="parTrans" cxnId="{69EAB363-4346-4065-A400-A6276300F900}">
      <dgm:prSet/>
      <dgm:spPr/>
      <dgm:t>
        <a:bodyPr/>
        <a:lstStyle/>
        <a:p>
          <a:endParaRPr lang="en-US"/>
        </a:p>
      </dgm:t>
    </dgm:pt>
    <dgm:pt modelId="{F587BE3D-1569-4B82-A792-6DD902A0EAD8}" type="sibTrans" cxnId="{69EAB363-4346-4065-A400-A6276300F900}">
      <dgm:prSet/>
      <dgm:spPr/>
      <dgm:t>
        <a:bodyPr/>
        <a:lstStyle/>
        <a:p>
          <a:endParaRPr lang="en-US"/>
        </a:p>
      </dgm:t>
    </dgm:pt>
    <dgm:pt modelId="{A8F32C92-9C72-4129-B808-05E8D3871A93}">
      <dgm:prSet phldrT="[Text]"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Web-Based Training (</a:t>
          </a:r>
          <a:r>
            <a:rPr lang="en-US" sz="2800" dirty="0" err="1"/>
            <a:t>WBT</a:t>
          </a:r>
          <a:r>
            <a:rPr lang="en-US" sz="2800" dirty="0"/>
            <a:t>) </a:t>
          </a:r>
        </a:p>
      </dgm:t>
    </dgm:pt>
    <dgm:pt modelId="{35E756D0-90EB-4D80-91CC-24ACAEDD4B9F}" type="parTrans" cxnId="{DF02E303-6B3D-4AFB-8C1C-6743105B3A29}">
      <dgm:prSet/>
      <dgm:spPr/>
      <dgm:t>
        <a:bodyPr/>
        <a:lstStyle/>
        <a:p>
          <a:endParaRPr lang="en-US"/>
        </a:p>
      </dgm:t>
    </dgm:pt>
    <dgm:pt modelId="{67B90401-8305-4982-8748-C33DCF56C51E}" type="sibTrans" cxnId="{DF02E303-6B3D-4AFB-8C1C-6743105B3A29}">
      <dgm:prSet/>
      <dgm:spPr/>
      <dgm:t>
        <a:bodyPr/>
        <a:lstStyle/>
        <a:p>
          <a:endParaRPr lang="en-US"/>
        </a:p>
      </dgm:t>
    </dgm:pt>
    <dgm:pt modelId="{3FAAF72F-2922-452F-B437-F892F1871C27}">
      <dgm:prSet phldrT="[Text]" custT="1"/>
      <dgm:spPr>
        <a:solidFill>
          <a:srgbClr val="1C1C1C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3600" b="1" dirty="0"/>
            <a:t>Total Trained: 331,426</a:t>
          </a:r>
        </a:p>
      </dgm:t>
    </dgm:pt>
    <dgm:pt modelId="{CFF16150-EF70-459F-91B8-581C2E04DCD0}" type="parTrans" cxnId="{C265A764-0F82-45D0-B7B9-369BF19C1394}">
      <dgm:prSet/>
      <dgm:spPr/>
      <dgm:t>
        <a:bodyPr/>
        <a:lstStyle/>
        <a:p>
          <a:endParaRPr lang="en-US"/>
        </a:p>
      </dgm:t>
    </dgm:pt>
    <dgm:pt modelId="{261DAADC-471D-4E5E-8214-6D42ADA96429}" type="sibTrans" cxnId="{C265A764-0F82-45D0-B7B9-369BF19C1394}">
      <dgm:prSet/>
      <dgm:spPr/>
      <dgm:t>
        <a:bodyPr/>
        <a:lstStyle/>
        <a:p>
          <a:endParaRPr lang="en-US"/>
        </a:p>
      </dgm:t>
    </dgm:pt>
    <dgm:pt modelId="{59B5F997-B95A-4B5A-AA15-2409ECCE29E9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In-Person Responder Training</a:t>
          </a:r>
        </a:p>
      </dgm:t>
    </dgm:pt>
    <dgm:pt modelId="{F9E4A2ED-01B7-40C7-ABE0-D7D95AAA1C21}" type="parTrans" cxnId="{9E604BE0-43D5-4ADE-A2B6-5C587EEE907D}">
      <dgm:prSet/>
      <dgm:spPr/>
      <dgm:t>
        <a:bodyPr/>
        <a:lstStyle/>
        <a:p>
          <a:endParaRPr lang="en-US"/>
        </a:p>
      </dgm:t>
    </dgm:pt>
    <dgm:pt modelId="{4B61C209-E93C-4660-B0B1-CBBD4DD1FCE7}" type="sibTrans" cxnId="{9E604BE0-43D5-4ADE-A2B6-5C587EEE907D}">
      <dgm:prSet/>
      <dgm:spPr/>
      <dgm:t>
        <a:bodyPr/>
        <a:lstStyle/>
        <a:p>
          <a:endParaRPr lang="en-US"/>
        </a:p>
      </dgm:t>
    </dgm:pt>
    <dgm:pt modelId="{87FF9A39-FB0B-4187-B49F-630BFA167301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ct val="15000"/>
            </a:spcAft>
          </a:pPr>
          <a:r>
            <a:rPr lang="en-US" sz="2400" b="1" dirty="0"/>
            <a:t>12,396</a:t>
          </a:r>
          <a:r>
            <a:rPr lang="en-US" sz="2400" dirty="0"/>
            <a:t> sessions with </a:t>
          </a:r>
          <a:r>
            <a:rPr lang="en-US" sz="2400" b="1" dirty="0"/>
            <a:t>286,575</a:t>
          </a:r>
          <a:r>
            <a:rPr lang="en-US" sz="2400" dirty="0"/>
            <a:t> participants</a:t>
          </a:r>
        </a:p>
      </dgm:t>
    </dgm:pt>
    <dgm:pt modelId="{F220B713-7436-42AC-BFA0-016CBFFB777D}" type="parTrans" cxnId="{9D211932-8C95-446D-8C11-490E82285C42}">
      <dgm:prSet/>
      <dgm:spPr/>
      <dgm:t>
        <a:bodyPr/>
        <a:lstStyle/>
        <a:p>
          <a:endParaRPr lang="en-US"/>
        </a:p>
      </dgm:t>
    </dgm:pt>
    <dgm:pt modelId="{8E11622D-D593-4A10-9943-91346C95E3AF}" type="sibTrans" cxnId="{9D211932-8C95-446D-8C11-490E82285C42}">
      <dgm:prSet/>
      <dgm:spPr/>
      <dgm:t>
        <a:bodyPr/>
        <a:lstStyle/>
        <a:p>
          <a:endParaRPr lang="en-US"/>
        </a:p>
      </dgm:t>
    </dgm:pt>
    <dgm:pt modelId="{1FAB9C4A-55AC-4A95-85A8-E11885908B94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33,902 </a:t>
          </a:r>
          <a:r>
            <a:rPr lang="en-US" sz="2400" b="0" dirty="0"/>
            <a:t>total  |  </a:t>
          </a:r>
          <a:r>
            <a:rPr lang="en-US" sz="2400" b="1" dirty="0"/>
            <a:t>25,708 </a:t>
          </a:r>
          <a:r>
            <a:rPr lang="en-US" sz="2000" b="0" dirty="0"/>
            <a:t>NHI</a:t>
          </a:r>
          <a:r>
            <a:rPr lang="en-US" sz="2400" b="0" dirty="0"/>
            <a:t>  |  </a:t>
          </a:r>
          <a:r>
            <a:rPr lang="en-US" sz="2400" b="1" dirty="0"/>
            <a:t>1,610</a:t>
          </a:r>
          <a:r>
            <a:rPr lang="en-US" sz="2000" b="0" dirty="0"/>
            <a:t> Other</a:t>
          </a:r>
        </a:p>
      </dgm:t>
    </dgm:pt>
    <dgm:pt modelId="{188961ED-529A-4C5E-8F9E-3C8E3BDCF3A8}" type="parTrans" cxnId="{59F12973-F380-47F7-9268-16C7F6F87715}">
      <dgm:prSet/>
      <dgm:spPr/>
      <dgm:t>
        <a:bodyPr/>
        <a:lstStyle/>
        <a:p>
          <a:endParaRPr lang="en-US"/>
        </a:p>
      </dgm:t>
    </dgm:pt>
    <dgm:pt modelId="{50055FF2-2900-4AE2-8B62-7FAA9ABCA4D0}" type="sibTrans" cxnId="{59F12973-F380-47F7-9268-16C7F6F87715}">
      <dgm:prSet/>
      <dgm:spPr/>
      <dgm:t>
        <a:bodyPr/>
        <a:lstStyle/>
        <a:p>
          <a:endParaRPr lang="en-US"/>
        </a:p>
      </dgm:t>
    </dgm:pt>
    <dgm:pt modelId="{CA3FF553-D242-4AE5-9268-8B9FCB9DA9B6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365</a:t>
          </a:r>
          <a:r>
            <a:rPr lang="en-US" sz="2400" dirty="0"/>
            <a:t> sessions with </a:t>
          </a:r>
          <a:r>
            <a:rPr lang="en-US" sz="2400" b="1" dirty="0"/>
            <a:t>10,949</a:t>
          </a:r>
          <a:r>
            <a:rPr lang="en-US" sz="2400" dirty="0"/>
            <a:t> participants</a:t>
          </a:r>
        </a:p>
      </dgm:t>
    </dgm:pt>
    <dgm:pt modelId="{2827915B-7F8A-4BD4-8B6F-03C55CA88BF5}" type="sibTrans" cxnId="{9701E06A-A2CB-4C6F-94D2-AFD2193399DF}">
      <dgm:prSet/>
      <dgm:spPr/>
      <dgm:t>
        <a:bodyPr/>
        <a:lstStyle/>
        <a:p>
          <a:endParaRPr lang="en-US"/>
        </a:p>
      </dgm:t>
    </dgm:pt>
    <dgm:pt modelId="{9B91F84F-E18B-4DEF-B7EC-C78B37364058}" type="parTrans" cxnId="{9701E06A-A2CB-4C6F-94D2-AFD2193399DF}">
      <dgm:prSet/>
      <dgm:spPr/>
      <dgm:t>
        <a:bodyPr/>
        <a:lstStyle/>
        <a:p>
          <a:endParaRPr lang="en-US"/>
        </a:p>
      </dgm:t>
    </dgm:pt>
    <dgm:pt modelId="{AB27936A-317D-452F-B80D-320822649753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23% </a:t>
          </a:r>
          <a:r>
            <a:rPr lang="en-US" sz="2400" dirty="0"/>
            <a:t>of participants have provided training</a:t>
          </a:r>
        </a:p>
      </dgm:t>
    </dgm:pt>
    <dgm:pt modelId="{DCCF70CC-4473-487E-84FD-A0EF5CA8D181}" type="parTrans" cxnId="{50B453B4-D9CB-47B9-9EA7-09F83FD94C83}">
      <dgm:prSet/>
      <dgm:spPr/>
      <dgm:t>
        <a:bodyPr/>
        <a:lstStyle/>
        <a:p>
          <a:endParaRPr lang="en-US"/>
        </a:p>
      </dgm:t>
    </dgm:pt>
    <dgm:pt modelId="{F1B78647-81A5-4ED9-9549-29A60AFCF450}" type="sibTrans" cxnId="{50B453B4-D9CB-47B9-9EA7-09F83FD94C83}">
      <dgm:prSet/>
      <dgm:spPr/>
      <dgm:t>
        <a:bodyPr/>
        <a:lstStyle/>
        <a:p>
          <a:endParaRPr lang="en-US"/>
        </a:p>
      </dgm:t>
    </dgm:pt>
    <dgm:pt modelId="{3CB0825E-193A-451F-A6C1-466D7BE70D4A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6,584</a:t>
          </a:r>
          <a:r>
            <a:rPr lang="en-US" sz="2200" b="0" dirty="0"/>
            <a:t> </a:t>
          </a:r>
          <a:r>
            <a:rPr lang="en-US" sz="2000" b="0" dirty="0"/>
            <a:t>ERSI Responder Safety Learning Network</a:t>
          </a:r>
        </a:p>
      </dgm:t>
    </dgm:pt>
    <dgm:pt modelId="{B92BB712-4428-4DEB-9863-4E0ACDFDE11E}" type="parTrans" cxnId="{F5A52108-2571-4E5A-9907-8253556E0A62}">
      <dgm:prSet/>
      <dgm:spPr/>
      <dgm:t>
        <a:bodyPr/>
        <a:lstStyle/>
        <a:p>
          <a:endParaRPr lang="en-US"/>
        </a:p>
      </dgm:t>
    </dgm:pt>
    <dgm:pt modelId="{EC625F68-71A5-4A69-88B9-C98F9A884E6A}" type="sibTrans" cxnId="{F5A52108-2571-4E5A-9907-8253556E0A62}">
      <dgm:prSet/>
      <dgm:spPr/>
      <dgm:t>
        <a:bodyPr/>
        <a:lstStyle/>
        <a:p>
          <a:endParaRPr lang="en-US"/>
        </a:p>
      </dgm:t>
    </dgm:pt>
    <dgm:pt modelId="{6D399DBA-A95F-4C9B-AA4D-FCB0119BFCAE}" type="pres">
      <dgm:prSet presAssocID="{35ECE7A8-0A56-4564-B566-6377A2B13F8F}" presName="linear" presStyleCnt="0">
        <dgm:presLayoutVars>
          <dgm:dir/>
          <dgm:resizeHandles val="exact"/>
        </dgm:presLayoutVars>
      </dgm:prSet>
      <dgm:spPr/>
    </dgm:pt>
    <dgm:pt modelId="{E29ACFC7-0A47-4C43-B00A-6163E1F3EC89}" type="pres">
      <dgm:prSet presAssocID="{FAEABDB5-A1BA-412D-9E11-2AA88F39CE55}" presName="comp" presStyleCnt="0"/>
      <dgm:spPr/>
    </dgm:pt>
    <dgm:pt modelId="{1F6D0409-F166-4551-8DA5-CF48DC61D3B7}" type="pres">
      <dgm:prSet presAssocID="{FAEABDB5-A1BA-412D-9E11-2AA88F39CE55}" presName="box" presStyleLbl="node1" presStyleIdx="0" presStyleCnt="4"/>
      <dgm:spPr/>
    </dgm:pt>
    <dgm:pt modelId="{99B628F0-9F68-47D7-AFD8-266E106B1592}" type="pres">
      <dgm:prSet presAssocID="{FAEABDB5-A1BA-412D-9E11-2AA88F39CE55}" presName="img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6A79A67F-BB3F-4753-B421-E382C3634334}" type="pres">
      <dgm:prSet presAssocID="{FAEABDB5-A1BA-412D-9E11-2AA88F39CE55}" presName="text" presStyleLbl="node1" presStyleIdx="0" presStyleCnt="4">
        <dgm:presLayoutVars>
          <dgm:bulletEnabled val="1"/>
        </dgm:presLayoutVars>
      </dgm:prSet>
      <dgm:spPr/>
    </dgm:pt>
    <dgm:pt modelId="{B958AEFD-D2F2-4E16-9975-2DB097D6364A}" type="pres">
      <dgm:prSet presAssocID="{F587BE3D-1569-4B82-A792-6DD902A0EAD8}" presName="spacer" presStyleCnt="0"/>
      <dgm:spPr/>
    </dgm:pt>
    <dgm:pt modelId="{E13E6338-7C54-4B4E-B42F-6234FFCED738}" type="pres">
      <dgm:prSet presAssocID="{59B5F997-B95A-4B5A-AA15-2409ECCE29E9}" presName="comp" presStyleCnt="0"/>
      <dgm:spPr/>
    </dgm:pt>
    <dgm:pt modelId="{6F34523C-14C7-4333-8780-A43A40733778}" type="pres">
      <dgm:prSet presAssocID="{59B5F997-B95A-4B5A-AA15-2409ECCE29E9}" presName="box" presStyleLbl="node1" presStyleIdx="1" presStyleCnt="4"/>
      <dgm:spPr/>
    </dgm:pt>
    <dgm:pt modelId="{F9C0C5F5-EC46-4237-8293-D8F759B26A09}" type="pres">
      <dgm:prSet presAssocID="{59B5F997-B95A-4B5A-AA15-2409ECCE29E9}" presName="img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B4DF3A9-7482-4121-884F-B2E783880491}" type="pres">
      <dgm:prSet presAssocID="{59B5F997-B95A-4B5A-AA15-2409ECCE29E9}" presName="text" presStyleLbl="node1" presStyleIdx="1" presStyleCnt="4">
        <dgm:presLayoutVars>
          <dgm:bulletEnabled val="1"/>
        </dgm:presLayoutVars>
      </dgm:prSet>
      <dgm:spPr/>
    </dgm:pt>
    <dgm:pt modelId="{28C24896-B230-4766-ACAF-4E0AD647BCDB}" type="pres">
      <dgm:prSet presAssocID="{4B61C209-E93C-4660-B0B1-CBBD4DD1FCE7}" presName="spacer" presStyleCnt="0"/>
      <dgm:spPr/>
    </dgm:pt>
    <dgm:pt modelId="{E58817EE-2A9A-4D24-A2FF-607F53A70279}" type="pres">
      <dgm:prSet presAssocID="{A8F32C92-9C72-4129-B808-05E8D3871A93}" presName="comp" presStyleCnt="0"/>
      <dgm:spPr/>
    </dgm:pt>
    <dgm:pt modelId="{B88C4F75-28D9-4828-8B44-6CCAE94F8362}" type="pres">
      <dgm:prSet presAssocID="{A8F32C92-9C72-4129-B808-05E8D3871A93}" presName="box" presStyleLbl="node1" presStyleIdx="2" presStyleCnt="4"/>
      <dgm:spPr/>
    </dgm:pt>
    <dgm:pt modelId="{D504FDED-3FFE-453D-A21C-9B86FBB580A4}" type="pres">
      <dgm:prSet presAssocID="{A8F32C92-9C72-4129-B808-05E8D3871A93}" presName="img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F4B82ECC-4F67-4B39-AA3F-2A64B104F012}" type="pres">
      <dgm:prSet presAssocID="{A8F32C92-9C72-4129-B808-05E8D3871A93}" presName="text" presStyleLbl="node1" presStyleIdx="2" presStyleCnt="4">
        <dgm:presLayoutVars>
          <dgm:bulletEnabled val="1"/>
        </dgm:presLayoutVars>
      </dgm:prSet>
      <dgm:spPr/>
    </dgm:pt>
    <dgm:pt modelId="{042C8A5B-1BDD-4749-B83B-DC351CFE52F4}" type="pres">
      <dgm:prSet presAssocID="{67B90401-8305-4982-8748-C33DCF56C51E}" presName="spacer" presStyleCnt="0"/>
      <dgm:spPr/>
    </dgm:pt>
    <dgm:pt modelId="{04792388-DDAE-47DC-A52C-7B82CDCA522D}" type="pres">
      <dgm:prSet presAssocID="{3FAAF72F-2922-452F-B437-F892F1871C27}" presName="comp" presStyleCnt="0"/>
      <dgm:spPr/>
    </dgm:pt>
    <dgm:pt modelId="{072AB6DB-3CA7-4E06-A0CE-DD232D39E7E2}" type="pres">
      <dgm:prSet presAssocID="{3FAAF72F-2922-452F-B437-F892F1871C27}" presName="box" presStyleLbl="node1" presStyleIdx="3" presStyleCnt="4"/>
      <dgm:spPr/>
    </dgm:pt>
    <dgm:pt modelId="{56168273-D820-484D-8181-8A704CE9D269}" type="pres">
      <dgm:prSet presAssocID="{3FAAF72F-2922-452F-B437-F892F1871C27}" presName="img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912C126-D80B-4971-9251-AD6D342411D4}" type="pres">
      <dgm:prSet presAssocID="{3FAAF72F-2922-452F-B437-F892F1871C27}" presName="text" presStyleLbl="node1" presStyleIdx="3" presStyleCnt="4">
        <dgm:presLayoutVars>
          <dgm:bulletEnabled val="1"/>
        </dgm:presLayoutVars>
      </dgm:prSet>
      <dgm:spPr/>
    </dgm:pt>
  </dgm:ptLst>
  <dgm:cxnLst>
    <dgm:cxn modelId="{DF02E303-6B3D-4AFB-8C1C-6743105B3A29}" srcId="{35ECE7A8-0A56-4564-B566-6377A2B13F8F}" destId="{A8F32C92-9C72-4129-B808-05E8D3871A93}" srcOrd="2" destOrd="0" parTransId="{35E756D0-90EB-4D80-91CC-24ACAEDD4B9F}" sibTransId="{67B90401-8305-4982-8748-C33DCF56C51E}"/>
    <dgm:cxn modelId="{B8B04906-FB2C-4405-81E1-91B90C24147A}" type="presOf" srcId="{FAEABDB5-A1BA-412D-9E11-2AA88F39CE55}" destId="{6A79A67F-BB3F-4753-B421-E382C3634334}" srcOrd="1" destOrd="0" presId="urn:microsoft.com/office/officeart/2005/8/layout/vList4"/>
    <dgm:cxn modelId="{F5A52108-2571-4E5A-9907-8253556E0A62}" srcId="{A8F32C92-9C72-4129-B808-05E8D3871A93}" destId="{3CB0825E-193A-451F-A6C1-466D7BE70D4A}" srcOrd="1" destOrd="0" parTransId="{B92BB712-4428-4DEB-9863-4E0ACDFDE11E}" sibTransId="{EC625F68-71A5-4A69-88B9-C98F9A884E6A}"/>
    <dgm:cxn modelId="{2482EF08-29B0-469A-A3AA-3442D7DBBF95}" type="presOf" srcId="{59B5F997-B95A-4B5A-AA15-2409ECCE29E9}" destId="{6F34523C-14C7-4333-8780-A43A40733778}" srcOrd="0" destOrd="0" presId="urn:microsoft.com/office/officeart/2005/8/layout/vList4"/>
    <dgm:cxn modelId="{C8D6390A-C7E1-4DF0-98A9-A3B403FE187B}" type="presOf" srcId="{87FF9A39-FB0B-4187-B49F-630BFA167301}" destId="{6F34523C-14C7-4333-8780-A43A40733778}" srcOrd="0" destOrd="1" presId="urn:microsoft.com/office/officeart/2005/8/layout/vList4"/>
    <dgm:cxn modelId="{9E497C1D-E312-4F74-8D89-6C1755FACD47}" type="presOf" srcId="{CA3FF553-D242-4AE5-9268-8B9FCB9DA9B6}" destId="{1F6D0409-F166-4551-8DA5-CF48DC61D3B7}" srcOrd="0" destOrd="1" presId="urn:microsoft.com/office/officeart/2005/8/layout/vList4"/>
    <dgm:cxn modelId="{9D211932-8C95-446D-8C11-490E82285C42}" srcId="{59B5F997-B95A-4B5A-AA15-2409ECCE29E9}" destId="{87FF9A39-FB0B-4187-B49F-630BFA167301}" srcOrd="0" destOrd="0" parTransId="{F220B713-7436-42AC-BFA0-016CBFFB777D}" sibTransId="{8E11622D-D593-4A10-9943-91346C95E3AF}"/>
    <dgm:cxn modelId="{F526A333-2D9E-43EC-BAE3-01E0158EB918}" type="presOf" srcId="{AB27936A-317D-452F-B80D-320822649753}" destId="{1F6D0409-F166-4551-8DA5-CF48DC61D3B7}" srcOrd="0" destOrd="2" presId="urn:microsoft.com/office/officeart/2005/8/layout/vList4"/>
    <dgm:cxn modelId="{1D844336-A55B-42DA-B703-2837FF77835E}" type="presOf" srcId="{3FAAF72F-2922-452F-B437-F892F1871C27}" destId="{A912C126-D80B-4971-9251-AD6D342411D4}" srcOrd="1" destOrd="0" presId="urn:microsoft.com/office/officeart/2005/8/layout/vList4"/>
    <dgm:cxn modelId="{04B3F75E-60D4-4297-A82B-7165E2842888}" type="presOf" srcId="{FAEABDB5-A1BA-412D-9E11-2AA88F39CE55}" destId="{1F6D0409-F166-4551-8DA5-CF48DC61D3B7}" srcOrd="0" destOrd="0" presId="urn:microsoft.com/office/officeart/2005/8/layout/vList4"/>
    <dgm:cxn modelId="{8F8A1441-0328-4666-AD17-8B14978FFCD8}" type="presOf" srcId="{A8F32C92-9C72-4129-B808-05E8D3871A93}" destId="{F4B82ECC-4F67-4B39-AA3F-2A64B104F012}" srcOrd="1" destOrd="0" presId="urn:microsoft.com/office/officeart/2005/8/layout/vList4"/>
    <dgm:cxn modelId="{69EAB363-4346-4065-A400-A6276300F900}" srcId="{35ECE7A8-0A56-4564-B566-6377A2B13F8F}" destId="{FAEABDB5-A1BA-412D-9E11-2AA88F39CE55}" srcOrd="0" destOrd="0" parTransId="{28074021-54E7-4F6C-AE83-DF378452A0E5}" sibTransId="{F587BE3D-1569-4B82-A792-6DD902A0EAD8}"/>
    <dgm:cxn modelId="{C265A764-0F82-45D0-B7B9-369BF19C1394}" srcId="{35ECE7A8-0A56-4564-B566-6377A2B13F8F}" destId="{3FAAF72F-2922-452F-B437-F892F1871C27}" srcOrd="3" destOrd="0" parTransId="{CFF16150-EF70-459F-91B8-581C2E04DCD0}" sibTransId="{261DAADC-471D-4E5E-8214-6D42ADA96429}"/>
    <dgm:cxn modelId="{94916A4A-BB70-4480-BFB1-B6D4323B57C2}" type="presOf" srcId="{1FAB9C4A-55AC-4A95-85A8-E11885908B94}" destId="{F4B82ECC-4F67-4B39-AA3F-2A64B104F012}" srcOrd="1" destOrd="1" presId="urn:microsoft.com/office/officeart/2005/8/layout/vList4"/>
    <dgm:cxn modelId="{9701E06A-A2CB-4C6F-94D2-AFD2193399DF}" srcId="{FAEABDB5-A1BA-412D-9E11-2AA88F39CE55}" destId="{CA3FF553-D242-4AE5-9268-8B9FCB9DA9B6}" srcOrd="0" destOrd="0" parTransId="{9B91F84F-E18B-4DEF-B7EC-C78B37364058}" sibTransId="{2827915B-7F8A-4BD4-8B6F-03C55CA88BF5}"/>
    <dgm:cxn modelId="{BE2BEE6D-66BC-4AC4-B5D4-F8FFAE1BD12C}" type="presOf" srcId="{1FAB9C4A-55AC-4A95-85A8-E11885908B94}" destId="{B88C4F75-28D9-4828-8B44-6CCAE94F8362}" srcOrd="0" destOrd="1" presId="urn:microsoft.com/office/officeart/2005/8/layout/vList4"/>
    <dgm:cxn modelId="{9E4D166E-7CE1-45F3-A964-90ECF481B0FC}" type="presOf" srcId="{AB27936A-317D-452F-B80D-320822649753}" destId="{6A79A67F-BB3F-4753-B421-E382C3634334}" srcOrd="1" destOrd="2" presId="urn:microsoft.com/office/officeart/2005/8/layout/vList4"/>
    <dgm:cxn modelId="{59F12973-F380-47F7-9268-16C7F6F87715}" srcId="{A8F32C92-9C72-4129-B808-05E8D3871A93}" destId="{1FAB9C4A-55AC-4A95-85A8-E11885908B94}" srcOrd="0" destOrd="0" parTransId="{188961ED-529A-4C5E-8F9E-3C8E3BDCF3A8}" sibTransId="{50055FF2-2900-4AE2-8B62-7FAA9ABCA4D0}"/>
    <dgm:cxn modelId="{338A987C-79E1-42A7-864A-769D92B36185}" type="presOf" srcId="{87FF9A39-FB0B-4187-B49F-630BFA167301}" destId="{AB4DF3A9-7482-4121-884F-B2E783880491}" srcOrd="1" destOrd="1" presId="urn:microsoft.com/office/officeart/2005/8/layout/vList4"/>
    <dgm:cxn modelId="{1E16808B-2E52-408B-AEF6-2C10978EC3A5}" type="presOf" srcId="{3FAAF72F-2922-452F-B437-F892F1871C27}" destId="{072AB6DB-3CA7-4E06-A0CE-DD232D39E7E2}" srcOrd="0" destOrd="0" presId="urn:microsoft.com/office/officeart/2005/8/layout/vList4"/>
    <dgm:cxn modelId="{49C171A0-E20A-4128-A57B-59F933CFADD0}" type="presOf" srcId="{3CB0825E-193A-451F-A6C1-466D7BE70D4A}" destId="{F4B82ECC-4F67-4B39-AA3F-2A64B104F012}" srcOrd="1" destOrd="2" presId="urn:microsoft.com/office/officeart/2005/8/layout/vList4"/>
    <dgm:cxn modelId="{8CDDF3AB-3FD0-4DD2-846A-B8DF586409F5}" type="presOf" srcId="{3CB0825E-193A-451F-A6C1-466D7BE70D4A}" destId="{B88C4F75-28D9-4828-8B44-6CCAE94F8362}" srcOrd="0" destOrd="2" presId="urn:microsoft.com/office/officeart/2005/8/layout/vList4"/>
    <dgm:cxn modelId="{50B453B4-D9CB-47B9-9EA7-09F83FD94C83}" srcId="{FAEABDB5-A1BA-412D-9E11-2AA88F39CE55}" destId="{AB27936A-317D-452F-B80D-320822649753}" srcOrd="1" destOrd="0" parTransId="{DCCF70CC-4473-487E-84FD-A0EF5CA8D181}" sibTransId="{F1B78647-81A5-4ED9-9549-29A60AFCF450}"/>
    <dgm:cxn modelId="{564E04CF-DF9A-4AB5-8BA1-DD54A851E10A}" type="presOf" srcId="{A8F32C92-9C72-4129-B808-05E8D3871A93}" destId="{B88C4F75-28D9-4828-8B44-6CCAE94F8362}" srcOrd="0" destOrd="0" presId="urn:microsoft.com/office/officeart/2005/8/layout/vList4"/>
    <dgm:cxn modelId="{210AE6D7-C2AC-4DA6-9815-EA9C92AD6AE9}" type="presOf" srcId="{CA3FF553-D242-4AE5-9268-8B9FCB9DA9B6}" destId="{6A79A67F-BB3F-4753-B421-E382C3634334}" srcOrd="1" destOrd="1" presId="urn:microsoft.com/office/officeart/2005/8/layout/vList4"/>
    <dgm:cxn modelId="{9E604BE0-43D5-4ADE-A2B6-5C587EEE907D}" srcId="{35ECE7A8-0A56-4564-B566-6377A2B13F8F}" destId="{59B5F997-B95A-4B5A-AA15-2409ECCE29E9}" srcOrd="1" destOrd="0" parTransId="{F9E4A2ED-01B7-40C7-ABE0-D7D95AAA1C21}" sibTransId="{4B61C209-E93C-4660-B0B1-CBBD4DD1FCE7}"/>
    <dgm:cxn modelId="{7A1FECE4-8B9D-4910-87F1-FDE98A4E7E62}" type="presOf" srcId="{35ECE7A8-0A56-4564-B566-6377A2B13F8F}" destId="{6D399DBA-A95F-4C9B-AA4D-FCB0119BFCAE}" srcOrd="0" destOrd="0" presId="urn:microsoft.com/office/officeart/2005/8/layout/vList4"/>
    <dgm:cxn modelId="{F81702E7-5904-4FB6-878A-659C0711F7A3}" type="presOf" srcId="{59B5F997-B95A-4B5A-AA15-2409ECCE29E9}" destId="{AB4DF3A9-7482-4121-884F-B2E783880491}" srcOrd="1" destOrd="0" presId="urn:microsoft.com/office/officeart/2005/8/layout/vList4"/>
    <dgm:cxn modelId="{F1AA5122-3808-4B17-8AC0-9B6ABAEEDAA0}" type="presParOf" srcId="{6D399DBA-A95F-4C9B-AA4D-FCB0119BFCAE}" destId="{E29ACFC7-0A47-4C43-B00A-6163E1F3EC89}" srcOrd="0" destOrd="0" presId="urn:microsoft.com/office/officeart/2005/8/layout/vList4"/>
    <dgm:cxn modelId="{9FA51B95-C9D8-416F-9356-04BB9340AAA5}" type="presParOf" srcId="{E29ACFC7-0A47-4C43-B00A-6163E1F3EC89}" destId="{1F6D0409-F166-4551-8DA5-CF48DC61D3B7}" srcOrd="0" destOrd="0" presId="urn:microsoft.com/office/officeart/2005/8/layout/vList4"/>
    <dgm:cxn modelId="{8AA2316D-ADB5-43F5-9A57-4B5476735850}" type="presParOf" srcId="{E29ACFC7-0A47-4C43-B00A-6163E1F3EC89}" destId="{99B628F0-9F68-47D7-AFD8-266E106B1592}" srcOrd="1" destOrd="0" presId="urn:microsoft.com/office/officeart/2005/8/layout/vList4"/>
    <dgm:cxn modelId="{39EABDC4-8561-4D03-BE1D-0DBF19764867}" type="presParOf" srcId="{E29ACFC7-0A47-4C43-B00A-6163E1F3EC89}" destId="{6A79A67F-BB3F-4753-B421-E382C3634334}" srcOrd="2" destOrd="0" presId="urn:microsoft.com/office/officeart/2005/8/layout/vList4"/>
    <dgm:cxn modelId="{EB08D476-F329-4112-B658-CA78BE5F7DBE}" type="presParOf" srcId="{6D399DBA-A95F-4C9B-AA4D-FCB0119BFCAE}" destId="{B958AEFD-D2F2-4E16-9975-2DB097D6364A}" srcOrd="1" destOrd="0" presId="urn:microsoft.com/office/officeart/2005/8/layout/vList4"/>
    <dgm:cxn modelId="{B376F979-D350-437C-88B5-568177005E26}" type="presParOf" srcId="{6D399DBA-A95F-4C9B-AA4D-FCB0119BFCAE}" destId="{E13E6338-7C54-4B4E-B42F-6234FFCED738}" srcOrd="2" destOrd="0" presId="urn:microsoft.com/office/officeart/2005/8/layout/vList4"/>
    <dgm:cxn modelId="{2EE53C4D-C1C5-42DE-B7E4-4D9ADDE0FE1B}" type="presParOf" srcId="{E13E6338-7C54-4B4E-B42F-6234FFCED738}" destId="{6F34523C-14C7-4333-8780-A43A40733778}" srcOrd="0" destOrd="0" presId="urn:microsoft.com/office/officeart/2005/8/layout/vList4"/>
    <dgm:cxn modelId="{DE0AFE63-7165-4E7C-B314-7EC92C33D835}" type="presParOf" srcId="{E13E6338-7C54-4B4E-B42F-6234FFCED738}" destId="{F9C0C5F5-EC46-4237-8293-D8F759B26A09}" srcOrd="1" destOrd="0" presId="urn:microsoft.com/office/officeart/2005/8/layout/vList4"/>
    <dgm:cxn modelId="{34EA383F-BF63-488A-BB6C-9C427406D573}" type="presParOf" srcId="{E13E6338-7C54-4B4E-B42F-6234FFCED738}" destId="{AB4DF3A9-7482-4121-884F-B2E783880491}" srcOrd="2" destOrd="0" presId="urn:microsoft.com/office/officeart/2005/8/layout/vList4"/>
    <dgm:cxn modelId="{403DCA2E-5008-4F20-9D36-0EF21A6C776F}" type="presParOf" srcId="{6D399DBA-A95F-4C9B-AA4D-FCB0119BFCAE}" destId="{28C24896-B230-4766-ACAF-4E0AD647BCDB}" srcOrd="3" destOrd="0" presId="urn:microsoft.com/office/officeart/2005/8/layout/vList4"/>
    <dgm:cxn modelId="{E1EDB7AE-0BE8-4980-B114-A42AA55735D3}" type="presParOf" srcId="{6D399DBA-A95F-4C9B-AA4D-FCB0119BFCAE}" destId="{E58817EE-2A9A-4D24-A2FF-607F53A70279}" srcOrd="4" destOrd="0" presId="urn:microsoft.com/office/officeart/2005/8/layout/vList4"/>
    <dgm:cxn modelId="{2B2803F8-952F-4C29-8E92-35D0063BFF19}" type="presParOf" srcId="{E58817EE-2A9A-4D24-A2FF-607F53A70279}" destId="{B88C4F75-28D9-4828-8B44-6CCAE94F8362}" srcOrd="0" destOrd="0" presId="urn:microsoft.com/office/officeart/2005/8/layout/vList4"/>
    <dgm:cxn modelId="{2CFDD077-7990-44DE-8B2F-82B05B4B4C60}" type="presParOf" srcId="{E58817EE-2A9A-4D24-A2FF-607F53A70279}" destId="{D504FDED-3FFE-453D-A21C-9B86FBB580A4}" srcOrd="1" destOrd="0" presId="urn:microsoft.com/office/officeart/2005/8/layout/vList4"/>
    <dgm:cxn modelId="{F5AA93BE-E4DD-4348-9015-3E6DD9E81883}" type="presParOf" srcId="{E58817EE-2A9A-4D24-A2FF-607F53A70279}" destId="{F4B82ECC-4F67-4B39-AA3F-2A64B104F012}" srcOrd="2" destOrd="0" presId="urn:microsoft.com/office/officeart/2005/8/layout/vList4"/>
    <dgm:cxn modelId="{6D529318-BAF5-4484-840C-F9B8033392EE}" type="presParOf" srcId="{6D399DBA-A95F-4C9B-AA4D-FCB0119BFCAE}" destId="{042C8A5B-1BDD-4749-B83B-DC351CFE52F4}" srcOrd="5" destOrd="0" presId="urn:microsoft.com/office/officeart/2005/8/layout/vList4"/>
    <dgm:cxn modelId="{A703CD8A-55E7-4C37-AE22-DB30783523BC}" type="presParOf" srcId="{6D399DBA-A95F-4C9B-AA4D-FCB0119BFCAE}" destId="{04792388-DDAE-47DC-A52C-7B82CDCA522D}" srcOrd="6" destOrd="0" presId="urn:microsoft.com/office/officeart/2005/8/layout/vList4"/>
    <dgm:cxn modelId="{37FD83C2-AE79-486B-BC47-E5ECB379A0D6}" type="presParOf" srcId="{04792388-DDAE-47DC-A52C-7B82CDCA522D}" destId="{072AB6DB-3CA7-4E06-A0CE-DD232D39E7E2}" srcOrd="0" destOrd="0" presId="urn:microsoft.com/office/officeart/2005/8/layout/vList4"/>
    <dgm:cxn modelId="{4C73A9B3-FDA8-43D0-9194-A5CECCEB89BC}" type="presParOf" srcId="{04792388-DDAE-47DC-A52C-7B82CDCA522D}" destId="{56168273-D820-484D-8181-8A704CE9D269}" srcOrd="1" destOrd="0" presId="urn:microsoft.com/office/officeart/2005/8/layout/vList4"/>
    <dgm:cxn modelId="{02F751DA-C086-4EC8-89BC-298A32F5AA1D}" type="presParOf" srcId="{04792388-DDAE-47DC-A52C-7B82CDCA522D}" destId="{A912C126-D80B-4971-9251-AD6D342411D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D0409-F166-4551-8DA5-CF48DC61D3B7}">
      <dsp:nvSpPr>
        <dsp:cNvPr id="0" name=""/>
        <dsp:cNvSpPr/>
      </dsp:nvSpPr>
      <dsp:spPr>
        <a:xfrm>
          <a:off x="0" y="0"/>
          <a:ext cx="8229600" cy="1232654"/>
        </a:xfrm>
        <a:prstGeom prst="roundRect">
          <a:avLst>
            <a:gd name="adj" fmla="val 10000"/>
          </a:avLst>
        </a:prstGeom>
        <a:solidFill>
          <a:srgbClr val="53658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Train-the-Trainer Sessions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365</a:t>
          </a:r>
          <a:r>
            <a:rPr lang="en-US" sz="2400" kern="1200" dirty="0"/>
            <a:t> sessions with </a:t>
          </a:r>
          <a:r>
            <a:rPr lang="en-US" sz="2400" b="1" kern="1200" dirty="0"/>
            <a:t>10,949</a:t>
          </a:r>
          <a:r>
            <a:rPr lang="en-US" sz="2400" kern="1200" dirty="0"/>
            <a:t> participants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23% </a:t>
          </a:r>
          <a:r>
            <a:rPr lang="en-US" sz="2400" kern="1200" dirty="0"/>
            <a:t>of participants have provided training</a:t>
          </a:r>
        </a:p>
      </dsp:txBody>
      <dsp:txXfrm>
        <a:off x="1769185" y="0"/>
        <a:ext cx="6460414" cy="1232654"/>
      </dsp:txXfrm>
    </dsp:sp>
    <dsp:sp modelId="{99B628F0-9F68-47D7-AFD8-266E106B1592}">
      <dsp:nvSpPr>
        <dsp:cNvPr id="0" name=""/>
        <dsp:cNvSpPr/>
      </dsp:nvSpPr>
      <dsp:spPr>
        <a:xfrm>
          <a:off x="123265" y="123265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4523C-14C7-4333-8780-A43A40733778}">
      <dsp:nvSpPr>
        <dsp:cNvPr id="0" name=""/>
        <dsp:cNvSpPr/>
      </dsp:nvSpPr>
      <dsp:spPr>
        <a:xfrm>
          <a:off x="0" y="1355919"/>
          <a:ext cx="8229600" cy="1232654"/>
        </a:xfrm>
        <a:prstGeom prst="roundRect">
          <a:avLst>
            <a:gd name="adj" fmla="val 10000"/>
          </a:avLst>
        </a:prstGeom>
        <a:solidFill>
          <a:srgbClr val="99ABC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In-Person Responder Training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12,396</a:t>
          </a:r>
          <a:r>
            <a:rPr lang="en-US" sz="2400" kern="1200" dirty="0"/>
            <a:t> sessions with </a:t>
          </a:r>
          <a:r>
            <a:rPr lang="en-US" sz="2400" b="1" kern="1200" dirty="0"/>
            <a:t>286,575</a:t>
          </a:r>
          <a:r>
            <a:rPr lang="en-US" sz="2400" kern="1200" dirty="0"/>
            <a:t> participants</a:t>
          </a:r>
        </a:p>
      </dsp:txBody>
      <dsp:txXfrm>
        <a:off x="1769185" y="1355919"/>
        <a:ext cx="6460414" cy="1232654"/>
      </dsp:txXfrm>
    </dsp:sp>
    <dsp:sp modelId="{F9C0C5F5-EC46-4237-8293-D8F759B26A09}">
      <dsp:nvSpPr>
        <dsp:cNvPr id="0" name=""/>
        <dsp:cNvSpPr/>
      </dsp:nvSpPr>
      <dsp:spPr>
        <a:xfrm>
          <a:off x="123265" y="147918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8C4F75-28D9-4828-8B44-6CCAE94F8362}">
      <dsp:nvSpPr>
        <dsp:cNvPr id="0" name=""/>
        <dsp:cNvSpPr/>
      </dsp:nvSpPr>
      <dsp:spPr>
        <a:xfrm>
          <a:off x="0" y="2711838"/>
          <a:ext cx="8229600" cy="1232654"/>
        </a:xfrm>
        <a:prstGeom prst="roundRect">
          <a:avLst>
            <a:gd name="adj" fmla="val 10000"/>
          </a:avLst>
        </a:prstGeom>
        <a:solidFill>
          <a:srgbClr val="8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Web-Based Training (</a:t>
          </a:r>
          <a:r>
            <a:rPr lang="en-US" sz="2800" kern="1200" dirty="0" err="1"/>
            <a:t>WBT</a:t>
          </a:r>
          <a:r>
            <a:rPr lang="en-US" sz="2800" kern="1200" dirty="0"/>
            <a:t>)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33,902 </a:t>
          </a:r>
          <a:r>
            <a:rPr lang="en-US" sz="2400" b="0" kern="1200" dirty="0"/>
            <a:t>total  |  </a:t>
          </a:r>
          <a:r>
            <a:rPr lang="en-US" sz="2400" b="1" kern="1200" dirty="0"/>
            <a:t>25,708 </a:t>
          </a:r>
          <a:r>
            <a:rPr lang="en-US" sz="2000" b="0" kern="1200" dirty="0"/>
            <a:t>NHI</a:t>
          </a:r>
          <a:r>
            <a:rPr lang="en-US" sz="2400" b="0" kern="1200" dirty="0"/>
            <a:t>  |  </a:t>
          </a:r>
          <a:r>
            <a:rPr lang="en-US" sz="2400" b="1" kern="1200" dirty="0"/>
            <a:t>1,610</a:t>
          </a:r>
          <a:r>
            <a:rPr lang="en-US" sz="2000" b="0" kern="1200" dirty="0"/>
            <a:t> Other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6,584</a:t>
          </a:r>
          <a:r>
            <a:rPr lang="en-US" sz="2200" b="0" kern="1200" dirty="0"/>
            <a:t> </a:t>
          </a:r>
          <a:r>
            <a:rPr lang="en-US" sz="2000" b="0" kern="1200" dirty="0"/>
            <a:t>ERSI Responder Safety Learning Network</a:t>
          </a:r>
        </a:p>
      </dsp:txBody>
      <dsp:txXfrm>
        <a:off x="1769185" y="2711838"/>
        <a:ext cx="6460414" cy="1232654"/>
      </dsp:txXfrm>
    </dsp:sp>
    <dsp:sp modelId="{D504FDED-3FFE-453D-A21C-9B86FBB580A4}">
      <dsp:nvSpPr>
        <dsp:cNvPr id="0" name=""/>
        <dsp:cNvSpPr/>
      </dsp:nvSpPr>
      <dsp:spPr>
        <a:xfrm>
          <a:off x="123265" y="283510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AB6DB-3CA7-4E06-A0CE-DD232D39E7E2}">
      <dsp:nvSpPr>
        <dsp:cNvPr id="0" name=""/>
        <dsp:cNvSpPr/>
      </dsp:nvSpPr>
      <dsp:spPr>
        <a:xfrm>
          <a:off x="0" y="4067758"/>
          <a:ext cx="8229600" cy="1232654"/>
        </a:xfrm>
        <a:prstGeom prst="roundRect">
          <a:avLst>
            <a:gd name="adj" fmla="val 10000"/>
          </a:avLst>
        </a:prstGeom>
        <a:solidFill>
          <a:srgbClr val="1C1C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600" b="1" kern="1200" dirty="0"/>
            <a:t>Total Trained: 331,426</a:t>
          </a:r>
        </a:p>
      </dsp:txBody>
      <dsp:txXfrm>
        <a:off x="1769185" y="4067758"/>
        <a:ext cx="6460414" cy="1232654"/>
      </dsp:txXfrm>
    </dsp:sp>
    <dsp:sp modelId="{56168273-D820-484D-8181-8A704CE9D269}">
      <dsp:nvSpPr>
        <dsp:cNvPr id="0" name=""/>
        <dsp:cNvSpPr/>
      </dsp:nvSpPr>
      <dsp:spPr>
        <a:xfrm>
          <a:off x="123265" y="4191023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2" y="6"/>
            <a:ext cx="3037627" cy="464980"/>
          </a:xfrm>
          <a:prstGeom prst="rect">
            <a:avLst/>
          </a:prstGeom>
        </p:spPr>
        <p:txBody>
          <a:bodyPr vert="horz" lIns="92059" tIns="46030" rIns="92059" bIns="4603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184" y="6"/>
            <a:ext cx="3037627" cy="464980"/>
          </a:xfrm>
          <a:prstGeom prst="rect">
            <a:avLst/>
          </a:prstGeom>
        </p:spPr>
        <p:txBody>
          <a:bodyPr vert="horz" lIns="92059" tIns="46030" rIns="92059" bIns="46030" rtlCol="0"/>
          <a:lstStyle>
            <a:lvl1pPr algn="r">
              <a:defRPr sz="1200"/>
            </a:lvl1pPr>
          </a:lstStyle>
          <a:p>
            <a:fld id="{6E11028E-D9B2-4587-87F2-04394A52D051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2" y="8829826"/>
            <a:ext cx="3037627" cy="464980"/>
          </a:xfrm>
          <a:prstGeom prst="rect">
            <a:avLst/>
          </a:prstGeom>
        </p:spPr>
        <p:txBody>
          <a:bodyPr vert="horz" lIns="92059" tIns="46030" rIns="92059" bIns="4603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184" y="8829826"/>
            <a:ext cx="3037627" cy="464980"/>
          </a:xfrm>
          <a:prstGeom prst="rect">
            <a:avLst/>
          </a:prstGeom>
        </p:spPr>
        <p:txBody>
          <a:bodyPr vert="horz" lIns="92059" tIns="46030" rIns="92059" bIns="46030" rtlCol="0" anchor="b"/>
          <a:lstStyle>
            <a:lvl1pPr algn="r">
              <a:defRPr sz="1200"/>
            </a:lvl1pPr>
          </a:lstStyle>
          <a:p>
            <a:fld id="{CC2D2EDF-DB0A-4792-81C8-2654E067C3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205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2" y="6"/>
            <a:ext cx="3037627" cy="464980"/>
          </a:xfrm>
          <a:prstGeom prst="rect">
            <a:avLst/>
          </a:prstGeom>
        </p:spPr>
        <p:txBody>
          <a:bodyPr vert="horz" lIns="93118" tIns="46560" rIns="93118" bIns="46560" rtlCol="0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184" y="6"/>
            <a:ext cx="3037627" cy="464980"/>
          </a:xfrm>
          <a:prstGeom prst="rect">
            <a:avLst/>
          </a:prstGeom>
        </p:spPr>
        <p:txBody>
          <a:bodyPr vert="horz" lIns="93118" tIns="46560" rIns="93118" bIns="46560" rtlCol="0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C662C85-421C-4F6A-ADF5-C224E6F47FED}" type="datetimeFigureOut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8" tIns="46560" rIns="93118" bIns="4656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61" y="4416512"/>
            <a:ext cx="5607680" cy="4183221"/>
          </a:xfrm>
          <a:prstGeom prst="rect">
            <a:avLst/>
          </a:prstGeom>
        </p:spPr>
        <p:txBody>
          <a:bodyPr vert="horz" lIns="93118" tIns="46560" rIns="93118" bIns="4656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2" y="8829826"/>
            <a:ext cx="3037627" cy="464980"/>
          </a:xfrm>
          <a:prstGeom prst="rect">
            <a:avLst/>
          </a:prstGeom>
        </p:spPr>
        <p:txBody>
          <a:bodyPr vert="horz" lIns="93118" tIns="46560" rIns="93118" bIns="46560" rtlCol="0" anchor="b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184" y="8829826"/>
            <a:ext cx="3037627" cy="464980"/>
          </a:xfrm>
          <a:prstGeom prst="rect">
            <a:avLst/>
          </a:prstGeom>
        </p:spPr>
        <p:txBody>
          <a:bodyPr vert="horz" lIns="93118" tIns="46560" rIns="93118" bIns="46560" rtlCol="0" anchor="b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1B1249FA-3784-4984-8481-5ED3EAB771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55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59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46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018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4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F938D-0344-47A6-9101-C3A3787BC738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F4CA1-44CD-4506-BE87-4746E3940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19B9B-960D-4C42-B4F1-38672E55FA2E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B4563-15DC-4001-BB5E-1DD9CDB99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16810-CCBE-4932-9E43-E0C6B2DBF257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443EE-5ECF-4D28-BD35-DDA500C450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CECEE-6D44-48FA-8D43-6BC78D68A2F1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9A95-8152-4DF1-B9BB-447CAF16C7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-228600"/>
            <a:ext cx="9220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D350-D4EC-4C34-9564-DA7A27D3B339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EDC28-2638-4A12-BBD6-4CB49F259F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0AC42-6683-4526-BC0F-F50ACD8B79ED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B9C7F-5F8E-40BD-A660-D104CC0AA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C2917-BBEE-4E81-9DE2-DBA8D5CD15FA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F05E1-9FFF-4E64-8633-4D199A338B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62F6-18DC-4087-B5ED-12E367906A36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F6BD8-9522-453F-9DDF-F61CE6D121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E2AD-41E5-4E11-B4B0-9AE52B742049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1D4B3-17E0-4844-8D5C-7176FD3276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A57C1-150D-43B5-980A-221395EE666F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B4299-707F-4FCF-82DC-CF4AB1A7F8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0CDAA-26F1-4986-8063-B2078B26ACFE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3996C-A67D-4F4E-B5C6-DDCC96831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8B53748-436B-42C2-98BD-442F25881820}" type="datetime1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2F0DB0F-C051-4296-BDF7-2BDB3DD55F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GotMdITC"/>
          <a:ea typeface="ＭＳ Ｐゴシック" pitchFamily="64" charset="-128"/>
          <a:cs typeface="FranklinGotMdITC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 pitchFamily="6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TIM Responder Training 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Implementation Progress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As of May 1, 2018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3466674"/>
              </p:ext>
            </p:extLst>
          </p:nvPr>
        </p:nvGraphicFramePr>
        <p:xfrm>
          <a:off x="457200" y="1408176"/>
          <a:ext cx="8229600" cy="5303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65927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>
            <a:stCxn id="91" idx="40"/>
          </p:cNvCxnSpPr>
          <p:nvPr/>
        </p:nvCxnSpPr>
        <p:spPr>
          <a:xfrm>
            <a:off x="7789928" y="3179225"/>
            <a:ext cx="169772" cy="5652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6" name="Straight Connector 135"/>
          <p:cNvCxnSpPr>
            <a:stCxn id="28" idx="28"/>
            <a:endCxn id="211" idx="3"/>
          </p:cNvCxnSpPr>
          <p:nvPr/>
        </p:nvCxnSpPr>
        <p:spPr>
          <a:xfrm flipH="1" flipV="1">
            <a:off x="7706379" y="2027876"/>
            <a:ext cx="185946" cy="23742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 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Train-the-Trainer (TtT) Sessions 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1, 2018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5" name="Freeform 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6" name="Freeform 35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7" name="Freeform 3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9" name="Freeform 38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2" name="Freeform 51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3" name="Freeform 52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57" name="Freeform 56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8" name="Freeform 57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0" name="Freeform 59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1" name="Freeform 60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2" name="Freeform 61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5" name="Freeform 64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6" name="Freeform 65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7" name="Freeform 66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55" name="Freeform 54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132" name="Straight Connector 131"/>
          <p:cNvCxnSpPr>
            <a:stCxn id="37" idx="48"/>
          </p:cNvCxnSpPr>
          <p:nvPr/>
        </p:nvCxnSpPr>
        <p:spPr>
          <a:xfrm>
            <a:off x="7732427" y="3550803"/>
            <a:ext cx="142387" cy="5378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3" name="Straight Connector 132"/>
          <p:cNvCxnSpPr>
            <a:stCxn id="48" idx="27"/>
          </p:cNvCxnSpPr>
          <p:nvPr/>
        </p:nvCxnSpPr>
        <p:spPr>
          <a:xfrm>
            <a:off x="8002728" y="2836998"/>
            <a:ext cx="74240" cy="121108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1065353" y="164856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WA</a:t>
            </a:r>
          </a:p>
        </p:txBody>
      </p:sp>
      <p:cxnSp>
        <p:nvCxnSpPr>
          <p:cNvPr id="137" name="Straight Connector 136"/>
          <p:cNvCxnSpPr>
            <a:stCxn id="47" idx="4"/>
            <a:endCxn id="225" idx="1"/>
          </p:cNvCxnSpPr>
          <p:nvPr/>
        </p:nvCxnSpPr>
        <p:spPr>
          <a:xfrm>
            <a:off x="7718019" y="3422974"/>
            <a:ext cx="132618" cy="2572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8" name="Straight Connector 137"/>
          <p:cNvCxnSpPr>
            <a:stCxn id="82" idx="16"/>
          </p:cNvCxnSpPr>
          <p:nvPr/>
        </p:nvCxnSpPr>
        <p:spPr>
          <a:xfrm>
            <a:off x="8097369" y="2784154"/>
            <a:ext cx="90931" cy="92493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cxnSp>
        <p:nvCxnSpPr>
          <p:cNvPr id="139" name="Straight Connector 138"/>
          <p:cNvCxnSpPr>
            <a:stCxn id="28" idx="13"/>
            <a:endCxn id="212" idx="2"/>
          </p:cNvCxnSpPr>
          <p:nvPr/>
        </p:nvCxnSpPr>
        <p:spPr>
          <a:xfrm flipH="1" flipV="1">
            <a:off x="7850637" y="1958803"/>
            <a:ext cx="82857" cy="10771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40" name="Straight Connector 139"/>
          <p:cNvCxnSpPr>
            <a:cxnSpLocks noChangeAspect="1"/>
            <a:stCxn id="35" idx="19"/>
            <a:endCxn id="215" idx="1"/>
          </p:cNvCxnSpPr>
          <p:nvPr/>
        </p:nvCxnSpPr>
        <p:spPr>
          <a:xfrm flipV="1">
            <a:off x="8155221" y="2486053"/>
            <a:ext cx="120099" cy="124024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142" name="Oval 141"/>
          <p:cNvSpPr>
            <a:spLocks noChangeAspect="1"/>
          </p:cNvSpPr>
          <p:nvPr/>
        </p:nvSpPr>
        <p:spPr>
          <a:xfrm>
            <a:off x="1506170" y="17622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" name="Oval 142"/>
          <p:cNvSpPr>
            <a:spLocks noChangeAspect="1"/>
          </p:cNvSpPr>
          <p:nvPr/>
        </p:nvSpPr>
        <p:spPr>
          <a:xfrm>
            <a:off x="902445" y="16330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865869" y="23031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OR</a:t>
            </a:r>
          </a:p>
        </p:txBody>
      </p:sp>
      <p:sp>
        <p:nvSpPr>
          <p:cNvPr id="145" name="Oval 144"/>
          <p:cNvSpPr>
            <a:spLocks noChangeAspect="1"/>
          </p:cNvSpPr>
          <p:nvPr/>
        </p:nvSpPr>
        <p:spPr>
          <a:xfrm>
            <a:off x="676580" y="211893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9075" y="357493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182472" y="324938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NV</a:t>
            </a:r>
          </a:p>
        </p:txBody>
      </p:sp>
      <p:sp>
        <p:nvSpPr>
          <p:cNvPr id="148" name="Oval 147"/>
          <p:cNvSpPr>
            <a:spLocks noChangeAspect="1"/>
          </p:cNvSpPr>
          <p:nvPr/>
        </p:nvSpPr>
        <p:spPr>
          <a:xfrm>
            <a:off x="873100" y="32246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1739032" y="251088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984706" y="34450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UT</a:t>
            </a:r>
          </a:p>
        </p:txBody>
      </p:sp>
      <p:sp>
        <p:nvSpPr>
          <p:cNvPr id="151" name="Oval 150"/>
          <p:cNvSpPr>
            <a:spLocks noChangeAspect="1"/>
          </p:cNvSpPr>
          <p:nvPr/>
        </p:nvSpPr>
        <p:spPr>
          <a:xfrm>
            <a:off x="1010260" y="455336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Oval 151"/>
          <p:cNvSpPr>
            <a:spLocks noChangeAspect="1"/>
          </p:cNvSpPr>
          <p:nvPr/>
        </p:nvSpPr>
        <p:spPr>
          <a:xfrm>
            <a:off x="701015" y="41405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" name="Oval 152"/>
          <p:cNvSpPr>
            <a:spLocks noChangeAspect="1"/>
          </p:cNvSpPr>
          <p:nvPr/>
        </p:nvSpPr>
        <p:spPr>
          <a:xfrm>
            <a:off x="827488" y="407456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4" name="Oval 153"/>
          <p:cNvSpPr>
            <a:spLocks noChangeAspect="1"/>
          </p:cNvSpPr>
          <p:nvPr/>
        </p:nvSpPr>
        <p:spPr>
          <a:xfrm>
            <a:off x="393734" y="37188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2747620" y="445844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NM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1836963" y="431835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AZ</a:t>
            </a:r>
          </a:p>
        </p:txBody>
      </p:sp>
      <p:sp>
        <p:nvSpPr>
          <p:cNvPr id="157" name="Oval 156"/>
          <p:cNvSpPr>
            <a:spLocks noChangeAspect="1"/>
          </p:cNvSpPr>
          <p:nvPr/>
        </p:nvSpPr>
        <p:spPr>
          <a:xfrm>
            <a:off x="1802856" y="45380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768700" y="19622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ND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527207" y="2202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MN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892637" y="30312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IA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800039" y="313142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NE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523385" y="199336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MT</a:t>
            </a:r>
          </a:p>
        </p:txBody>
      </p:sp>
      <p:sp>
        <p:nvSpPr>
          <p:cNvPr id="163" name="Oval 162"/>
          <p:cNvSpPr>
            <a:spLocks noChangeAspect="1"/>
          </p:cNvSpPr>
          <p:nvPr/>
        </p:nvSpPr>
        <p:spPr>
          <a:xfrm>
            <a:off x="2168500" y="2114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701900" y="2800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WY</a:t>
            </a:r>
          </a:p>
        </p:txBody>
      </p:sp>
      <p:sp>
        <p:nvSpPr>
          <p:cNvPr id="165" name="Oval 164"/>
          <p:cNvSpPr>
            <a:spLocks noChangeAspect="1"/>
          </p:cNvSpPr>
          <p:nvPr/>
        </p:nvSpPr>
        <p:spPr>
          <a:xfrm>
            <a:off x="3133192" y="31441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6" name="Oval 165"/>
          <p:cNvSpPr>
            <a:spLocks noChangeAspect="1"/>
          </p:cNvSpPr>
          <p:nvPr/>
        </p:nvSpPr>
        <p:spPr>
          <a:xfrm>
            <a:off x="2538514" y="28162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2886571" y="360132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CO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005798" y="3714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KS</a:t>
            </a:r>
          </a:p>
        </p:txBody>
      </p:sp>
      <p:sp>
        <p:nvSpPr>
          <p:cNvPr id="170" name="Oval 169"/>
          <p:cNvSpPr>
            <a:spLocks noChangeAspect="1"/>
          </p:cNvSpPr>
          <p:nvPr/>
        </p:nvSpPr>
        <p:spPr>
          <a:xfrm>
            <a:off x="4400207" y="36522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1" name="Oval 170"/>
          <p:cNvSpPr>
            <a:spLocks noChangeAspect="1"/>
          </p:cNvSpPr>
          <p:nvPr/>
        </p:nvSpPr>
        <p:spPr>
          <a:xfrm>
            <a:off x="4143985" y="39282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4197292" y="449202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OK</a:t>
            </a:r>
          </a:p>
        </p:txBody>
      </p:sp>
      <p:sp>
        <p:nvSpPr>
          <p:cNvPr id="173" name="Oval 172"/>
          <p:cNvSpPr>
            <a:spLocks noChangeAspect="1"/>
          </p:cNvSpPr>
          <p:nvPr/>
        </p:nvSpPr>
        <p:spPr>
          <a:xfrm>
            <a:off x="4200893" y="43673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" name="Oval 173"/>
          <p:cNvSpPr>
            <a:spLocks noChangeAspect="1"/>
          </p:cNvSpPr>
          <p:nvPr/>
        </p:nvSpPr>
        <p:spPr>
          <a:xfrm>
            <a:off x="4485001" y="421545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3876264" y="50352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TX</a:t>
            </a:r>
          </a:p>
        </p:txBody>
      </p:sp>
      <p:sp>
        <p:nvSpPr>
          <p:cNvPr id="176" name="Oval 175"/>
          <p:cNvSpPr>
            <a:spLocks noChangeAspect="1"/>
          </p:cNvSpPr>
          <p:nvPr/>
        </p:nvSpPr>
        <p:spPr>
          <a:xfrm>
            <a:off x="4075722" y="557392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5241621" y="250923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WI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993041" y="267147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MI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5413174" y="336648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IL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998162" y="435249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AR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5465039" y="473354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5892457" y="465068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AL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6892900" y="44463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SC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7370115" y="24709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NY</a:t>
            </a:r>
          </a:p>
        </p:txBody>
      </p:sp>
      <p:sp>
        <p:nvSpPr>
          <p:cNvPr id="186" name="Oval 185"/>
          <p:cNvSpPr>
            <a:spLocks noChangeAspect="1"/>
          </p:cNvSpPr>
          <p:nvPr/>
        </p:nvSpPr>
        <p:spPr>
          <a:xfrm>
            <a:off x="4939402" y="4004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911700" y="37910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MO</a:t>
            </a:r>
          </a:p>
        </p:txBody>
      </p:sp>
      <p:sp>
        <p:nvSpPr>
          <p:cNvPr id="188" name="Oval 187"/>
          <p:cNvSpPr>
            <a:spLocks noChangeAspect="1"/>
          </p:cNvSpPr>
          <p:nvPr/>
        </p:nvSpPr>
        <p:spPr>
          <a:xfrm>
            <a:off x="5284508" y="36752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9" name="Oval 188"/>
          <p:cNvSpPr>
            <a:spLocks noChangeAspect="1"/>
          </p:cNvSpPr>
          <p:nvPr/>
        </p:nvSpPr>
        <p:spPr>
          <a:xfrm>
            <a:off x="4680680" y="3638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977232" y="500266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LA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5856580" y="3455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IN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359500" y="32576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OH</a:t>
            </a:r>
          </a:p>
        </p:txBody>
      </p:sp>
      <p:sp>
        <p:nvSpPr>
          <p:cNvPr id="193" name="Oval 192"/>
          <p:cNvSpPr>
            <a:spLocks noChangeAspect="1"/>
          </p:cNvSpPr>
          <p:nvPr/>
        </p:nvSpPr>
        <p:spPr>
          <a:xfrm>
            <a:off x="6359500" y="31052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" name="Oval 193"/>
          <p:cNvSpPr>
            <a:spLocks noChangeAspect="1"/>
          </p:cNvSpPr>
          <p:nvPr/>
        </p:nvSpPr>
        <p:spPr>
          <a:xfrm>
            <a:off x="6607627" y="305496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5" name="Oval 194"/>
          <p:cNvSpPr>
            <a:spLocks noChangeAspect="1"/>
          </p:cNvSpPr>
          <p:nvPr/>
        </p:nvSpPr>
        <p:spPr>
          <a:xfrm>
            <a:off x="6435700" y="34710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6" name="Oval 195"/>
          <p:cNvSpPr>
            <a:spLocks noChangeAspect="1"/>
          </p:cNvSpPr>
          <p:nvPr/>
        </p:nvSpPr>
        <p:spPr>
          <a:xfrm>
            <a:off x="6207100" y="3257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6990667" y="559105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FL</a:t>
            </a:r>
          </a:p>
        </p:txBody>
      </p:sp>
      <p:sp>
        <p:nvSpPr>
          <p:cNvPr id="198" name="Oval 197"/>
          <p:cNvSpPr>
            <a:spLocks noChangeAspect="1"/>
          </p:cNvSpPr>
          <p:nvPr/>
        </p:nvSpPr>
        <p:spPr>
          <a:xfrm>
            <a:off x="6894171" y="5086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9" name="Oval 198"/>
          <p:cNvSpPr>
            <a:spLocks noChangeAspect="1"/>
          </p:cNvSpPr>
          <p:nvPr/>
        </p:nvSpPr>
        <p:spPr>
          <a:xfrm>
            <a:off x="7273900" y="58058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0" name="Oval 199"/>
          <p:cNvSpPr>
            <a:spLocks noChangeAspect="1"/>
          </p:cNvSpPr>
          <p:nvPr/>
        </p:nvSpPr>
        <p:spPr>
          <a:xfrm>
            <a:off x="7079272" y="54627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1" name="Oval 200"/>
          <p:cNvSpPr>
            <a:spLocks noChangeAspect="1"/>
          </p:cNvSpPr>
          <p:nvPr/>
        </p:nvSpPr>
        <p:spPr>
          <a:xfrm>
            <a:off x="6866444" y="56607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6473973" y="468200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GA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5989421" y="413748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TN</a:t>
            </a:r>
          </a:p>
        </p:txBody>
      </p:sp>
      <p:sp>
        <p:nvSpPr>
          <p:cNvPr id="204" name="Oval 203"/>
          <p:cNvSpPr>
            <a:spLocks noChangeAspect="1"/>
          </p:cNvSpPr>
          <p:nvPr/>
        </p:nvSpPr>
        <p:spPr>
          <a:xfrm>
            <a:off x="5896718" y="421025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05" name="Oval 204"/>
          <p:cNvSpPr>
            <a:spLocks noChangeAspect="1"/>
          </p:cNvSpPr>
          <p:nvPr/>
        </p:nvSpPr>
        <p:spPr>
          <a:xfrm>
            <a:off x="5465649" y="433352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" name="Oval 205"/>
          <p:cNvSpPr>
            <a:spLocks noChangeAspect="1"/>
          </p:cNvSpPr>
          <p:nvPr/>
        </p:nvSpPr>
        <p:spPr>
          <a:xfrm>
            <a:off x="4210977" y="53329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" name="Oval 206"/>
          <p:cNvSpPr>
            <a:spLocks noChangeAspect="1"/>
          </p:cNvSpPr>
          <p:nvPr/>
        </p:nvSpPr>
        <p:spPr>
          <a:xfrm>
            <a:off x="6172617" y="368765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069258" y="3836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KY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097369" y="17983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</a:t>
            </a:r>
          </a:p>
        </p:txBody>
      </p:sp>
      <p:sp>
        <p:nvSpPr>
          <p:cNvPr id="210" name="Oval 209"/>
          <p:cNvSpPr>
            <a:spLocks noChangeAspect="1"/>
          </p:cNvSpPr>
          <p:nvPr/>
        </p:nvSpPr>
        <p:spPr>
          <a:xfrm>
            <a:off x="8092542" y="225798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477779" y="1936436"/>
            <a:ext cx="2286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VT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7713477" y="177592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NH</a:t>
            </a:r>
          </a:p>
        </p:txBody>
      </p:sp>
      <p:sp>
        <p:nvSpPr>
          <p:cNvPr id="213" name="Oval 212"/>
          <p:cNvSpPr>
            <a:spLocks noChangeAspect="1"/>
          </p:cNvSpPr>
          <p:nvPr/>
        </p:nvSpPr>
        <p:spPr>
          <a:xfrm>
            <a:off x="7938800" y="241769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4" name="Oval 213"/>
          <p:cNvSpPr>
            <a:spLocks noChangeAspect="1"/>
          </p:cNvSpPr>
          <p:nvPr/>
        </p:nvSpPr>
        <p:spPr>
          <a:xfrm>
            <a:off x="7757008" y="22312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8275320" y="239461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MA</a:t>
            </a:r>
          </a:p>
        </p:txBody>
      </p:sp>
      <p:sp>
        <p:nvSpPr>
          <p:cNvPr id="216" name="Oval 215"/>
          <p:cNvSpPr>
            <a:spLocks noChangeAspect="1"/>
          </p:cNvSpPr>
          <p:nvPr/>
        </p:nvSpPr>
        <p:spPr>
          <a:xfrm>
            <a:off x="8013542" y="25771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8175292" y="2794351"/>
            <a:ext cx="274320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RI</a:t>
            </a:r>
          </a:p>
        </p:txBody>
      </p:sp>
      <p:sp>
        <p:nvSpPr>
          <p:cNvPr id="218" name="Oval 217"/>
          <p:cNvSpPr>
            <a:spLocks noChangeAspect="1"/>
          </p:cNvSpPr>
          <p:nvPr/>
        </p:nvSpPr>
        <p:spPr>
          <a:xfrm>
            <a:off x="8031959" y="268919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8000772" y="296107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CT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7913980" y="3181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NJ</a:t>
            </a:r>
          </a:p>
        </p:txBody>
      </p:sp>
      <p:sp>
        <p:nvSpPr>
          <p:cNvPr id="221" name="Oval 220"/>
          <p:cNvSpPr>
            <a:spLocks noChangeAspect="1"/>
          </p:cNvSpPr>
          <p:nvPr/>
        </p:nvSpPr>
        <p:spPr>
          <a:xfrm>
            <a:off x="7660445" y="306987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2" name="Oval 221"/>
          <p:cNvSpPr>
            <a:spLocks noChangeAspect="1"/>
          </p:cNvSpPr>
          <p:nvPr/>
        </p:nvSpPr>
        <p:spPr>
          <a:xfrm>
            <a:off x="6834577" y="307728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3" name="Oval 222"/>
          <p:cNvSpPr>
            <a:spLocks noChangeAspect="1"/>
          </p:cNvSpPr>
          <p:nvPr/>
        </p:nvSpPr>
        <p:spPr>
          <a:xfrm>
            <a:off x="7558629" y="30966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4" name="Oval 223"/>
          <p:cNvSpPr>
            <a:spLocks noChangeAspect="1"/>
          </p:cNvSpPr>
          <p:nvPr/>
        </p:nvSpPr>
        <p:spPr>
          <a:xfrm>
            <a:off x="7380392" y="31693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7850637" y="335725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DE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7913980" y="3562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MD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6728435" y="357018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WV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7017960" y="372946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VA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7868798" y="3802290"/>
            <a:ext cx="274320" cy="19303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DC</a:t>
            </a:r>
          </a:p>
        </p:txBody>
      </p:sp>
      <p:sp>
        <p:nvSpPr>
          <p:cNvPr id="231" name="Oval 230"/>
          <p:cNvSpPr>
            <a:spLocks noChangeAspect="1"/>
          </p:cNvSpPr>
          <p:nvPr/>
        </p:nvSpPr>
        <p:spPr>
          <a:xfrm>
            <a:off x="6892900" y="3410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3" name="Oval 232"/>
          <p:cNvSpPr>
            <a:spLocks noChangeAspect="1"/>
          </p:cNvSpPr>
          <p:nvPr/>
        </p:nvSpPr>
        <p:spPr>
          <a:xfrm>
            <a:off x="7388080" y="368922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35" name="Oval 234"/>
          <p:cNvSpPr>
            <a:spLocks noChangeAspect="1"/>
          </p:cNvSpPr>
          <p:nvPr/>
        </p:nvSpPr>
        <p:spPr>
          <a:xfrm>
            <a:off x="7292739" y="4019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6" name="Oval 235"/>
          <p:cNvSpPr>
            <a:spLocks noChangeAspect="1"/>
          </p:cNvSpPr>
          <p:nvPr/>
        </p:nvSpPr>
        <p:spPr>
          <a:xfrm>
            <a:off x="6892900" y="4172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7" name="Oval 236"/>
          <p:cNvSpPr>
            <a:spLocks noChangeAspect="1"/>
          </p:cNvSpPr>
          <p:nvPr/>
        </p:nvSpPr>
        <p:spPr>
          <a:xfrm>
            <a:off x="5376942" y="272252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9" name="Oval 238"/>
          <p:cNvSpPr>
            <a:spLocks noChangeAspect="1"/>
          </p:cNvSpPr>
          <p:nvPr/>
        </p:nvSpPr>
        <p:spPr>
          <a:xfrm>
            <a:off x="2092300" y="3181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0" name="Oval 239"/>
          <p:cNvSpPr>
            <a:spLocks noChangeAspect="1"/>
          </p:cNvSpPr>
          <p:nvPr/>
        </p:nvSpPr>
        <p:spPr>
          <a:xfrm>
            <a:off x="7700049" y="29842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1" name="Oval 240"/>
          <p:cNvSpPr>
            <a:spLocks noChangeAspect="1"/>
          </p:cNvSpPr>
          <p:nvPr/>
        </p:nvSpPr>
        <p:spPr>
          <a:xfrm>
            <a:off x="7893863" y="274129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2" name="Oval 241"/>
          <p:cNvSpPr>
            <a:spLocks noChangeAspect="1"/>
          </p:cNvSpPr>
          <p:nvPr/>
        </p:nvSpPr>
        <p:spPr>
          <a:xfrm>
            <a:off x="6383972" y="4542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3" name="Oval 242"/>
          <p:cNvSpPr>
            <a:spLocks noChangeAspect="1"/>
          </p:cNvSpPr>
          <p:nvPr/>
        </p:nvSpPr>
        <p:spPr>
          <a:xfrm>
            <a:off x="7236966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6" name="Oval 245"/>
          <p:cNvSpPr>
            <a:spLocks noChangeAspect="1"/>
          </p:cNvSpPr>
          <p:nvPr/>
        </p:nvSpPr>
        <p:spPr>
          <a:xfrm>
            <a:off x="2628011" y="4528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7" name="Oval 246"/>
          <p:cNvSpPr>
            <a:spLocks noChangeAspect="1"/>
          </p:cNvSpPr>
          <p:nvPr/>
        </p:nvSpPr>
        <p:spPr>
          <a:xfrm>
            <a:off x="5297671" y="53105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48" name="Oval 247"/>
          <p:cNvSpPr>
            <a:spLocks noChangeAspect="1"/>
          </p:cNvSpPr>
          <p:nvPr/>
        </p:nvSpPr>
        <p:spPr>
          <a:xfrm>
            <a:off x="4573880" y="548248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9" name="Oval 248"/>
          <p:cNvSpPr>
            <a:spLocks noChangeAspect="1"/>
          </p:cNvSpPr>
          <p:nvPr/>
        </p:nvSpPr>
        <p:spPr>
          <a:xfrm>
            <a:off x="6092290" y="283906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7121500" y="2952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PA</a:t>
            </a:r>
          </a:p>
        </p:txBody>
      </p:sp>
      <p:sp>
        <p:nvSpPr>
          <p:cNvPr id="251" name="Oval 250"/>
          <p:cNvSpPr>
            <a:spLocks noChangeAspect="1"/>
          </p:cNvSpPr>
          <p:nvPr/>
        </p:nvSpPr>
        <p:spPr>
          <a:xfrm>
            <a:off x="540995" y="29197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2" name="Oval 251"/>
          <p:cNvSpPr>
            <a:spLocks noChangeAspect="1"/>
          </p:cNvSpPr>
          <p:nvPr/>
        </p:nvSpPr>
        <p:spPr>
          <a:xfrm>
            <a:off x="709614" y="38281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3" name="Oval 252"/>
          <p:cNvSpPr>
            <a:spLocks noChangeAspect="1"/>
          </p:cNvSpPr>
          <p:nvPr/>
        </p:nvSpPr>
        <p:spPr>
          <a:xfrm>
            <a:off x="5538216" y="50443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4" name="Oval 253"/>
          <p:cNvSpPr>
            <a:spLocks noChangeAspect="1"/>
          </p:cNvSpPr>
          <p:nvPr/>
        </p:nvSpPr>
        <p:spPr>
          <a:xfrm>
            <a:off x="5602199" y="302171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5" name="Oval 254"/>
          <p:cNvSpPr>
            <a:spLocks noChangeAspect="1"/>
          </p:cNvSpPr>
          <p:nvPr/>
        </p:nvSpPr>
        <p:spPr>
          <a:xfrm>
            <a:off x="4286860" y="33411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56" name="Oval 255"/>
          <p:cNvSpPr>
            <a:spLocks noChangeAspect="1"/>
          </p:cNvSpPr>
          <p:nvPr/>
        </p:nvSpPr>
        <p:spPr>
          <a:xfrm>
            <a:off x="5064100" y="45378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57" name="Oval 256"/>
          <p:cNvSpPr>
            <a:spLocks noChangeAspect="1"/>
          </p:cNvSpPr>
          <p:nvPr/>
        </p:nvSpPr>
        <p:spPr>
          <a:xfrm>
            <a:off x="7121500" y="31052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8" name="Oval 257"/>
          <p:cNvSpPr>
            <a:spLocks noChangeAspect="1"/>
          </p:cNvSpPr>
          <p:nvPr/>
        </p:nvSpPr>
        <p:spPr>
          <a:xfrm>
            <a:off x="7593368" y="33203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9" name="Oval 258"/>
          <p:cNvSpPr>
            <a:spLocks noChangeAspect="1"/>
          </p:cNvSpPr>
          <p:nvPr/>
        </p:nvSpPr>
        <p:spPr>
          <a:xfrm>
            <a:off x="7197700" y="343226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Oval 259"/>
          <p:cNvSpPr>
            <a:spLocks noChangeAspect="1"/>
          </p:cNvSpPr>
          <p:nvPr/>
        </p:nvSpPr>
        <p:spPr>
          <a:xfrm>
            <a:off x="7397290" y="3305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61" name="Oval 260"/>
          <p:cNvSpPr>
            <a:spLocks noChangeAspect="1"/>
          </p:cNvSpPr>
          <p:nvPr/>
        </p:nvSpPr>
        <p:spPr>
          <a:xfrm>
            <a:off x="4792320" y="29988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62" name="Oval 261"/>
          <p:cNvSpPr>
            <a:spLocks noChangeAspect="1"/>
          </p:cNvSpPr>
          <p:nvPr/>
        </p:nvSpPr>
        <p:spPr>
          <a:xfrm>
            <a:off x="6294412" y="287802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3" name="Oval 262"/>
          <p:cNvSpPr>
            <a:spLocks noChangeAspect="1"/>
          </p:cNvSpPr>
          <p:nvPr/>
        </p:nvSpPr>
        <p:spPr>
          <a:xfrm>
            <a:off x="7611136" y="29232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4" name="Oval 263"/>
          <p:cNvSpPr>
            <a:spLocks noChangeAspect="1"/>
          </p:cNvSpPr>
          <p:nvPr/>
        </p:nvSpPr>
        <p:spPr>
          <a:xfrm>
            <a:off x="1502821" y="259153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5" name="Oval 264"/>
          <p:cNvSpPr>
            <a:spLocks noChangeAspect="1"/>
          </p:cNvSpPr>
          <p:nvPr/>
        </p:nvSpPr>
        <p:spPr>
          <a:xfrm>
            <a:off x="3768700" y="2190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267" name="Oval 266"/>
          <p:cNvSpPr>
            <a:spLocks noChangeAspect="1"/>
          </p:cNvSpPr>
          <p:nvPr/>
        </p:nvSpPr>
        <p:spPr>
          <a:xfrm>
            <a:off x="4723898" y="235856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8" name="Oval 267"/>
          <p:cNvSpPr>
            <a:spLocks noChangeAspect="1"/>
          </p:cNvSpPr>
          <p:nvPr/>
        </p:nvSpPr>
        <p:spPr>
          <a:xfrm>
            <a:off x="4820260" y="2480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Oval 271"/>
          <p:cNvSpPr>
            <a:spLocks noChangeAspect="1"/>
          </p:cNvSpPr>
          <p:nvPr/>
        </p:nvSpPr>
        <p:spPr>
          <a:xfrm>
            <a:off x="411371" y="3393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73" name="Oval 272"/>
          <p:cNvSpPr>
            <a:spLocks noChangeAspect="1"/>
          </p:cNvSpPr>
          <p:nvPr/>
        </p:nvSpPr>
        <p:spPr>
          <a:xfrm>
            <a:off x="5953259" y="45748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5" name="TextBox 274"/>
          <p:cNvSpPr txBox="1"/>
          <p:nvPr/>
        </p:nvSpPr>
        <p:spPr>
          <a:xfrm>
            <a:off x="3741619" y="262741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SD</a:t>
            </a:r>
          </a:p>
        </p:txBody>
      </p:sp>
      <p:sp>
        <p:nvSpPr>
          <p:cNvPr id="279" name="Oval 278"/>
          <p:cNvSpPr>
            <a:spLocks noChangeAspect="1"/>
          </p:cNvSpPr>
          <p:nvPr/>
        </p:nvSpPr>
        <p:spPr>
          <a:xfrm>
            <a:off x="4293686" y="515366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0" name="Oval 279"/>
          <p:cNvSpPr>
            <a:spLocks noChangeAspect="1"/>
          </p:cNvSpPr>
          <p:nvPr/>
        </p:nvSpPr>
        <p:spPr>
          <a:xfrm>
            <a:off x="6005329" y="48426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1" name="Oval 280"/>
          <p:cNvSpPr>
            <a:spLocks noChangeAspect="1"/>
          </p:cNvSpPr>
          <p:nvPr/>
        </p:nvSpPr>
        <p:spPr>
          <a:xfrm>
            <a:off x="7193689" y="329904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82" name="Oval 281"/>
          <p:cNvSpPr>
            <a:spLocks noChangeAspect="1"/>
          </p:cNvSpPr>
          <p:nvPr/>
        </p:nvSpPr>
        <p:spPr>
          <a:xfrm>
            <a:off x="584175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4" name="Isosceles Triangle 283"/>
          <p:cNvSpPr>
            <a:spLocks noChangeAspect="1"/>
          </p:cNvSpPr>
          <p:nvPr/>
        </p:nvSpPr>
        <p:spPr>
          <a:xfrm>
            <a:off x="585889" y="33788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val 285"/>
          <p:cNvSpPr>
            <a:spLocks noChangeAspect="1"/>
          </p:cNvSpPr>
          <p:nvPr/>
        </p:nvSpPr>
        <p:spPr>
          <a:xfrm>
            <a:off x="1402237" y="39450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87" name="Isosceles Triangle 286"/>
          <p:cNvSpPr>
            <a:spLocks noChangeAspect="1"/>
          </p:cNvSpPr>
          <p:nvPr/>
        </p:nvSpPr>
        <p:spPr>
          <a:xfrm>
            <a:off x="5639956" y="42726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88" name="Isosceles Triangle 287"/>
          <p:cNvSpPr>
            <a:spLocks noChangeAspect="1"/>
          </p:cNvSpPr>
          <p:nvPr/>
        </p:nvSpPr>
        <p:spPr>
          <a:xfrm>
            <a:off x="5891639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14</a:t>
            </a:r>
          </a:p>
        </p:txBody>
      </p:sp>
      <p:sp>
        <p:nvSpPr>
          <p:cNvPr id="290" name="Isosceles Triangle 289"/>
          <p:cNvSpPr>
            <a:spLocks noChangeAspect="1"/>
          </p:cNvSpPr>
          <p:nvPr/>
        </p:nvSpPr>
        <p:spPr>
          <a:xfrm>
            <a:off x="6166777" y="42969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1" name="Isosceles Triangle 290"/>
          <p:cNvSpPr>
            <a:spLocks noChangeAspect="1"/>
          </p:cNvSpPr>
          <p:nvPr/>
        </p:nvSpPr>
        <p:spPr>
          <a:xfrm>
            <a:off x="6496660" y="41455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2" name="Isosceles Triangle 291"/>
          <p:cNvSpPr>
            <a:spLocks noChangeAspect="1"/>
          </p:cNvSpPr>
          <p:nvPr/>
        </p:nvSpPr>
        <p:spPr>
          <a:xfrm>
            <a:off x="6424747" y="41084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93" name="Isosceles Triangle 292"/>
          <p:cNvSpPr>
            <a:spLocks noChangeAspect="1"/>
          </p:cNvSpPr>
          <p:nvPr/>
        </p:nvSpPr>
        <p:spPr>
          <a:xfrm>
            <a:off x="5406945" y="3547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94" name="Isosceles Triangle 293"/>
          <p:cNvSpPr>
            <a:spLocks noChangeAspect="1"/>
          </p:cNvSpPr>
          <p:nvPr/>
        </p:nvSpPr>
        <p:spPr>
          <a:xfrm>
            <a:off x="7092660" y="2643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5" name="Isosceles Triangle 294"/>
          <p:cNvSpPr>
            <a:spLocks noChangeAspect="1"/>
          </p:cNvSpPr>
          <p:nvPr/>
        </p:nvSpPr>
        <p:spPr>
          <a:xfrm>
            <a:off x="7440894" y="26891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6" name="Isosceles Triangle 295"/>
          <p:cNvSpPr>
            <a:spLocks noChangeAspect="1"/>
          </p:cNvSpPr>
          <p:nvPr/>
        </p:nvSpPr>
        <p:spPr>
          <a:xfrm>
            <a:off x="7685132" y="27385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7" name="Isosceles Triangle 296"/>
          <p:cNvSpPr>
            <a:spLocks noChangeAspect="1"/>
          </p:cNvSpPr>
          <p:nvPr/>
        </p:nvSpPr>
        <p:spPr>
          <a:xfrm>
            <a:off x="7734796" y="28846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98" name="Isosceles Triangle 297"/>
          <p:cNvSpPr>
            <a:spLocks noChangeAspect="1"/>
          </p:cNvSpPr>
          <p:nvPr/>
        </p:nvSpPr>
        <p:spPr>
          <a:xfrm>
            <a:off x="7580376" y="255548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9" name="Isosceles Triangle 298"/>
          <p:cNvSpPr>
            <a:spLocks noChangeAspect="1"/>
          </p:cNvSpPr>
          <p:nvPr/>
        </p:nvSpPr>
        <p:spPr>
          <a:xfrm>
            <a:off x="6907546" y="43701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00" name="Isosceles Triangle 299"/>
          <p:cNvSpPr>
            <a:spLocks noChangeAspect="1"/>
          </p:cNvSpPr>
          <p:nvPr/>
        </p:nvSpPr>
        <p:spPr>
          <a:xfrm>
            <a:off x="5277510" y="53562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01" name="Isosceles Triangle 300"/>
          <p:cNvSpPr>
            <a:spLocks noChangeAspect="1"/>
          </p:cNvSpPr>
          <p:nvPr/>
        </p:nvSpPr>
        <p:spPr>
          <a:xfrm>
            <a:off x="8059262" y="25504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2" name="Isosceles Triangle 301"/>
          <p:cNvSpPr>
            <a:spLocks noChangeAspect="1"/>
          </p:cNvSpPr>
          <p:nvPr/>
        </p:nvSpPr>
        <p:spPr>
          <a:xfrm>
            <a:off x="8053163" y="24182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3" name="Isosceles Triangle 302"/>
          <p:cNvSpPr>
            <a:spLocks noChangeAspect="1"/>
          </p:cNvSpPr>
          <p:nvPr/>
        </p:nvSpPr>
        <p:spPr>
          <a:xfrm>
            <a:off x="7516700" y="37395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4" name="Isosceles Triangle 303"/>
          <p:cNvSpPr>
            <a:spLocks noChangeAspect="1"/>
          </p:cNvSpPr>
          <p:nvPr/>
        </p:nvSpPr>
        <p:spPr>
          <a:xfrm>
            <a:off x="7334860" y="379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6" name="Isosceles Triangle 305"/>
          <p:cNvSpPr>
            <a:spLocks noChangeAspect="1"/>
          </p:cNvSpPr>
          <p:nvPr/>
        </p:nvSpPr>
        <p:spPr>
          <a:xfrm>
            <a:off x="7164403" y="34417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07" name="Isosceles Triangle 306"/>
          <p:cNvSpPr>
            <a:spLocks noChangeAspect="1"/>
          </p:cNvSpPr>
          <p:nvPr/>
        </p:nvSpPr>
        <p:spPr>
          <a:xfrm>
            <a:off x="7140460" y="3608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8" name="Isosceles Triangle 307"/>
          <p:cNvSpPr>
            <a:spLocks noChangeAspect="1"/>
          </p:cNvSpPr>
          <p:nvPr/>
        </p:nvSpPr>
        <p:spPr>
          <a:xfrm>
            <a:off x="6834481" y="3446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9" name="Isosceles Triangle 308"/>
          <p:cNvSpPr>
            <a:spLocks noChangeAspect="1"/>
          </p:cNvSpPr>
          <p:nvPr/>
        </p:nvSpPr>
        <p:spPr>
          <a:xfrm>
            <a:off x="6661864" y="36619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10" name="Isosceles Triangle 309"/>
          <p:cNvSpPr>
            <a:spLocks noChangeAspect="1"/>
          </p:cNvSpPr>
          <p:nvPr/>
        </p:nvSpPr>
        <p:spPr>
          <a:xfrm>
            <a:off x="6754205" y="37527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1" name="Isosceles Triangle 310"/>
          <p:cNvSpPr>
            <a:spLocks noChangeAspect="1"/>
          </p:cNvSpPr>
          <p:nvPr/>
        </p:nvSpPr>
        <p:spPr>
          <a:xfrm>
            <a:off x="6257392" y="36867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2" name="Isosceles Triangle 311"/>
          <p:cNvSpPr>
            <a:spLocks noChangeAspect="1"/>
          </p:cNvSpPr>
          <p:nvPr/>
        </p:nvSpPr>
        <p:spPr>
          <a:xfrm>
            <a:off x="5957815" y="38102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3" name="Isosceles Triangle 312"/>
          <p:cNvSpPr>
            <a:spLocks noChangeAspect="1"/>
          </p:cNvSpPr>
          <p:nvPr/>
        </p:nvSpPr>
        <p:spPr>
          <a:xfrm>
            <a:off x="6334124" y="44987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4" name="Isosceles Triangle 313"/>
          <p:cNvSpPr>
            <a:spLocks noChangeAspect="1"/>
          </p:cNvSpPr>
          <p:nvPr/>
        </p:nvSpPr>
        <p:spPr>
          <a:xfrm>
            <a:off x="6649060" y="499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5" name="Isosceles Triangle 314"/>
          <p:cNvSpPr>
            <a:spLocks noChangeAspect="1"/>
          </p:cNvSpPr>
          <p:nvPr/>
        </p:nvSpPr>
        <p:spPr>
          <a:xfrm>
            <a:off x="7215305" y="4172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6" name="Isosceles Triangle 315"/>
          <p:cNvSpPr>
            <a:spLocks noChangeAspect="1"/>
          </p:cNvSpPr>
          <p:nvPr/>
        </p:nvSpPr>
        <p:spPr>
          <a:xfrm>
            <a:off x="7408126" y="34198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7" name="Isosceles Triangle 316"/>
          <p:cNvSpPr>
            <a:spLocks noChangeAspect="1"/>
          </p:cNvSpPr>
          <p:nvPr/>
        </p:nvSpPr>
        <p:spPr>
          <a:xfrm>
            <a:off x="1406500" y="46509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Isosceles Triangle 317"/>
          <p:cNvSpPr>
            <a:spLocks noChangeAspect="1"/>
          </p:cNvSpPr>
          <p:nvPr/>
        </p:nvSpPr>
        <p:spPr>
          <a:xfrm>
            <a:off x="1959434" y="49202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Isosceles Triangle 318"/>
          <p:cNvSpPr>
            <a:spLocks noChangeAspect="1"/>
          </p:cNvSpPr>
          <p:nvPr/>
        </p:nvSpPr>
        <p:spPr>
          <a:xfrm>
            <a:off x="2170731" y="49657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Isosceles Triangle 321"/>
          <p:cNvSpPr>
            <a:spLocks noChangeAspect="1"/>
          </p:cNvSpPr>
          <p:nvPr/>
        </p:nvSpPr>
        <p:spPr>
          <a:xfrm>
            <a:off x="5537264" y="5071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3" name="Isosceles Triangle 322"/>
          <p:cNvSpPr>
            <a:spLocks noChangeAspect="1"/>
          </p:cNvSpPr>
          <p:nvPr/>
        </p:nvSpPr>
        <p:spPr>
          <a:xfrm>
            <a:off x="5521350" y="5376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4" name="Isosceles Triangle 323"/>
          <p:cNvSpPr>
            <a:spLocks noChangeAspect="1"/>
          </p:cNvSpPr>
          <p:nvPr/>
        </p:nvSpPr>
        <p:spPr>
          <a:xfrm>
            <a:off x="5137175" y="53564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5" name="Oval 324"/>
          <p:cNvSpPr>
            <a:spLocks noChangeAspect="1"/>
          </p:cNvSpPr>
          <p:nvPr/>
        </p:nvSpPr>
        <p:spPr>
          <a:xfrm>
            <a:off x="6664300" y="4324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30" name="Table 3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750246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365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TtT Sessions Conducted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1" name="Text Box 5"/>
          <p:cNvSpPr txBox="1">
            <a:spLocks noChangeArrowheads="1"/>
          </p:cNvSpPr>
          <p:nvPr/>
        </p:nvSpPr>
        <p:spPr bwMode="auto">
          <a:xfrm>
            <a:off x="7680960" y="42824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Sponsored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" name="Oval 331"/>
          <p:cNvSpPr>
            <a:spLocks noChangeAspect="1"/>
          </p:cNvSpPr>
          <p:nvPr/>
        </p:nvSpPr>
        <p:spPr>
          <a:xfrm>
            <a:off x="7498080" y="442310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3" name="Text Box 5"/>
          <p:cNvSpPr txBox="1">
            <a:spLocks noChangeArrowheads="1"/>
          </p:cNvSpPr>
          <p:nvPr/>
        </p:nvSpPr>
        <p:spPr bwMode="auto">
          <a:xfrm>
            <a:off x="7680960" y="47396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State/Local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Led/Funded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4" name="Rectangle 333"/>
          <p:cNvSpPr>
            <a:spLocks noChangeAspect="1"/>
          </p:cNvSpPr>
          <p:nvPr/>
        </p:nvSpPr>
        <p:spPr>
          <a:xfrm>
            <a:off x="7498080" y="5882640"/>
            <a:ext cx="100584" cy="10058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5" name="Text Box 5"/>
          <p:cNvSpPr txBox="1">
            <a:spLocks noChangeArrowheads="1"/>
          </p:cNvSpPr>
          <p:nvPr/>
        </p:nvSpPr>
        <p:spPr bwMode="auto">
          <a:xfrm>
            <a:off x="7680960" y="58369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 Planned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Isosceles Triangle 335"/>
          <p:cNvSpPr>
            <a:spLocks noChangeAspect="1"/>
          </p:cNvSpPr>
          <p:nvPr/>
        </p:nvSpPr>
        <p:spPr>
          <a:xfrm>
            <a:off x="7498080" y="4876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6" name="Oval 405"/>
          <p:cNvSpPr>
            <a:spLocks noChangeAspect="1"/>
          </p:cNvSpPr>
          <p:nvPr/>
        </p:nvSpPr>
        <p:spPr>
          <a:xfrm>
            <a:off x="1112368" y="52039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7" name="Oval 406"/>
          <p:cNvSpPr>
            <a:spLocks noChangeAspect="1"/>
          </p:cNvSpPr>
          <p:nvPr/>
        </p:nvSpPr>
        <p:spPr>
          <a:xfrm>
            <a:off x="1065353" y="557503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8" name="Oval 407"/>
          <p:cNvSpPr>
            <a:spLocks noChangeAspect="1"/>
          </p:cNvSpPr>
          <p:nvPr/>
        </p:nvSpPr>
        <p:spPr>
          <a:xfrm>
            <a:off x="2628011" y="571100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1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2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3" name="TextBox 412"/>
          <p:cNvSpPr txBox="1"/>
          <p:nvPr/>
        </p:nvSpPr>
        <p:spPr>
          <a:xfrm>
            <a:off x="6303162" y="61062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4" name="Oval 413"/>
          <p:cNvSpPr>
            <a:spLocks noChangeAspect="1"/>
          </p:cNvSpPr>
          <p:nvPr/>
        </p:nvSpPr>
        <p:spPr>
          <a:xfrm>
            <a:off x="6561280" y="60673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dirty="0">
                <a:latin typeface="Calibri"/>
                <a:ea typeface="+mn-ea"/>
                <a:cs typeface="+mn-cs"/>
              </a:rPr>
              <a:t>2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5" name="Isosceles Triangle 414"/>
          <p:cNvSpPr>
            <a:spLocks noChangeAspect="1"/>
          </p:cNvSpPr>
          <p:nvPr/>
        </p:nvSpPr>
        <p:spPr>
          <a:xfrm>
            <a:off x="5373475" y="49617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6" name="Isosceles Triangle 415"/>
          <p:cNvSpPr>
            <a:spLocks noChangeAspect="1"/>
          </p:cNvSpPr>
          <p:nvPr/>
        </p:nvSpPr>
        <p:spPr>
          <a:xfrm>
            <a:off x="5327802" y="47015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6" name="Oval 265"/>
          <p:cNvSpPr>
            <a:spLocks noChangeAspect="1"/>
          </p:cNvSpPr>
          <p:nvPr/>
        </p:nvSpPr>
        <p:spPr>
          <a:xfrm>
            <a:off x="5944354" y="334549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809727" y="52622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AK</a:t>
            </a:r>
          </a:p>
        </p:txBody>
      </p:sp>
      <p:sp>
        <p:nvSpPr>
          <p:cNvPr id="329" name="Isosceles Triangle 328"/>
          <p:cNvSpPr>
            <a:spLocks noChangeAspect="1"/>
          </p:cNvSpPr>
          <p:nvPr/>
        </p:nvSpPr>
        <p:spPr>
          <a:xfrm>
            <a:off x="6887874" y="528261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2987879" y="6023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</a:t>
            </a:r>
          </a:p>
        </p:txBody>
      </p:sp>
      <p:sp>
        <p:nvSpPr>
          <p:cNvPr id="344" name="Isosceles Triangle 343"/>
          <p:cNvSpPr>
            <a:spLocks noChangeAspect="1"/>
          </p:cNvSpPr>
          <p:nvPr/>
        </p:nvSpPr>
        <p:spPr>
          <a:xfrm>
            <a:off x="5973202" y="42677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28" name="Isosceles Triangle 327"/>
          <p:cNvSpPr>
            <a:spLocks noChangeAspect="1"/>
          </p:cNvSpPr>
          <p:nvPr/>
        </p:nvSpPr>
        <p:spPr>
          <a:xfrm>
            <a:off x="7095126" y="54818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41" name="Straight Connector 140"/>
          <p:cNvCxnSpPr>
            <a:stCxn id="227" idx="5"/>
          </p:cNvCxnSpPr>
          <p:nvPr/>
        </p:nvCxnSpPr>
        <p:spPr>
          <a:xfrm>
            <a:off x="7359754" y="3429237"/>
            <a:ext cx="515060" cy="39016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352" name="Oval 351"/>
          <p:cNvSpPr>
            <a:spLocks noChangeAspect="1"/>
          </p:cNvSpPr>
          <p:nvPr/>
        </p:nvSpPr>
        <p:spPr>
          <a:xfrm>
            <a:off x="3019415" y="34603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353" name="Oval 352"/>
          <p:cNvSpPr>
            <a:spLocks noChangeAspect="1"/>
          </p:cNvSpPr>
          <p:nvPr/>
        </p:nvSpPr>
        <p:spPr>
          <a:xfrm>
            <a:off x="2546006" y="35910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4" name="Isosceles Triangle 353"/>
          <p:cNvSpPr>
            <a:spLocks noChangeAspect="1"/>
          </p:cNvSpPr>
          <p:nvPr/>
        </p:nvSpPr>
        <p:spPr>
          <a:xfrm>
            <a:off x="4416320" y="3223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55" name="Isosceles Triangle 354"/>
          <p:cNvSpPr>
            <a:spLocks noChangeAspect="1"/>
          </p:cNvSpPr>
          <p:nvPr/>
        </p:nvSpPr>
        <p:spPr>
          <a:xfrm>
            <a:off x="7139810" y="46133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26" name="Oval 325"/>
          <p:cNvSpPr>
            <a:spLocks noChangeAspect="1"/>
          </p:cNvSpPr>
          <p:nvPr/>
        </p:nvSpPr>
        <p:spPr>
          <a:xfrm>
            <a:off x="3041566" y="377790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amond 2"/>
          <p:cNvSpPr/>
          <p:nvPr/>
        </p:nvSpPr>
        <p:spPr>
          <a:xfrm>
            <a:off x="7498080" y="542544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Text Box 5"/>
          <p:cNvSpPr txBox="1">
            <a:spLocks noChangeArrowheads="1"/>
          </p:cNvSpPr>
          <p:nvPr/>
        </p:nvSpPr>
        <p:spPr bwMode="auto">
          <a:xfrm>
            <a:off x="7680960" y="5242560"/>
            <a:ext cx="14630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noProof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lang="en-US" sz="1000" b="1" noProof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State/Local Co-Sponsored</a:t>
            </a:r>
            <a:endParaRPr kumimoji="0" lang="en-US" sz="1000" b="1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Diamond 348"/>
          <p:cNvSpPr/>
          <p:nvPr/>
        </p:nvSpPr>
        <p:spPr>
          <a:xfrm>
            <a:off x="1030897" y="189214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01371" y="20063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Isosceles Triangle 282"/>
          <p:cNvSpPr>
            <a:spLocks noChangeAspect="1"/>
          </p:cNvSpPr>
          <p:nvPr/>
        </p:nvSpPr>
        <p:spPr>
          <a:xfrm>
            <a:off x="1040041" y="19251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7312349" y="591007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5943680" y="251478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Diamond 360"/>
          <p:cNvSpPr/>
          <p:nvPr/>
        </p:nvSpPr>
        <p:spPr>
          <a:xfrm>
            <a:off x="6574335" y="515807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Diamond 361"/>
          <p:cNvSpPr/>
          <p:nvPr/>
        </p:nvSpPr>
        <p:spPr>
          <a:xfrm>
            <a:off x="5142537" y="265382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3" name="Diamond 362"/>
          <p:cNvSpPr/>
          <p:nvPr/>
        </p:nvSpPr>
        <p:spPr>
          <a:xfrm>
            <a:off x="1402237" y="397149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Diamond 363"/>
          <p:cNvSpPr/>
          <p:nvPr/>
        </p:nvSpPr>
        <p:spPr>
          <a:xfrm>
            <a:off x="4004280" y="333994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Diamond 364"/>
          <p:cNvSpPr/>
          <p:nvPr/>
        </p:nvSpPr>
        <p:spPr>
          <a:xfrm>
            <a:off x="4208984" y="277553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Diamond 365"/>
          <p:cNvSpPr/>
          <p:nvPr/>
        </p:nvSpPr>
        <p:spPr>
          <a:xfrm>
            <a:off x="3406746" y="265545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Diamond 366"/>
          <p:cNvSpPr/>
          <p:nvPr/>
        </p:nvSpPr>
        <p:spPr>
          <a:xfrm>
            <a:off x="4998162" y="363278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Diamond 369"/>
          <p:cNvSpPr/>
          <p:nvPr/>
        </p:nvSpPr>
        <p:spPr>
          <a:xfrm>
            <a:off x="877780" y="22104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Isosceles Triangle 338"/>
          <p:cNvSpPr>
            <a:spLocks noChangeAspect="1"/>
          </p:cNvSpPr>
          <p:nvPr/>
        </p:nvSpPr>
        <p:spPr>
          <a:xfrm>
            <a:off x="494318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val 355"/>
          <p:cNvSpPr>
            <a:spLocks noChangeAspect="1"/>
          </p:cNvSpPr>
          <p:nvPr/>
        </p:nvSpPr>
        <p:spPr>
          <a:xfrm>
            <a:off x="5563108" y="54269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6" name="Diamond 345"/>
          <p:cNvSpPr/>
          <p:nvPr/>
        </p:nvSpPr>
        <p:spPr>
          <a:xfrm>
            <a:off x="2531172" y="38533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773160" y="418881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Isosceles Triangle 370"/>
          <p:cNvSpPr>
            <a:spLocks noChangeAspect="1"/>
          </p:cNvSpPr>
          <p:nvPr/>
        </p:nvSpPr>
        <p:spPr>
          <a:xfrm>
            <a:off x="7047452" y="583692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7" name="Diamond 326"/>
          <p:cNvSpPr/>
          <p:nvPr/>
        </p:nvSpPr>
        <p:spPr>
          <a:xfrm>
            <a:off x="1522624" y="418091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Diamond 339"/>
          <p:cNvSpPr/>
          <p:nvPr/>
        </p:nvSpPr>
        <p:spPr>
          <a:xfrm>
            <a:off x="411371" y="34396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Diamond 346"/>
          <p:cNvSpPr/>
          <p:nvPr/>
        </p:nvSpPr>
        <p:spPr>
          <a:xfrm>
            <a:off x="4376210" y="493318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/>
          <p:cNvSpPr>
            <a:spLocks noChangeAspect="1"/>
          </p:cNvSpPr>
          <p:nvPr/>
        </p:nvSpPr>
        <p:spPr>
          <a:xfrm>
            <a:off x="4445769" y="49347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5" name="Oval 344"/>
          <p:cNvSpPr>
            <a:spLocks noChangeAspect="1"/>
          </p:cNvSpPr>
          <p:nvPr/>
        </p:nvSpPr>
        <p:spPr>
          <a:xfrm>
            <a:off x="4315736" y="49377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369" name="Diamond 368"/>
          <p:cNvSpPr/>
          <p:nvPr/>
        </p:nvSpPr>
        <p:spPr>
          <a:xfrm>
            <a:off x="6892739" y="382762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Diamond 342"/>
          <p:cNvSpPr/>
          <p:nvPr/>
        </p:nvSpPr>
        <p:spPr>
          <a:xfrm>
            <a:off x="7406326" y="372550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Isosceles Triangle 376"/>
          <p:cNvSpPr>
            <a:spLocks noChangeAspect="1"/>
          </p:cNvSpPr>
          <p:nvPr/>
        </p:nvSpPr>
        <p:spPr>
          <a:xfrm>
            <a:off x="6918174" y="512302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8" name="Isosceles Triangle 377"/>
          <p:cNvSpPr>
            <a:spLocks noChangeAspect="1"/>
          </p:cNvSpPr>
          <p:nvPr/>
        </p:nvSpPr>
        <p:spPr>
          <a:xfrm>
            <a:off x="7313743" y="5714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9" name="Isosceles Triangle 378"/>
          <p:cNvSpPr>
            <a:spLocks noChangeAspect="1"/>
          </p:cNvSpPr>
          <p:nvPr/>
        </p:nvSpPr>
        <p:spPr>
          <a:xfrm>
            <a:off x="7329414" y="5827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3" name="Isosceles Triangle 372"/>
          <p:cNvSpPr>
            <a:spLocks noChangeAspect="1"/>
          </p:cNvSpPr>
          <p:nvPr/>
        </p:nvSpPr>
        <p:spPr>
          <a:xfrm>
            <a:off x="6513757" y="46071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27" name="Oval 226"/>
          <p:cNvSpPr>
            <a:spLocks noChangeAspect="1"/>
          </p:cNvSpPr>
          <p:nvPr/>
        </p:nvSpPr>
        <p:spPr>
          <a:xfrm>
            <a:off x="7273900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374" name="Isosceles Triangle 373"/>
          <p:cNvSpPr>
            <a:spLocks noChangeAspect="1"/>
          </p:cNvSpPr>
          <p:nvPr/>
        </p:nvSpPr>
        <p:spPr>
          <a:xfrm>
            <a:off x="7319823" y="3356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6" name="Diamond 375"/>
          <p:cNvSpPr/>
          <p:nvPr/>
        </p:nvSpPr>
        <p:spPr>
          <a:xfrm>
            <a:off x="948165" y="167076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Isosceles Triangle 383"/>
          <p:cNvSpPr>
            <a:spLocks noChangeAspect="1"/>
          </p:cNvSpPr>
          <p:nvPr/>
        </p:nvSpPr>
        <p:spPr>
          <a:xfrm>
            <a:off x="6867882" y="55779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5" name="Isosceles Triangle 384"/>
          <p:cNvSpPr>
            <a:spLocks noChangeAspect="1"/>
          </p:cNvSpPr>
          <p:nvPr/>
        </p:nvSpPr>
        <p:spPr>
          <a:xfrm>
            <a:off x="7305742" y="25649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87" name="Isosceles Triangle 386"/>
          <p:cNvSpPr>
            <a:spLocks noChangeAspect="1"/>
          </p:cNvSpPr>
          <p:nvPr/>
        </p:nvSpPr>
        <p:spPr>
          <a:xfrm>
            <a:off x="1372124" y="4018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>
            <a:spLocks noChangeAspect="1"/>
          </p:cNvSpPr>
          <p:nvPr/>
        </p:nvSpPr>
        <p:spPr>
          <a:xfrm>
            <a:off x="6305802" y="37453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5" name="Isosceles Triangle 374"/>
          <p:cNvSpPr>
            <a:spLocks noChangeAspect="1"/>
          </p:cNvSpPr>
          <p:nvPr/>
        </p:nvSpPr>
        <p:spPr>
          <a:xfrm>
            <a:off x="6801510" y="37686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0" name="Isosceles Triangle 379"/>
          <p:cNvSpPr>
            <a:spLocks noChangeAspect="1"/>
          </p:cNvSpPr>
          <p:nvPr/>
        </p:nvSpPr>
        <p:spPr>
          <a:xfrm>
            <a:off x="4851540" y="48885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9" name="Isosceles Triangle 388"/>
          <p:cNvSpPr>
            <a:spLocks noChangeAspect="1"/>
          </p:cNvSpPr>
          <p:nvPr/>
        </p:nvSpPr>
        <p:spPr>
          <a:xfrm>
            <a:off x="5675277" y="52522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7" name="Isosceles Triangle 396"/>
          <p:cNvSpPr>
            <a:spLocks noChangeAspect="1"/>
          </p:cNvSpPr>
          <p:nvPr/>
        </p:nvSpPr>
        <p:spPr>
          <a:xfrm>
            <a:off x="805841" y="4225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Isosceles Triangle 380"/>
          <p:cNvSpPr>
            <a:spLocks noChangeAspect="1"/>
          </p:cNvSpPr>
          <p:nvPr/>
        </p:nvSpPr>
        <p:spPr>
          <a:xfrm>
            <a:off x="7037335" y="41457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8" name="Isosceles Triangle 397"/>
          <p:cNvSpPr>
            <a:spLocks noChangeAspect="1"/>
          </p:cNvSpPr>
          <p:nvPr/>
        </p:nvSpPr>
        <p:spPr>
          <a:xfrm>
            <a:off x="7013676" y="39953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7007417" y="402888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NC</a:t>
            </a:r>
          </a:p>
        </p:txBody>
      </p:sp>
      <p:sp>
        <p:nvSpPr>
          <p:cNvPr id="399" name="Isosceles Triangle 398"/>
          <p:cNvSpPr>
            <a:spLocks noChangeAspect="1"/>
          </p:cNvSpPr>
          <p:nvPr/>
        </p:nvSpPr>
        <p:spPr>
          <a:xfrm>
            <a:off x="7405866" y="428031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0" name="Isosceles Triangle 399"/>
          <p:cNvSpPr>
            <a:spLocks noChangeAspect="1"/>
          </p:cNvSpPr>
          <p:nvPr/>
        </p:nvSpPr>
        <p:spPr>
          <a:xfrm>
            <a:off x="3047349" y="38048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Isosceles Triangle 403"/>
          <p:cNvSpPr>
            <a:spLocks noChangeAspect="1"/>
          </p:cNvSpPr>
          <p:nvPr/>
        </p:nvSpPr>
        <p:spPr>
          <a:xfrm>
            <a:off x="7643462" y="34916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5" name="Diamond 404"/>
          <p:cNvSpPr/>
          <p:nvPr/>
        </p:nvSpPr>
        <p:spPr>
          <a:xfrm>
            <a:off x="7756937" y="225798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Diamond 408"/>
          <p:cNvSpPr/>
          <p:nvPr/>
        </p:nvSpPr>
        <p:spPr>
          <a:xfrm>
            <a:off x="7378176" y="37481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Isosceles Triangle 340"/>
          <p:cNvSpPr>
            <a:spLocks noChangeAspect="1"/>
          </p:cNvSpPr>
          <p:nvPr/>
        </p:nvSpPr>
        <p:spPr>
          <a:xfrm>
            <a:off x="4407088" y="43958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7707652" y="32060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5" name="Isosceles Triangle 394"/>
          <p:cNvSpPr>
            <a:spLocks noChangeAspect="1"/>
          </p:cNvSpPr>
          <p:nvPr/>
        </p:nvSpPr>
        <p:spPr>
          <a:xfrm>
            <a:off x="4385354" y="498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2" name="Isosceles Triangle 401"/>
          <p:cNvSpPr>
            <a:spLocks noChangeAspect="1"/>
          </p:cNvSpPr>
          <p:nvPr/>
        </p:nvSpPr>
        <p:spPr>
          <a:xfrm>
            <a:off x="4022289" y="33642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Diamond 421"/>
          <p:cNvSpPr/>
          <p:nvPr/>
        </p:nvSpPr>
        <p:spPr>
          <a:xfrm>
            <a:off x="676580" y="215441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Isosceles Triangle 392"/>
          <p:cNvSpPr>
            <a:spLocks noChangeAspect="1"/>
          </p:cNvSpPr>
          <p:nvPr/>
        </p:nvSpPr>
        <p:spPr>
          <a:xfrm>
            <a:off x="701015" y="41576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Isosceles Triangle 393"/>
          <p:cNvSpPr>
            <a:spLocks noChangeAspect="1"/>
          </p:cNvSpPr>
          <p:nvPr/>
        </p:nvSpPr>
        <p:spPr>
          <a:xfrm>
            <a:off x="5600673" y="5046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6" name="Diamond 395"/>
          <p:cNvSpPr/>
          <p:nvPr/>
        </p:nvSpPr>
        <p:spPr>
          <a:xfrm>
            <a:off x="6672630" y="390151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/>
          <p:cNvSpPr>
            <a:spLocks noChangeAspect="1"/>
          </p:cNvSpPr>
          <p:nvPr/>
        </p:nvSpPr>
        <p:spPr>
          <a:xfrm>
            <a:off x="8218809" y="19588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4" name="Isosceles Triangle 423"/>
          <p:cNvSpPr>
            <a:spLocks noChangeAspect="1"/>
          </p:cNvSpPr>
          <p:nvPr/>
        </p:nvSpPr>
        <p:spPr>
          <a:xfrm>
            <a:off x="7233218" y="27070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18" name="Isosceles Triangle 417"/>
          <p:cNvSpPr>
            <a:spLocks noChangeAspect="1"/>
          </p:cNvSpPr>
          <p:nvPr/>
        </p:nvSpPr>
        <p:spPr>
          <a:xfrm>
            <a:off x="8181554" y="26274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9" name="Diamond 418"/>
          <p:cNvSpPr/>
          <p:nvPr/>
        </p:nvSpPr>
        <p:spPr>
          <a:xfrm>
            <a:off x="7468400" y="376791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Diamond 424"/>
          <p:cNvSpPr/>
          <p:nvPr/>
        </p:nvSpPr>
        <p:spPr>
          <a:xfrm>
            <a:off x="7167220" y="364433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Diamond 425"/>
          <p:cNvSpPr/>
          <p:nvPr/>
        </p:nvSpPr>
        <p:spPr>
          <a:xfrm>
            <a:off x="6959558" y="382860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Isosceles Triangle 400"/>
          <p:cNvSpPr>
            <a:spLocks noChangeAspect="1"/>
          </p:cNvSpPr>
          <p:nvPr/>
        </p:nvSpPr>
        <p:spPr>
          <a:xfrm>
            <a:off x="4490485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Isosceles Triangle 416"/>
          <p:cNvSpPr>
            <a:spLocks noChangeAspect="1"/>
          </p:cNvSpPr>
          <p:nvPr/>
        </p:nvSpPr>
        <p:spPr>
          <a:xfrm>
            <a:off x="4315670" y="41958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Isosceles Triangle 419"/>
          <p:cNvSpPr>
            <a:spLocks noChangeAspect="1"/>
          </p:cNvSpPr>
          <p:nvPr/>
        </p:nvSpPr>
        <p:spPr>
          <a:xfrm>
            <a:off x="4654874" y="44042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Isosceles Triangle 371"/>
          <p:cNvSpPr>
            <a:spLocks noChangeAspect="1"/>
          </p:cNvSpPr>
          <p:nvPr/>
        </p:nvSpPr>
        <p:spPr>
          <a:xfrm>
            <a:off x="5998375" y="33591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58" name="Diamond 357"/>
          <p:cNvSpPr/>
          <p:nvPr/>
        </p:nvSpPr>
        <p:spPr>
          <a:xfrm>
            <a:off x="5945893" y="337063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10" name="Isosceles Triangle 409"/>
          <p:cNvSpPr>
            <a:spLocks noChangeAspect="1"/>
          </p:cNvSpPr>
          <p:nvPr/>
        </p:nvSpPr>
        <p:spPr>
          <a:xfrm>
            <a:off x="7389615" y="33712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31" name="Isosceles Triangle 430"/>
          <p:cNvSpPr>
            <a:spLocks noChangeAspect="1"/>
          </p:cNvSpPr>
          <p:nvPr/>
        </p:nvSpPr>
        <p:spPr>
          <a:xfrm>
            <a:off x="4201268" y="4379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429" name="Isosceles Triangle 428"/>
          <p:cNvSpPr>
            <a:spLocks noChangeAspect="1"/>
          </p:cNvSpPr>
          <p:nvPr/>
        </p:nvSpPr>
        <p:spPr>
          <a:xfrm>
            <a:off x="7694823" y="25468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3" name="Isosceles Triangle 382"/>
          <p:cNvSpPr>
            <a:spLocks noChangeAspect="1"/>
          </p:cNvSpPr>
          <p:nvPr/>
        </p:nvSpPr>
        <p:spPr>
          <a:xfrm>
            <a:off x="7654519" y="254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35" name="Diamond 434"/>
          <p:cNvSpPr/>
          <p:nvPr/>
        </p:nvSpPr>
        <p:spPr>
          <a:xfrm>
            <a:off x="1928752" y="421776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Diamond 435"/>
          <p:cNvSpPr/>
          <p:nvPr/>
        </p:nvSpPr>
        <p:spPr>
          <a:xfrm>
            <a:off x="1962206" y="48169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Oval 436"/>
          <p:cNvSpPr>
            <a:spLocks noChangeAspect="1"/>
          </p:cNvSpPr>
          <p:nvPr/>
        </p:nvSpPr>
        <p:spPr>
          <a:xfrm>
            <a:off x="1845664" y="45697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8" name="Isosceles Triangle 437"/>
          <p:cNvSpPr>
            <a:spLocks noChangeAspect="1"/>
          </p:cNvSpPr>
          <p:nvPr/>
        </p:nvSpPr>
        <p:spPr>
          <a:xfrm>
            <a:off x="6047850" y="31967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39" name="Isosceles Triangle 438"/>
          <p:cNvSpPr>
            <a:spLocks noChangeAspect="1"/>
          </p:cNvSpPr>
          <p:nvPr/>
        </p:nvSpPr>
        <p:spPr>
          <a:xfrm>
            <a:off x="3911362" y="439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Isosceles Triangle 429"/>
          <p:cNvSpPr>
            <a:spLocks noChangeAspect="1"/>
          </p:cNvSpPr>
          <p:nvPr/>
        </p:nvSpPr>
        <p:spPr>
          <a:xfrm>
            <a:off x="3298671" y="34052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Isosceles Triangle 431"/>
          <p:cNvSpPr>
            <a:spLocks noChangeAspect="1"/>
          </p:cNvSpPr>
          <p:nvPr/>
        </p:nvSpPr>
        <p:spPr>
          <a:xfrm>
            <a:off x="4513378" y="43203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3" name="Isosceles Triangle 432"/>
          <p:cNvSpPr>
            <a:spLocks noChangeAspect="1"/>
          </p:cNvSpPr>
          <p:nvPr/>
        </p:nvSpPr>
        <p:spPr>
          <a:xfrm>
            <a:off x="4170381" y="41286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0" name="Oval 439"/>
          <p:cNvSpPr>
            <a:spLocks noChangeAspect="1"/>
          </p:cNvSpPr>
          <p:nvPr/>
        </p:nvSpPr>
        <p:spPr>
          <a:xfrm>
            <a:off x="4150579" y="36424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8" name="Isosceles Triangle 427"/>
          <p:cNvSpPr>
            <a:spLocks noChangeAspect="1"/>
          </p:cNvSpPr>
          <p:nvPr/>
        </p:nvSpPr>
        <p:spPr>
          <a:xfrm>
            <a:off x="7542228" y="2403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5" name="Isosceles Triangle 444"/>
          <p:cNvSpPr>
            <a:spLocks noChangeAspect="1"/>
          </p:cNvSpPr>
          <p:nvPr/>
        </p:nvSpPr>
        <p:spPr>
          <a:xfrm>
            <a:off x="4142107" y="454136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Isosceles Triangle 445"/>
          <p:cNvSpPr>
            <a:spLocks noChangeAspect="1"/>
          </p:cNvSpPr>
          <p:nvPr/>
        </p:nvSpPr>
        <p:spPr>
          <a:xfrm>
            <a:off x="4159448" y="44525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Isosceles Triangle 449"/>
          <p:cNvSpPr>
            <a:spLocks noChangeAspect="1"/>
          </p:cNvSpPr>
          <p:nvPr/>
        </p:nvSpPr>
        <p:spPr>
          <a:xfrm>
            <a:off x="4583084" y="434009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1" name="Oval 450"/>
          <p:cNvSpPr>
            <a:spLocks noChangeAspect="1"/>
          </p:cNvSpPr>
          <p:nvPr/>
        </p:nvSpPr>
        <p:spPr>
          <a:xfrm>
            <a:off x="4538769" y="364514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2" name="Diamond 451"/>
          <p:cNvSpPr/>
          <p:nvPr/>
        </p:nvSpPr>
        <p:spPr>
          <a:xfrm>
            <a:off x="5997959" y="51728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Diamond 452"/>
          <p:cNvSpPr/>
          <p:nvPr/>
        </p:nvSpPr>
        <p:spPr>
          <a:xfrm>
            <a:off x="6361362" y="39161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Isosceles Triangle 454"/>
          <p:cNvSpPr>
            <a:spLocks noChangeAspect="1"/>
          </p:cNvSpPr>
          <p:nvPr/>
        </p:nvSpPr>
        <p:spPr>
          <a:xfrm>
            <a:off x="4576754" y="417516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Isosceles Triangle 455"/>
          <p:cNvSpPr>
            <a:spLocks noChangeAspect="1"/>
          </p:cNvSpPr>
          <p:nvPr/>
        </p:nvSpPr>
        <p:spPr>
          <a:xfrm>
            <a:off x="4475410" y="40855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Isosceles Triangle 433"/>
          <p:cNvSpPr>
            <a:spLocks noChangeAspect="1"/>
          </p:cNvSpPr>
          <p:nvPr/>
        </p:nvSpPr>
        <p:spPr>
          <a:xfrm>
            <a:off x="7369758" y="306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2" name="Isosceles Triangle 441"/>
          <p:cNvSpPr>
            <a:spLocks noChangeAspect="1"/>
          </p:cNvSpPr>
          <p:nvPr/>
        </p:nvSpPr>
        <p:spPr>
          <a:xfrm>
            <a:off x="5600659" y="30453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8" name="Oval 447"/>
          <p:cNvSpPr>
            <a:spLocks noChangeAspect="1"/>
          </p:cNvSpPr>
          <p:nvPr/>
        </p:nvSpPr>
        <p:spPr>
          <a:xfrm>
            <a:off x="3820570" y="2541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457" name="Isosceles Triangle 456"/>
          <p:cNvSpPr>
            <a:spLocks noChangeAspect="1"/>
          </p:cNvSpPr>
          <p:nvPr/>
        </p:nvSpPr>
        <p:spPr>
          <a:xfrm>
            <a:off x="4592978" y="44023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Isosceles Triangle 457"/>
          <p:cNvSpPr>
            <a:spLocks noChangeAspect="1"/>
          </p:cNvSpPr>
          <p:nvPr/>
        </p:nvSpPr>
        <p:spPr>
          <a:xfrm>
            <a:off x="4645752" y="40880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Isosceles Triangle 440"/>
          <p:cNvSpPr>
            <a:spLocks noChangeAspect="1"/>
          </p:cNvSpPr>
          <p:nvPr/>
        </p:nvSpPr>
        <p:spPr>
          <a:xfrm>
            <a:off x="4166132" y="60909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0" name="Isosceles Triangle 459"/>
          <p:cNvSpPr>
            <a:spLocks noChangeAspect="1"/>
          </p:cNvSpPr>
          <p:nvPr/>
        </p:nvSpPr>
        <p:spPr>
          <a:xfrm>
            <a:off x="4688771" y="4914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0" name="Diamond 389"/>
          <p:cNvSpPr/>
          <p:nvPr/>
        </p:nvSpPr>
        <p:spPr>
          <a:xfrm>
            <a:off x="7041034" y="548267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Diamond 461"/>
          <p:cNvSpPr/>
          <p:nvPr/>
        </p:nvSpPr>
        <p:spPr>
          <a:xfrm>
            <a:off x="6979735" y="54509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/>
          <p:cNvSpPr>
            <a:spLocks noChangeAspect="1"/>
          </p:cNvSpPr>
          <p:nvPr/>
        </p:nvSpPr>
        <p:spPr>
          <a:xfrm>
            <a:off x="6623641" y="4181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1" name="Isosceles Triangle 420"/>
          <p:cNvSpPr>
            <a:spLocks noChangeAspect="1"/>
          </p:cNvSpPr>
          <p:nvPr/>
        </p:nvSpPr>
        <p:spPr>
          <a:xfrm>
            <a:off x="4233272" y="58385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3" name="Oval 422"/>
          <p:cNvSpPr>
            <a:spLocks noChangeAspect="1"/>
          </p:cNvSpPr>
          <p:nvPr/>
        </p:nvSpPr>
        <p:spPr>
          <a:xfrm>
            <a:off x="1436528" y="40236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4" name="Isosceles Triangle 463"/>
          <p:cNvSpPr>
            <a:spLocks noChangeAspect="1"/>
          </p:cNvSpPr>
          <p:nvPr/>
        </p:nvSpPr>
        <p:spPr>
          <a:xfrm>
            <a:off x="4252170" y="4419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Isosceles Triangle 465"/>
          <p:cNvSpPr>
            <a:spLocks noChangeAspect="1"/>
          </p:cNvSpPr>
          <p:nvPr/>
        </p:nvSpPr>
        <p:spPr>
          <a:xfrm>
            <a:off x="7354289" y="594733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7" name="Isosceles Triangle 466"/>
          <p:cNvSpPr>
            <a:spLocks noChangeAspect="1"/>
          </p:cNvSpPr>
          <p:nvPr/>
        </p:nvSpPr>
        <p:spPr>
          <a:xfrm>
            <a:off x="3592792" y="40956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0" name="Diamond 469"/>
          <p:cNvSpPr/>
          <p:nvPr/>
        </p:nvSpPr>
        <p:spPr>
          <a:xfrm>
            <a:off x="765379" y="197247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Isosceles Triangle 470"/>
          <p:cNvSpPr>
            <a:spLocks noChangeAspect="1"/>
          </p:cNvSpPr>
          <p:nvPr/>
        </p:nvSpPr>
        <p:spPr>
          <a:xfrm>
            <a:off x="2170385" y="21413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Isosceles Triangle 471"/>
          <p:cNvSpPr>
            <a:spLocks noChangeAspect="1"/>
          </p:cNvSpPr>
          <p:nvPr/>
        </p:nvSpPr>
        <p:spPr>
          <a:xfrm>
            <a:off x="4761545" y="47491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1" name="Isosceles Triangle 460"/>
          <p:cNvSpPr>
            <a:spLocks noChangeAspect="1"/>
          </p:cNvSpPr>
          <p:nvPr/>
        </p:nvSpPr>
        <p:spPr>
          <a:xfrm>
            <a:off x="6946868" y="49306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5" name="Isosceles Triangle 464"/>
          <p:cNvSpPr>
            <a:spLocks noChangeAspect="1"/>
          </p:cNvSpPr>
          <p:nvPr/>
        </p:nvSpPr>
        <p:spPr>
          <a:xfrm>
            <a:off x="4618924" y="4246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4" name="Isosceles Triangle 473"/>
          <p:cNvSpPr>
            <a:spLocks noChangeAspect="1"/>
          </p:cNvSpPr>
          <p:nvPr/>
        </p:nvSpPr>
        <p:spPr>
          <a:xfrm>
            <a:off x="873600" y="32612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75" name="Isosceles Triangle 474"/>
          <p:cNvSpPr>
            <a:spLocks noChangeAspect="1"/>
          </p:cNvSpPr>
          <p:nvPr/>
        </p:nvSpPr>
        <p:spPr>
          <a:xfrm>
            <a:off x="6973868" y="55515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7" name="Isosceles Triangle 426"/>
          <p:cNvSpPr>
            <a:spLocks noChangeAspect="1"/>
          </p:cNvSpPr>
          <p:nvPr/>
        </p:nvSpPr>
        <p:spPr>
          <a:xfrm>
            <a:off x="2539658" y="38936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Isosceles Triangle 443"/>
          <p:cNvSpPr>
            <a:spLocks noChangeAspect="1"/>
          </p:cNvSpPr>
          <p:nvPr/>
        </p:nvSpPr>
        <p:spPr>
          <a:xfrm>
            <a:off x="7217366" y="5609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8" name="Isosceles Triangle 467"/>
          <p:cNvSpPr>
            <a:spLocks noChangeAspect="1"/>
          </p:cNvSpPr>
          <p:nvPr/>
        </p:nvSpPr>
        <p:spPr>
          <a:xfrm>
            <a:off x="4430827" y="4188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69" name="Isosceles Triangle 468"/>
          <p:cNvSpPr>
            <a:spLocks noChangeAspect="1"/>
          </p:cNvSpPr>
          <p:nvPr/>
        </p:nvSpPr>
        <p:spPr>
          <a:xfrm>
            <a:off x="7907493" y="2612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6" name="Isosceles Triangle 475"/>
          <p:cNvSpPr>
            <a:spLocks noChangeAspect="1"/>
          </p:cNvSpPr>
          <p:nvPr/>
        </p:nvSpPr>
        <p:spPr>
          <a:xfrm>
            <a:off x="8101408" y="25771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7" name="Oval 476"/>
          <p:cNvSpPr>
            <a:spLocks noChangeAspect="1"/>
          </p:cNvSpPr>
          <p:nvPr/>
        </p:nvSpPr>
        <p:spPr>
          <a:xfrm>
            <a:off x="7515291" y="30572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3" name="Isosceles Triangle 442"/>
          <p:cNvSpPr>
            <a:spLocks noChangeAspect="1"/>
          </p:cNvSpPr>
          <p:nvPr/>
        </p:nvSpPr>
        <p:spPr>
          <a:xfrm>
            <a:off x="4563011" y="42618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49" name="Isosceles Triangle 448"/>
          <p:cNvSpPr>
            <a:spLocks noChangeAspect="1"/>
          </p:cNvSpPr>
          <p:nvPr/>
        </p:nvSpPr>
        <p:spPr>
          <a:xfrm>
            <a:off x="5022395" y="36622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73" name="Isosceles Triangle 472"/>
          <p:cNvSpPr>
            <a:spLocks noChangeAspect="1"/>
          </p:cNvSpPr>
          <p:nvPr/>
        </p:nvSpPr>
        <p:spPr>
          <a:xfrm>
            <a:off x="6431736" y="44782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2" name="Isosceles Triangle 481"/>
          <p:cNvSpPr>
            <a:spLocks noChangeAspect="1"/>
          </p:cNvSpPr>
          <p:nvPr/>
        </p:nvSpPr>
        <p:spPr>
          <a:xfrm>
            <a:off x="4795120" y="31189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4" name="Isosceles Triangle 453">
            <a:extLst>
              <a:ext uri="{FF2B5EF4-FFF2-40B4-BE49-F238E27FC236}">
                <a16:creationId xmlns:a16="http://schemas.microsoft.com/office/drawing/2014/main" id="{5F23DAE1-E64D-479B-AE01-EF9B10B7D9AF}"/>
              </a:ext>
            </a:extLst>
          </p:cNvPr>
          <p:cNvSpPr>
            <a:spLocks noChangeAspect="1"/>
          </p:cNvSpPr>
          <p:nvPr/>
        </p:nvSpPr>
        <p:spPr>
          <a:xfrm>
            <a:off x="6373392" y="442453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17E15092-EE8A-40B7-8077-0FA08E6B53F7}"/>
              </a:ext>
            </a:extLst>
          </p:cNvPr>
          <p:cNvSpPr>
            <a:spLocks noChangeAspect="1"/>
          </p:cNvSpPr>
          <p:nvPr/>
        </p:nvSpPr>
        <p:spPr>
          <a:xfrm>
            <a:off x="5828137" y="52084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9" name="Isosceles Triangle 478"/>
          <p:cNvSpPr>
            <a:spLocks noChangeAspect="1"/>
          </p:cNvSpPr>
          <p:nvPr/>
        </p:nvSpPr>
        <p:spPr>
          <a:xfrm>
            <a:off x="806646" y="20244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Isosceles Triangle 479"/>
          <p:cNvSpPr>
            <a:spLocks noChangeAspect="1"/>
          </p:cNvSpPr>
          <p:nvPr/>
        </p:nvSpPr>
        <p:spPr>
          <a:xfrm>
            <a:off x="6784189" y="4593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3" name="Isosceles Triangle 482"/>
          <p:cNvSpPr>
            <a:spLocks noChangeAspect="1"/>
          </p:cNvSpPr>
          <p:nvPr/>
        </p:nvSpPr>
        <p:spPr>
          <a:xfrm>
            <a:off x="6248515" y="34780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6" name="Isosceles Triangle 485"/>
          <p:cNvSpPr>
            <a:spLocks noChangeAspect="1"/>
          </p:cNvSpPr>
          <p:nvPr/>
        </p:nvSpPr>
        <p:spPr>
          <a:xfrm>
            <a:off x="4581386" y="55097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7" name="Isosceles Triangle 486">
            <a:extLst>
              <a:ext uri="{FF2B5EF4-FFF2-40B4-BE49-F238E27FC236}">
                <a16:creationId xmlns:a16="http://schemas.microsoft.com/office/drawing/2014/main" id="{6AF90ED0-0EF5-4C6D-9F55-FCA7CCDD7D44}"/>
              </a:ext>
            </a:extLst>
          </p:cNvPr>
          <p:cNvSpPr>
            <a:spLocks noChangeAspect="1"/>
          </p:cNvSpPr>
          <p:nvPr/>
        </p:nvSpPr>
        <p:spPr>
          <a:xfrm>
            <a:off x="4301296" y="43482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88" name="Isosceles Triangle 487">
            <a:extLst>
              <a:ext uri="{FF2B5EF4-FFF2-40B4-BE49-F238E27FC236}">
                <a16:creationId xmlns:a16="http://schemas.microsoft.com/office/drawing/2014/main" id="{81A30C46-49C8-4AD4-B539-B3860EAAEE2C}"/>
              </a:ext>
            </a:extLst>
          </p:cNvPr>
          <p:cNvSpPr>
            <a:spLocks noChangeAspect="1"/>
          </p:cNvSpPr>
          <p:nvPr/>
        </p:nvSpPr>
        <p:spPr>
          <a:xfrm>
            <a:off x="7330100" y="32688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9" name="Diamond 488">
            <a:extLst>
              <a:ext uri="{FF2B5EF4-FFF2-40B4-BE49-F238E27FC236}">
                <a16:creationId xmlns:a16="http://schemas.microsoft.com/office/drawing/2014/main" id="{9F01655A-DF44-4A42-AE81-95FDF9E87AA5}"/>
              </a:ext>
            </a:extLst>
          </p:cNvPr>
          <p:cNvSpPr/>
          <p:nvPr/>
        </p:nvSpPr>
        <p:spPr>
          <a:xfrm>
            <a:off x="8113493" y="231156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7D1889FD-64DD-4773-956E-B356739470D7}"/>
              </a:ext>
            </a:extLst>
          </p:cNvPr>
          <p:cNvSpPr>
            <a:spLocks noChangeAspect="1"/>
          </p:cNvSpPr>
          <p:nvPr/>
        </p:nvSpPr>
        <p:spPr>
          <a:xfrm>
            <a:off x="1152821" y="178115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0" name="Isosceles Triangle 489">
            <a:extLst>
              <a:ext uri="{FF2B5EF4-FFF2-40B4-BE49-F238E27FC236}">
                <a16:creationId xmlns:a16="http://schemas.microsoft.com/office/drawing/2014/main" id="{7A236655-7EBE-4AF8-B50E-A29B3DB97781}"/>
              </a:ext>
            </a:extLst>
          </p:cNvPr>
          <p:cNvSpPr>
            <a:spLocks noChangeAspect="1"/>
          </p:cNvSpPr>
          <p:nvPr/>
        </p:nvSpPr>
        <p:spPr>
          <a:xfrm>
            <a:off x="3084799" y="34856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91" name="Isosceles Triangle 490">
            <a:extLst>
              <a:ext uri="{FF2B5EF4-FFF2-40B4-BE49-F238E27FC236}">
                <a16:creationId xmlns:a16="http://schemas.microsoft.com/office/drawing/2014/main" id="{BD9AD4A3-23F0-476F-B50C-60CEB109662F}"/>
              </a:ext>
            </a:extLst>
          </p:cNvPr>
          <p:cNvSpPr>
            <a:spLocks noChangeAspect="1"/>
          </p:cNvSpPr>
          <p:nvPr/>
        </p:nvSpPr>
        <p:spPr>
          <a:xfrm>
            <a:off x="4363364" y="21551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1" name="Isosceles Triangle 480">
            <a:extLst>
              <a:ext uri="{FF2B5EF4-FFF2-40B4-BE49-F238E27FC236}">
                <a16:creationId xmlns:a16="http://schemas.microsoft.com/office/drawing/2014/main" id="{03AB189D-1C05-47EA-8AD8-1400830FB001}"/>
              </a:ext>
            </a:extLst>
          </p:cNvPr>
          <p:cNvSpPr>
            <a:spLocks noChangeAspect="1"/>
          </p:cNvSpPr>
          <p:nvPr/>
        </p:nvSpPr>
        <p:spPr>
          <a:xfrm>
            <a:off x="1470487" y="30686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Isosceles Triangle 484">
            <a:extLst>
              <a:ext uri="{FF2B5EF4-FFF2-40B4-BE49-F238E27FC236}">
                <a16:creationId xmlns:a16="http://schemas.microsoft.com/office/drawing/2014/main" id="{F5500B46-72A4-4CD9-A942-967B8FD26AD7}"/>
              </a:ext>
            </a:extLst>
          </p:cNvPr>
          <p:cNvSpPr>
            <a:spLocks noChangeAspect="1"/>
          </p:cNvSpPr>
          <p:nvPr/>
        </p:nvSpPr>
        <p:spPr>
          <a:xfrm>
            <a:off x="3518885" y="43531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92" name="Diamond 491">
            <a:extLst>
              <a:ext uri="{FF2B5EF4-FFF2-40B4-BE49-F238E27FC236}">
                <a16:creationId xmlns:a16="http://schemas.microsoft.com/office/drawing/2014/main" id="{56DEBE89-6FDA-478E-A255-F976D57EAC24}"/>
              </a:ext>
            </a:extLst>
          </p:cNvPr>
          <p:cNvSpPr/>
          <p:nvPr/>
        </p:nvSpPr>
        <p:spPr>
          <a:xfrm>
            <a:off x="6061203" y="372983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Isosceles Triangle 493">
            <a:extLst>
              <a:ext uri="{FF2B5EF4-FFF2-40B4-BE49-F238E27FC236}">
                <a16:creationId xmlns:a16="http://schemas.microsoft.com/office/drawing/2014/main" id="{3290A1E5-DB6B-41F0-9F8A-DD36C2B9FBD9}"/>
              </a:ext>
            </a:extLst>
          </p:cNvPr>
          <p:cNvSpPr>
            <a:spLocks noChangeAspect="1"/>
          </p:cNvSpPr>
          <p:nvPr/>
        </p:nvSpPr>
        <p:spPr>
          <a:xfrm>
            <a:off x="7733256" y="29909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5" name="Isosceles Triangle 494">
            <a:extLst>
              <a:ext uri="{FF2B5EF4-FFF2-40B4-BE49-F238E27FC236}">
                <a16:creationId xmlns:a16="http://schemas.microsoft.com/office/drawing/2014/main" id="{EC0E62E1-767C-4673-86A3-DF8CBA3976EC}"/>
              </a:ext>
            </a:extLst>
          </p:cNvPr>
          <p:cNvSpPr>
            <a:spLocks noChangeAspect="1"/>
          </p:cNvSpPr>
          <p:nvPr/>
        </p:nvSpPr>
        <p:spPr>
          <a:xfrm>
            <a:off x="5983205" y="44652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6" name="Isosceles Triangle 495">
            <a:extLst>
              <a:ext uri="{FF2B5EF4-FFF2-40B4-BE49-F238E27FC236}">
                <a16:creationId xmlns:a16="http://schemas.microsoft.com/office/drawing/2014/main" id="{1C67EE9F-DDE6-490D-917C-353E980207EE}"/>
              </a:ext>
            </a:extLst>
          </p:cNvPr>
          <p:cNvSpPr>
            <a:spLocks noChangeAspect="1"/>
          </p:cNvSpPr>
          <p:nvPr/>
        </p:nvSpPr>
        <p:spPr>
          <a:xfrm>
            <a:off x="7351987" y="338869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7" name="Isosceles Triangle 446">
            <a:extLst>
              <a:ext uri="{FF2B5EF4-FFF2-40B4-BE49-F238E27FC236}">
                <a16:creationId xmlns:a16="http://schemas.microsoft.com/office/drawing/2014/main" id="{349966D4-F047-4BBD-9B45-8E36FADE2227}"/>
              </a:ext>
            </a:extLst>
          </p:cNvPr>
          <p:cNvSpPr>
            <a:spLocks noChangeAspect="1"/>
          </p:cNvSpPr>
          <p:nvPr/>
        </p:nvSpPr>
        <p:spPr>
          <a:xfrm>
            <a:off x="7396320" y="307966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7" name="Oval 496">
            <a:extLst>
              <a:ext uri="{FF2B5EF4-FFF2-40B4-BE49-F238E27FC236}">
                <a16:creationId xmlns:a16="http://schemas.microsoft.com/office/drawing/2014/main" id="{789D86D3-6847-4A85-8A79-EBCAFA768174}"/>
              </a:ext>
            </a:extLst>
          </p:cNvPr>
          <p:cNvSpPr>
            <a:spLocks noChangeAspect="1"/>
          </p:cNvSpPr>
          <p:nvPr/>
        </p:nvSpPr>
        <p:spPr>
          <a:xfrm>
            <a:off x="2831481" y="42357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6BB95843-7075-4124-8784-6DAC0DB96083}"/>
              </a:ext>
            </a:extLst>
          </p:cNvPr>
          <p:cNvSpPr>
            <a:spLocks noChangeAspect="1"/>
          </p:cNvSpPr>
          <p:nvPr/>
        </p:nvSpPr>
        <p:spPr>
          <a:xfrm>
            <a:off x="5210696" y="2683570"/>
            <a:ext cx="100584" cy="10058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C5AC398B-B835-445E-8D33-5761A363853E}"/>
              </a:ext>
            </a:extLst>
          </p:cNvPr>
          <p:cNvSpPr>
            <a:spLocks noChangeAspect="1"/>
          </p:cNvSpPr>
          <p:nvPr/>
        </p:nvSpPr>
        <p:spPr>
          <a:xfrm>
            <a:off x="8061510" y="2706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3" name="Isosceles Triangle 492">
            <a:extLst>
              <a:ext uri="{FF2B5EF4-FFF2-40B4-BE49-F238E27FC236}">
                <a16:creationId xmlns:a16="http://schemas.microsoft.com/office/drawing/2014/main" id="{41D78F1F-AD0A-4C02-A053-C32BBDA80606}"/>
              </a:ext>
            </a:extLst>
          </p:cNvPr>
          <p:cNvSpPr>
            <a:spLocks noChangeAspect="1"/>
          </p:cNvSpPr>
          <p:nvPr/>
        </p:nvSpPr>
        <p:spPr>
          <a:xfrm>
            <a:off x="5864222" y="4672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4" name="Isosceles Triangle 503">
            <a:extLst>
              <a:ext uri="{FF2B5EF4-FFF2-40B4-BE49-F238E27FC236}">
                <a16:creationId xmlns:a16="http://schemas.microsoft.com/office/drawing/2014/main" id="{7B625E03-1640-464A-B976-3EF78C66C1A3}"/>
              </a:ext>
            </a:extLst>
          </p:cNvPr>
          <p:cNvSpPr>
            <a:spLocks noChangeAspect="1"/>
          </p:cNvSpPr>
          <p:nvPr/>
        </p:nvSpPr>
        <p:spPr>
          <a:xfrm>
            <a:off x="7786520" y="28653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05" name="Isosceles Triangle 504">
            <a:extLst>
              <a:ext uri="{FF2B5EF4-FFF2-40B4-BE49-F238E27FC236}">
                <a16:creationId xmlns:a16="http://schemas.microsoft.com/office/drawing/2014/main" id="{2D31608C-92D4-4155-B7BF-CC2846A63766}"/>
              </a:ext>
            </a:extLst>
          </p:cNvPr>
          <p:cNvSpPr>
            <a:spLocks noChangeAspect="1"/>
          </p:cNvSpPr>
          <p:nvPr/>
        </p:nvSpPr>
        <p:spPr>
          <a:xfrm>
            <a:off x="7509254" y="26087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6" name="Isosceles Triangle 505">
            <a:extLst>
              <a:ext uri="{FF2B5EF4-FFF2-40B4-BE49-F238E27FC236}">
                <a16:creationId xmlns:a16="http://schemas.microsoft.com/office/drawing/2014/main" id="{1264C653-397F-467D-A527-CCDBDAEC649C}"/>
              </a:ext>
            </a:extLst>
          </p:cNvPr>
          <p:cNvSpPr>
            <a:spLocks noChangeAspect="1"/>
          </p:cNvSpPr>
          <p:nvPr/>
        </p:nvSpPr>
        <p:spPr>
          <a:xfrm>
            <a:off x="7673355" y="23880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09C95972-B39E-4899-9E73-D947C329A494}"/>
              </a:ext>
            </a:extLst>
          </p:cNvPr>
          <p:cNvSpPr>
            <a:spLocks noChangeAspect="1"/>
          </p:cNvSpPr>
          <p:nvPr/>
        </p:nvSpPr>
        <p:spPr>
          <a:xfrm>
            <a:off x="6519143" y="341238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8" name="Isosceles Triangle 507">
            <a:extLst>
              <a:ext uri="{FF2B5EF4-FFF2-40B4-BE49-F238E27FC236}">
                <a16:creationId xmlns:a16="http://schemas.microsoft.com/office/drawing/2014/main" id="{0B1EF55C-D504-4E0F-9114-FD644BA32326}"/>
              </a:ext>
            </a:extLst>
          </p:cNvPr>
          <p:cNvSpPr>
            <a:spLocks noChangeAspect="1"/>
          </p:cNvSpPr>
          <p:nvPr/>
        </p:nvSpPr>
        <p:spPr>
          <a:xfrm>
            <a:off x="7339616" y="3694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09" name="Isosceles Triangle 508">
            <a:extLst>
              <a:ext uri="{FF2B5EF4-FFF2-40B4-BE49-F238E27FC236}">
                <a16:creationId xmlns:a16="http://schemas.microsoft.com/office/drawing/2014/main" id="{406EF99C-83FE-41B1-BDBB-24D4AAC1E335}"/>
              </a:ext>
            </a:extLst>
          </p:cNvPr>
          <p:cNvSpPr>
            <a:spLocks noChangeAspect="1"/>
          </p:cNvSpPr>
          <p:nvPr/>
        </p:nvSpPr>
        <p:spPr>
          <a:xfrm>
            <a:off x="3297124" y="36031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10" name="Isosceles Triangle 509">
            <a:extLst>
              <a:ext uri="{FF2B5EF4-FFF2-40B4-BE49-F238E27FC236}">
                <a16:creationId xmlns:a16="http://schemas.microsoft.com/office/drawing/2014/main" id="{1A3E168D-ED3D-4FB3-8AE7-B91D3190FCCE}"/>
              </a:ext>
            </a:extLst>
          </p:cNvPr>
          <p:cNvSpPr>
            <a:spLocks noChangeAspect="1"/>
          </p:cNvSpPr>
          <p:nvPr/>
        </p:nvSpPr>
        <p:spPr>
          <a:xfrm>
            <a:off x="2629256" y="57313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Isosceles Triangle 510">
            <a:extLst>
              <a:ext uri="{FF2B5EF4-FFF2-40B4-BE49-F238E27FC236}">
                <a16:creationId xmlns:a16="http://schemas.microsoft.com/office/drawing/2014/main" id="{5EE5D4DA-0B42-4BF4-B666-7338CAFA4FA4}"/>
              </a:ext>
            </a:extLst>
          </p:cNvPr>
          <p:cNvSpPr>
            <a:spLocks noChangeAspect="1"/>
          </p:cNvSpPr>
          <p:nvPr/>
        </p:nvSpPr>
        <p:spPr>
          <a:xfrm>
            <a:off x="872195" y="41500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Isosceles Triangle 511">
            <a:extLst>
              <a:ext uri="{FF2B5EF4-FFF2-40B4-BE49-F238E27FC236}">
                <a16:creationId xmlns:a16="http://schemas.microsoft.com/office/drawing/2014/main" id="{2F44F814-E6CB-4120-997C-ACEE65A34564}"/>
              </a:ext>
            </a:extLst>
          </p:cNvPr>
          <p:cNvSpPr>
            <a:spLocks noChangeAspect="1"/>
          </p:cNvSpPr>
          <p:nvPr/>
        </p:nvSpPr>
        <p:spPr>
          <a:xfrm>
            <a:off x="5929709" y="30384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1" name="Diamond 500">
            <a:extLst>
              <a:ext uri="{FF2B5EF4-FFF2-40B4-BE49-F238E27FC236}">
                <a16:creationId xmlns:a16="http://schemas.microsoft.com/office/drawing/2014/main" id="{370F5BB9-A0F7-4DB1-A62C-71374B65A1F3}"/>
              </a:ext>
            </a:extLst>
          </p:cNvPr>
          <p:cNvSpPr/>
          <p:nvPr/>
        </p:nvSpPr>
        <p:spPr>
          <a:xfrm>
            <a:off x="6089750" y="28725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03" name="Isosceles Triangle 502">
            <a:extLst>
              <a:ext uri="{FF2B5EF4-FFF2-40B4-BE49-F238E27FC236}">
                <a16:creationId xmlns:a16="http://schemas.microsoft.com/office/drawing/2014/main" id="{4294BBD6-FB94-426A-9826-A2AF1DBDF7E8}"/>
              </a:ext>
            </a:extLst>
          </p:cNvPr>
          <p:cNvSpPr>
            <a:spLocks noChangeAspect="1"/>
          </p:cNvSpPr>
          <p:nvPr/>
        </p:nvSpPr>
        <p:spPr>
          <a:xfrm>
            <a:off x="7440274" y="33516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id="{4A9763DE-DD6C-4F8C-B095-85A36BF486C4}"/>
              </a:ext>
            </a:extLst>
          </p:cNvPr>
          <p:cNvSpPr>
            <a:spLocks noChangeAspect="1"/>
          </p:cNvSpPr>
          <p:nvPr/>
        </p:nvSpPr>
        <p:spPr>
          <a:xfrm>
            <a:off x="724667" y="2145751"/>
            <a:ext cx="100584" cy="10058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9" name="Isosceles Triangle 458">
            <a:extLst>
              <a:ext uri="{FF2B5EF4-FFF2-40B4-BE49-F238E27FC236}">
                <a16:creationId xmlns:a16="http://schemas.microsoft.com/office/drawing/2014/main" id="{9C67F019-067E-4FA5-A8F1-2A78AFB930F4}"/>
              </a:ext>
            </a:extLst>
          </p:cNvPr>
          <p:cNvSpPr>
            <a:spLocks noChangeAspect="1"/>
          </p:cNvSpPr>
          <p:nvPr/>
        </p:nvSpPr>
        <p:spPr>
          <a:xfrm>
            <a:off x="6638194" y="61214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6453174" y="61381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PR</a:t>
            </a:r>
          </a:p>
        </p:txBody>
      </p:sp>
      <p:sp>
        <p:nvSpPr>
          <p:cNvPr id="500" name="Oval 499">
            <a:extLst>
              <a:ext uri="{FF2B5EF4-FFF2-40B4-BE49-F238E27FC236}">
                <a16:creationId xmlns:a16="http://schemas.microsoft.com/office/drawing/2014/main" id="{701B9217-CCFA-4FA0-BB1B-4782877338C5}"/>
              </a:ext>
            </a:extLst>
          </p:cNvPr>
          <p:cNvSpPr>
            <a:spLocks noChangeAspect="1"/>
          </p:cNvSpPr>
          <p:nvPr/>
        </p:nvSpPr>
        <p:spPr>
          <a:xfrm>
            <a:off x="4254233" y="537152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4" name="Isosceles Triangle 513">
            <a:extLst>
              <a:ext uri="{FF2B5EF4-FFF2-40B4-BE49-F238E27FC236}">
                <a16:creationId xmlns:a16="http://schemas.microsoft.com/office/drawing/2014/main" id="{499FF655-BD85-40FD-B31A-23D3C8F8118E}"/>
              </a:ext>
            </a:extLst>
          </p:cNvPr>
          <p:cNvSpPr>
            <a:spLocks noChangeAspect="1"/>
          </p:cNvSpPr>
          <p:nvPr/>
        </p:nvSpPr>
        <p:spPr>
          <a:xfrm>
            <a:off x="7077535" y="31187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5" name="Isosceles Triangle 514">
            <a:extLst>
              <a:ext uri="{FF2B5EF4-FFF2-40B4-BE49-F238E27FC236}">
                <a16:creationId xmlns:a16="http://schemas.microsoft.com/office/drawing/2014/main" id="{77C634FC-7CE0-4324-A36D-F866B7086B86}"/>
              </a:ext>
            </a:extLst>
          </p:cNvPr>
          <p:cNvSpPr>
            <a:spLocks noChangeAspect="1"/>
          </p:cNvSpPr>
          <p:nvPr/>
        </p:nvSpPr>
        <p:spPr>
          <a:xfrm>
            <a:off x="627326" y="33489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899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217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19" name="Freeform 218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1" name="Freeform 220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4" name="Freeform 223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5" name="Freeform 224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8" name="Freeform 227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9" name="Freeform 238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1" name="Freeform 240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6" name="Freeform 245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7" name="Freeform 246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9" name="Freeform 248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0" name="Freeform 24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1" name="Freeform 250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2" name="Freeform 251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3" name="Freeform 252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268" name="Group 267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271" name="Freeform 270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2" name="Freeform 271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3" name="Freeform 272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4" name="Freeform 273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5" name="Freeform 274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6" name="Freeform 275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7" name="Freeform 276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8" name="Freeform 277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9" name="Freeform 278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0" name="Freeform 279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1" name="Freeform 280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269" name="Freeform 268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Participants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May 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2018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6" name="Straight Connector 85"/>
          <p:cNvCxnSpPr>
            <a:stCxn id="23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7" name="Straight Connector 86"/>
          <p:cNvCxnSpPr>
            <a:stCxn id="24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9" name="Straight Connector 88"/>
          <p:cNvCxnSpPr>
            <a:stCxn id="24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149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216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30" name="Straight Connector 129"/>
          <p:cNvCxnSpPr>
            <a:stCxn id="26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411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259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899552" y="4114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63" name="Straight Connector 162"/>
          <p:cNvCxnSpPr>
            <a:stCxn id="261" idx="6"/>
          </p:cNvCxnSpPr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6" name="Straight Connector 165"/>
          <p:cNvCxnSpPr>
            <a:stCxn id="25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7" name="Straight Connector 166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78" name="TextBox 177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244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287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76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142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212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234485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342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5717290" y="335103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126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5240580" y="340941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197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485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264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111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246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147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212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171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611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368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96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140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474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81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127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173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309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203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887834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253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265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531817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155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555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566945" y="355432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176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7219861" y="257854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387</a:t>
            </a:r>
          </a:p>
        </p:txBody>
      </p:sp>
      <p:sp>
        <p:nvSpPr>
          <p:cNvPr id="214" name="TextBox 213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620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254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380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60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90" name="Straight Connector 289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91" name="Straight Connector 290"/>
          <p:cNvCxnSpPr>
            <a:stCxn id="24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92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3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</a:t>
            </a:r>
            <a:br>
              <a:rPr lang="en-US" sz="1300" kern="0" dirty="0">
                <a:solidFill>
                  <a:schemeClr val="bg1"/>
                </a:solidFill>
                <a:latin typeface="+mj-lt"/>
              </a:rPr>
            </a:br>
            <a:r>
              <a:rPr lang="en-US" sz="1300" kern="0" dirty="0">
                <a:solidFill>
                  <a:schemeClr val="bg1"/>
                </a:solidFill>
                <a:latin typeface="+mj-lt"/>
              </a:rPr>
              <a:t>56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2458614" y="599707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72</a:t>
            </a:r>
          </a:p>
        </p:txBody>
      </p:sp>
      <p:sp>
        <p:nvSpPr>
          <p:cNvPr id="297" name="5-Point Star 29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3510502" y="1541949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8</a:t>
            </a:r>
          </a:p>
        </p:txBody>
      </p:sp>
      <p:graphicFrame>
        <p:nvGraphicFramePr>
          <p:cNvPr id="299" name="Table 2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701550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10,949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Trainers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6" name="TextBox 135"/>
          <p:cNvSpPr txBox="1"/>
          <p:nvPr/>
        </p:nvSpPr>
        <p:spPr>
          <a:xfrm>
            <a:off x="5832166" y="6145400"/>
            <a:ext cx="644372" cy="20227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189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609893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04" name="Group 20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55" name="Freeform 25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07" name="Group 306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0" name="Freeform 309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1" name="Freeform 310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2" name="Freeform 311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 Training: In-Person &amp; WBT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1, 2018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/>
          <p:nvPr/>
        </p:nvCxnSpPr>
        <p:spPr>
          <a:xfrm flipV="1">
            <a:off x="8184096" y="2040683"/>
            <a:ext cx="411264" cy="5634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192024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,824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[223]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1,845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1,180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cxnSp>
        <p:nvCxnSpPr>
          <p:cNvPr id="197" name="Straight Connector 196"/>
          <p:cNvCxnSpPr/>
          <p:nvPr/>
        </p:nvCxnSpPr>
        <p:spPr>
          <a:xfrm>
            <a:off x="7961484" y="2852776"/>
            <a:ext cx="633876" cy="3067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14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2,058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[18]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108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779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[325]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11,521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[451]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5,554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402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7899552" y="4251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1,992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[41]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93019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3,298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[46]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6542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1,387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377]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1032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3,990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[212]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1,148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[32]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820684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1,291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[388]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29077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8,487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[626]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6234485" y="3099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12,813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[2,032]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17290" y="318211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5,559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111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5240580" y="331927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11,492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[454]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7,517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[952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5,906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881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246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[48]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3,639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[139]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8,027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531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157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5,976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216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090160" y="24688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10,733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[230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702817" y="50292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19,170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[11,828]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9,172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425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29626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3,797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[67]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311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2,909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3630005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2,063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1,086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10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609315" y="37947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15,043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[5,176]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375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[109]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5,310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85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3,843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168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5,169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269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1,537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6762217" y="43434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4,233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654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705600" y="4069080"/>
            <a:ext cx="9144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16,881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290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350884" y="461772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6,182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[530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5295310" y="4736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3,953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139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9" name="TextBox 238"/>
          <p:cNvSpPr txBox="1"/>
          <p:nvPr/>
        </p:nvSpPr>
        <p:spPr>
          <a:xfrm rot="21299327">
            <a:off x="5567033" y="4162394"/>
            <a:ext cx="9144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10,655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[374]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6566945" y="34655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3,933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[132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7292340" y="2441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5,147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[440]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603792" y="5494822"/>
            <a:ext cx="9144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6,243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[571]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7965152" y="181448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1,039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[35]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002837" y="35661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21,841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[662]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6934200" y="16002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1,328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59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2954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1,899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519072" y="1962582"/>
            <a:ext cx="253328" cy="18687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endCxn id="247" idx="2"/>
          </p:cNvCxnSpPr>
          <p:nvPr/>
        </p:nvCxnSpPr>
        <p:spPr>
          <a:xfrm flipH="1" flipV="1">
            <a:off x="7772400" y="1844040"/>
            <a:ext cx="187854" cy="21657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17550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411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65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kumimoji="0" lang="en-US" sz="13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875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58" name="Table 2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362721"/>
              </p:ext>
            </p:extLst>
          </p:nvPr>
        </p:nvGraphicFramePr>
        <p:xfrm>
          <a:off x="182880" y="6400800"/>
          <a:ext cx="8503920" cy="365760"/>
        </p:xfrm>
        <a:graphic>
          <a:graphicData uri="http://schemas.openxmlformats.org/drawingml/2006/table">
            <a:tbl>
              <a:tblPr firstRow="1" bandRow="1"/>
              <a:tblGrid>
                <a:gridCol w="850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Responders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Trained:      In-Person - 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286,575    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Web-Based Training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(WBT) -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[33,902]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1" name="TextBox 200"/>
          <p:cNvSpPr txBox="1"/>
          <p:nvPr/>
        </p:nvSpPr>
        <p:spPr>
          <a:xfrm>
            <a:off x="2411959" y="5935017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308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405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861491" y="598894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 3,879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[9]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8412480" y="37033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332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[82]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33" name="Straight Connector 132"/>
          <p:cNvCxnSpPr/>
          <p:nvPr/>
        </p:nvCxnSpPr>
        <p:spPr>
          <a:xfrm>
            <a:off x="7718019" y="3405317"/>
            <a:ext cx="877341" cy="36884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9" name="TextBox 138"/>
          <p:cNvSpPr txBox="1"/>
          <p:nvPr/>
        </p:nvSpPr>
        <p:spPr>
          <a:xfrm>
            <a:off x="6057900" y="36941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8,394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[1,201]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486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[73]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05873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5813022" y="609805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rgbClr val="595959"/>
                </a:solidFill>
                <a:latin typeface="+mj-lt"/>
              </a:rPr>
              <a:t>4,077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260" name="Group 259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61" name="Freeform 260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10" name="Group 309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1" name="Freeform 320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2" name="Freeform 321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3" name="Freeform 322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11" name="Freeform 310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+mj-lt"/>
              </a:rPr>
            </a:br>
            <a:r>
              <a:rPr lang="en-US" sz="2800" dirty="0">
                <a:solidFill>
                  <a:srgbClr val="FFFFFF"/>
                </a:solidFill>
                <a:latin typeface="+mj-lt"/>
              </a:rPr>
              <a:t>Total Trained</a:t>
            </a:r>
            <a:br>
              <a:rPr lang="en-US" sz="2200" dirty="0">
                <a:solidFill>
                  <a:srgbClr val="FFFFFF"/>
                </a:solidFill>
                <a:latin typeface="+mj-lt"/>
              </a:rPr>
            </a:br>
            <a:r>
              <a:rPr lang="en-US" sz="2200" dirty="0">
                <a:solidFill>
                  <a:srgbClr val="FFFFFF"/>
                </a:solidFill>
                <a:latin typeface="+mj-lt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1, 2018</a:t>
            </a:r>
            <a:endParaRPr lang="en-US" dirty="0">
              <a:latin typeface="+mj-lt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>
            <a:stCxn id="15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4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,196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,241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97" name="Straight Connector 196"/>
          <p:cNvCxnSpPr>
            <a:stCxn id="17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,138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1,179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12,383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,215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7972002" y="4245305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2,115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3,411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,008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4,489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1,256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1,821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9,325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6234485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15,187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5717290" y="322286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5,796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5240580" y="340941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12,143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8,954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7,051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405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4,024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8,705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6,404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11,134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31,609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9,965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3,960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3,037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,218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1,164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20,693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565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5,522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4,184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5,747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1,618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5,090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6887834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17,424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6,977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529531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4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,247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11,584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6566945" y="35280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,241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7219861" y="257854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5,974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7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,434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1,163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9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,849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22,883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1,430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1,986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stCxn id="15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532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kumimoji="0" lang="en-US" sz="13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875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446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4" name="Straight Connector 203"/>
          <p:cNvCxnSpPr/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graphicFrame>
        <p:nvGraphicFramePr>
          <p:cNvPr id="259" name="Table 2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203051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331,426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Total Trained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8" name="TextBox 257"/>
          <p:cNvSpPr txBox="1"/>
          <p:nvPr/>
        </p:nvSpPr>
        <p:spPr>
          <a:xfrm>
            <a:off x="2505269" y="600640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785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567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3905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Trained – SIP 18 Goal of 30%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1, 2018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1" name="Group 130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132" name="Freeform 131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4" name="Freeform 133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7" name="Freeform 136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8" name="Freeform 137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2" name="Freeform 141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5" name="Freeform 15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7" name="Freeform 15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4" name="Freeform 163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5" name="Freeform 164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7" name="Freeform 16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4" name="Freeform 183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5" name="Freeform 184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186" name="Group 185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189" name="Freeform 188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0" name="Freeform 189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1" name="Freeform 190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2" name="Freeform 191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3" name="Freeform 192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4" name="Freeform 193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5" name="Freeform 194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6" name="Freeform 195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7" name="Freeform 196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8" name="Freeform 197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solidFill>
                <a:srgbClr val="536587"/>
              </a:solidFill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9" name="Freeform 198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187" name="Freeform 186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200" name="Straight Connector 199"/>
          <p:cNvCxnSpPr>
            <a:stCxn id="147" idx="14"/>
            <a:endCxn id="206" idx="1"/>
          </p:cNvCxnSpPr>
          <p:nvPr/>
        </p:nvCxnSpPr>
        <p:spPr>
          <a:xfrm flipV="1">
            <a:off x="8124254" y="2696479"/>
            <a:ext cx="288226" cy="9006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1" name="Straight Connector 200"/>
          <p:cNvCxnSpPr>
            <a:stCxn id="157" idx="40"/>
          </p:cNvCxnSpPr>
          <p:nvPr/>
        </p:nvCxnSpPr>
        <p:spPr>
          <a:xfrm flipV="1">
            <a:off x="7813902" y="3099721"/>
            <a:ext cx="158100" cy="5984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2" name="Straight Connector 201"/>
          <p:cNvCxnSpPr>
            <a:stCxn id="166" idx="18"/>
          </p:cNvCxnSpPr>
          <p:nvPr/>
        </p:nvCxnSpPr>
        <p:spPr>
          <a:xfrm flipV="1">
            <a:off x="8184096" y="2349568"/>
            <a:ext cx="228384" cy="25460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8265312" y="2127692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34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(12,079)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915687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15.6%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(20,777)</a:t>
            </a:r>
          </a:p>
        </p:txBody>
      </p:sp>
      <p:cxnSp>
        <p:nvCxnSpPr>
          <p:cNvPr id="205" name="Straight Connector 204"/>
          <p:cNvCxnSpPr>
            <a:stCxn id="180" idx="25"/>
          </p:cNvCxnSpPr>
          <p:nvPr/>
        </p:nvCxnSpPr>
        <p:spPr>
          <a:xfrm>
            <a:off x="7961484" y="2852776"/>
            <a:ext cx="344316" cy="8480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6" name="TextBox 205"/>
          <p:cNvSpPr txBox="1"/>
          <p:nvPr/>
        </p:nvSpPr>
        <p:spPr>
          <a:xfrm>
            <a:off x="8412480" y="2513599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52.4%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(4,080)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8305800" y="2906579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37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(3,120)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7812463" y="3032556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41.6%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(29,798)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7899552" y="3693545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26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.8%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(23,218)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899552" y="41833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32.4%</a:t>
            </a:r>
            <a:endParaRPr lang="en-US" sz="1300" b="1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(6,534)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3" name="Straight Connector 212"/>
          <p:cNvCxnSpPr>
            <a:stCxn id="169" idx="23"/>
          </p:cNvCxnSpPr>
          <p:nvPr/>
        </p:nvCxnSpPr>
        <p:spPr>
          <a:xfrm>
            <a:off x="7506192" y="3450441"/>
            <a:ext cx="386760" cy="24310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14" name="Straight Connector 213"/>
          <p:cNvCxnSpPr/>
          <p:nvPr/>
        </p:nvCxnSpPr>
        <p:spPr>
          <a:xfrm>
            <a:off x="7318991" y="3408038"/>
            <a:ext cx="619809" cy="8512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15" name="TextBox 214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="1" kern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32.5%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(10,502)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4867417" y="4910328"/>
            <a:ext cx="64008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39.4%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(11,394)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33.3%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(3,770)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4820684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17.1%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(10,627)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6994692" y="29169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17.1%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(54,500)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6242924" y="31272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40.9%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(37,126)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749169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19.0%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(30,546)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5248039" y="32826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22.2%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(54,699)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67.6%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(13,245)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35.4%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(19,894)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(9,932)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50.9%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(17,100)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5896574" y="26974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19.7%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(32,555)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5071697" y="2359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41.1%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(27,081)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3721445" y="504748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40.4%</a:t>
            </a: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(78,309)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32.1%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(31,000)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3630168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45</a:t>
            </a:r>
            <a:r>
              <a:rPr lang="en-US" sz="1300" b="1" kern="0" noProof="0" dirty="0">
                <a:solidFill>
                  <a:schemeClr val="bg1"/>
                </a:solidFill>
                <a:latin typeface="+mj-lt"/>
              </a:rPr>
              <a:t>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(4,930)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29.2%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(3,993)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09315" y="37947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29.1%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(71,223)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4.</a:t>
            </a:r>
            <a:r>
              <a:rPr lang="en-US" sz="1300" b="1" kern="0" dirty="0">
                <a:solidFill>
                  <a:srgbClr val="595959"/>
                </a:solidFill>
                <a:latin typeface="+mj-lt"/>
              </a:rPr>
              <a:t>8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(11,781)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21.0%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(26,350)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46.4%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9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,019)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25.5%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(22,500)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20.7%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(7,831)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739357" y="432537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35.5%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(14,331)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6978076" y="39593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31.3%</a:t>
            </a:r>
          </a:p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(55,670)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6389732" y="468172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24.5%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(28,532)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5295367" y="4645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48.9%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(8,683)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5499010" y="4183389"/>
            <a:ext cx="722603" cy="23884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35.2%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8" name="TextBox 247"/>
          <p:cNvSpPr txBox="1"/>
          <p:nvPr/>
        </p:nvSpPr>
        <p:spPr>
          <a:xfrm rot="19881590">
            <a:off x="6416311" y="3460727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      </a:t>
            </a:r>
            <a:r>
              <a:rPr lang="en-US" sz="1200" b="1" kern="0" dirty="0">
                <a:solidFill>
                  <a:schemeClr val="bg1"/>
                </a:solidFill>
                <a:latin typeface="+mj-lt"/>
              </a:rPr>
              <a:t>30.7%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  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(13,830)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7253464" y="2487729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11.0%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(54,443)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0" name="TextBox 249"/>
          <p:cNvSpPr txBox="1"/>
          <p:nvPr/>
        </p:nvSpPr>
        <p:spPr>
          <a:xfrm rot="3331924">
            <a:off x="6525812" y="5500181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13.0%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(57,367)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986056" y="1773653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chemeClr val="bg1"/>
                </a:solidFill>
                <a:latin typeface="+mj-lt"/>
              </a:rPr>
              <a:t>15.5%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(7,510)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6005355" y="372160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54.2%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(18,177)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3" name="TextBox 252"/>
          <p:cNvSpPr txBox="1"/>
          <p:nvPr/>
        </p:nvSpPr>
        <p:spPr>
          <a:xfrm rot="21295511">
            <a:off x="7010925" y="3584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43.1%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(53,082)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6866013" y="182880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51.1%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(2,796)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5" name="TextBox 254"/>
          <p:cNvSpPr txBox="1"/>
          <p:nvPr/>
        </p:nvSpPr>
        <p:spPr>
          <a:xfrm>
            <a:off x="7360920" y="1416784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27.7%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(7,175)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56" name="Straight Connector 255"/>
          <p:cNvCxnSpPr/>
          <p:nvPr/>
        </p:nvCxnSpPr>
        <p:spPr>
          <a:xfrm flipH="1" flipV="1">
            <a:off x="7571426" y="2022038"/>
            <a:ext cx="200974" cy="12742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57" name="Straight Connector 256"/>
          <p:cNvCxnSpPr>
            <a:stCxn id="158" idx="11"/>
          </p:cNvCxnSpPr>
          <p:nvPr/>
        </p:nvCxnSpPr>
        <p:spPr>
          <a:xfrm flipH="1" flipV="1">
            <a:off x="7863840" y="1782544"/>
            <a:ext cx="96414" cy="27807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8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877753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9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877753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687516" y="51846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AK:</a:t>
            </a:r>
            <a:r>
              <a:rPr lang="en-US" sz="1300" b="1" kern="0" noProof="0" dirty="0">
                <a:solidFill>
                  <a:schemeClr val="bg1"/>
                </a:solidFill>
                <a:latin typeface="+mj-lt"/>
              </a:rPr>
              <a:t> 11.1%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(4,797)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3219062" y="5879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24.0%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(3,270)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5847726" y="599635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68.8%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(5,924)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3" name="5-Point Star 262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B9A985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4" name="Rectangle 263"/>
          <p:cNvSpPr>
            <a:spLocks noChangeArrowheads="1"/>
          </p:cNvSpPr>
          <p:nvPr/>
        </p:nvSpPr>
        <p:spPr bwMode="auto">
          <a:xfrm>
            <a:off x="7467600" y="5334000"/>
            <a:ext cx="365760" cy="182880"/>
          </a:xfrm>
          <a:prstGeom prst="rect">
            <a:avLst/>
          </a:prstGeom>
          <a:solidFill>
            <a:srgbClr val="20183B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5" name="Text Box 5"/>
          <p:cNvSpPr txBox="1">
            <a:spLocks noChangeArrowheads="1"/>
          </p:cNvSpPr>
          <p:nvPr/>
        </p:nvSpPr>
        <p:spPr bwMode="auto">
          <a:xfrm>
            <a:off x="7924800" y="5334000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20 - 29.9%</a:t>
            </a:r>
            <a:r>
              <a:rPr kumimoji="0" lang="en-US" sz="11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Trained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6" name="Rectangle 265"/>
          <p:cNvSpPr>
            <a:spLocks noChangeArrowheads="1"/>
          </p:cNvSpPr>
          <p:nvPr/>
        </p:nvSpPr>
        <p:spPr bwMode="auto">
          <a:xfrm>
            <a:off x="7468870" y="5029200"/>
            <a:ext cx="365760" cy="182880"/>
          </a:xfrm>
          <a:prstGeom prst="rect">
            <a:avLst/>
          </a:prstGeom>
          <a:solidFill>
            <a:srgbClr val="536587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7" name="Text Box 5"/>
          <p:cNvSpPr txBox="1">
            <a:spLocks noChangeArrowheads="1"/>
          </p:cNvSpPr>
          <p:nvPr/>
        </p:nvSpPr>
        <p:spPr bwMode="auto">
          <a:xfrm>
            <a:off x="7926070" y="5029200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10 - 19.9% Trained</a:t>
            </a:r>
          </a:p>
        </p:txBody>
      </p:sp>
      <p:sp>
        <p:nvSpPr>
          <p:cNvPr id="268" name="Rectangle 267"/>
          <p:cNvSpPr>
            <a:spLocks noChangeArrowheads="1"/>
          </p:cNvSpPr>
          <p:nvPr/>
        </p:nvSpPr>
        <p:spPr bwMode="auto">
          <a:xfrm>
            <a:off x="7468870" y="4724400"/>
            <a:ext cx="365760" cy="182880"/>
          </a:xfrm>
          <a:prstGeom prst="rect">
            <a:avLst/>
          </a:prstGeom>
          <a:solidFill>
            <a:srgbClr val="CBDDFF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9" name="Text Box 5"/>
          <p:cNvSpPr txBox="1">
            <a:spLocks noChangeArrowheads="1"/>
          </p:cNvSpPr>
          <p:nvPr/>
        </p:nvSpPr>
        <p:spPr bwMode="auto">
          <a:xfrm>
            <a:off x="7926070" y="4724400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0.1 -</a:t>
            </a:r>
            <a:r>
              <a:rPr kumimoji="0" lang="en-US" sz="11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9.9% Trained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70" name="Table 2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155866"/>
              </p:ext>
            </p:extLst>
          </p:nvPr>
        </p:nvGraphicFramePr>
        <p:xfrm>
          <a:off x="91440" y="6194227"/>
          <a:ext cx="4639531" cy="609600"/>
        </p:xfrm>
        <a:graphic>
          <a:graphicData uri="http://schemas.openxmlformats.org/drawingml/2006/table">
            <a:tbl>
              <a:tblPr firstRow="1" bandRow="1"/>
              <a:tblGrid>
                <a:gridCol w="1297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1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28.8%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(1,149,916)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Responders To Be Trained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0" name="TextBox 139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48.5%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,300)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023340" y="4110795"/>
            <a:ext cx="615137" cy="1657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(32,948)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798967" y="462686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11.7%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17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,103)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4611955" y="295351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noProof="0" dirty="0">
                <a:solidFill>
                  <a:schemeClr val="bg1"/>
                </a:solidFill>
                <a:latin typeface="+mj-lt"/>
              </a:rPr>
              <a:t>13.1%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(30,208)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4431074" y="2011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14.1%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(21,542)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8412480" y="3315007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(4,715)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2" name="Straight Connector 211"/>
          <p:cNvCxnSpPr>
            <a:stCxn id="179" idx="32"/>
          </p:cNvCxnSpPr>
          <p:nvPr/>
        </p:nvCxnSpPr>
        <p:spPr>
          <a:xfrm>
            <a:off x="7734536" y="3468097"/>
            <a:ext cx="786106" cy="103896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467600" y="5632704"/>
            <a:ext cx="365760" cy="182880"/>
          </a:xfrm>
          <a:prstGeom prst="rect">
            <a:avLst/>
          </a:prstGeom>
          <a:solidFill>
            <a:srgbClr val="B9A985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1" name="Text Box 5"/>
          <p:cNvSpPr txBox="1">
            <a:spLocks noChangeArrowheads="1"/>
          </p:cNvSpPr>
          <p:nvPr/>
        </p:nvSpPr>
        <p:spPr bwMode="auto">
          <a:xfrm>
            <a:off x="7924800" y="5632704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30 -</a:t>
            </a:r>
            <a:r>
              <a:rPr kumimoji="0" lang="en-US" sz="11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39.9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%</a:t>
            </a:r>
            <a:r>
              <a:rPr kumimoji="0" lang="en-US" sz="11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Trained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7467600" y="5931408"/>
            <a:ext cx="365760" cy="182880"/>
          </a:xfrm>
          <a:prstGeom prst="rect">
            <a:avLst/>
          </a:prstGeom>
          <a:solidFill>
            <a:srgbClr val="808080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3" name="Text Box 5"/>
          <p:cNvSpPr txBox="1">
            <a:spLocks noChangeArrowheads="1"/>
          </p:cNvSpPr>
          <p:nvPr/>
        </p:nvSpPr>
        <p:spPr bwMode="auto">
          <a:xfrm>
            <a:off x="7924800" y="5931408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40 - 49.9%</a:t>
            </a:r>
            <a:r>
              <a:rPr kumimoji="0" lang="en-US" sz="11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Trained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7467600" y="6236208"/>
            <a:ext cx="365760" cy="182880"/>
          </a:xfrm>
          <a:prstGeom prst="rect">
            <a:avLst/>
          </a:prstGeom>
          <a:solidFill>
            <a:srgbClr val="877753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5" name="Text Box 5"/>
          <p:cNvSpPr txBox="1">
            <a:spLocks noChangeArrowheads="1"/>
          </p:cNvSpPr>
          <p:nvPr/>
        </p:nvSpPr>
        <p:spPr bwMode="auto">
          <a:xfrm>
            <a:off x="7924800" y="6236208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50+%</a:t>
            </a:r>
            <a:r>
              <a:rPr kumimoji="0" lang="en-US" sz="11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Trained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8480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n-lt"/>
              </a:rPr>
              <a:t>TIM Training Program Implementation Progress </a:t>
            </a:r>
            <a:br>
              <a:rPr lang="en-US" sz="2800" dirty="0">
                <a:solidFill>
                  <a:srgbClr val="FFFFFF"/>
                </a:solidFill>
                <a:latin typeface="+mn-lt"/>
              </a:rPr>
            </a:br>
            <a:r>
              <a:rPr lang="en-US" sz="2800" dirty="0">
                <a:solidFill>
                  <a:srgbClr val="FFFFFF"/>
                </a:solidFill>
                <a:latin typeface="+mn-lt"/>
              </a:rPr>
              <a:t>Total Trained By Discipline </a:t>
            </a:r>
            <a:br>
              <a:rPr lang="en-US" sz="2200" dirty="0">
                <a:solidFill>
                  <a:srgbClr val="FFFFFF"/>
                </a:solidFill>
                <a:latin typeface="+mn-lt"/>
              </a:rPr>
            </a:br>
            <a:r>
              <a:rPr lang="en-US" sz="2200" dirty="0">
                <a:solidFill>
                  <a:srgbClr val="FFFFFF"/>
                </a:solidFill>
                <a:latin typeface="+mn-lt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1, 2018</a:t>
            </a: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6583680"/>
            <a:ext cx="68275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/>
              <a:t>* </a:t>
            </a:r>
            <a:r>
              <a:rPr lang="en-US" sz="1050" i="1" dirty="0"/>
              <a:t>The NHI WBT total for the time period between 10/01/14 and 09/30/16 is reported as "Other Disciplines"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976201"/>
              </p:ext>
            </p:extLst>
          </p:nvPr>
        </p:nvGraphicFramePr>
        <p:xfrm>
          <a:off x="182880" y="1325880"/>
          <a:ext cx="8778240" cy="530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103428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8D7431597B5D478322745DDEA0C8B9" ma:contentTypeVersion="0" ma:contentTypeDescription="Create a new document." ma:contentTypeScope="" ma:versionID="34f837a12c2be67239e6293988a6b83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9BDDA8-B6B7-484C-903D-7047713E651A}">
  <ds:schemaRefs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3BBE203-FEDB-4181-9AAE-78382DF24A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EC1449A-B655-42C8-9B39-5455899B09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21598</TotalTime>
  <Words>981</Words>
  <Application>Microsoft Office PowerPoint</Application>
  <PresentationFormat>On-screen Show (4:3)</PresentationFormat>
  <Paragraphs>787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明朝</vt:lpstr>
      <vt:lpstr>ＭＳ Ｐゴシック</vt:lpstr>
      <vt:lpstr>Arial</vt:lpstr>
      <vt:lpstr>Calibri</vt:lpstr>
      <vt:lpstr>FranklinGotMdITC</vt:lpstr>
      <vt:lpstr>Times New Roman</vt:lpstr>
      <vt:lpstr>Default Design</vt:lpstr>
      <vt:lpstr>National TIM Responder Training  Program Implementation Progress   - As of May 1, 2018</vt:lpstr>
      <vt:lpstr>TIM Training Program Implementation Progress  Train-the-Trainer (TtT) Sessions    - As of May 1, 2018</vt:lpstr>
      <vt:lpstr>TIM Training Program Implementation Progress TtT Session Participants  - As of May 1, 2018</vt:lpstr>
      <vt:lpstr>TIM Training Program Implementation Progress Responder Training: In-Person &amp; WBT  - As of May 1, 2018</vt:lpstr>
      <vt:lpstr>TIM Training Program Implementation Progress Total Trained  - As of May 1, 2018</vt:lpstr>
      <vt:lpstr>TIM Training Program Implementation Progress Percent Trained – SIP 18 Goal of 30%   - As of May 1, 2018</vt:lpstr>
      <vt:lpstr>TIM Training Program Implementation Progress  Total Trained By Discipline   - As of May 1, 2018</vt:lpstr>
    </vt:vector>
  </TitlesOfParts>
  <Company>ASC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SHRP2</dc:title>
  <dc:creator>Irwin, Benjamin CTR (VOLPE)</dc:creator>
  <cp:lastModifiedBy>Katie Belmore</cp:lastModifiedBy>
  <cp:revision>1193</cp:revision>
  <cp:lastPrinted>2018-04-17T14:40:57Z</cp:lastPrinted>
  <dcterms:created xsi:type="dcterms:W3CDTF">2011-10-26T19:28:22Z</dcterms:created>
  <dcterms:modified xsi:type="dcterms:W3CDTF">2018-05-03T13:34:39Z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0x010100348D7431597B5D478322745DDEA0C8B9</vt:lpwstr>
  </property>
</Properties>
</file>