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8" r:id="rId3"/>
  </p:sldMasterIdLst>
  <p:notesMasterIdLst>
    <p:notesMasterId r:id="rId31"/>
  </p:notesMasterIdLst>
  <p:sldIdLst>
    <p:sldId id="257" r:id="rId4"/>
    <p:sldId id="274" r:id="rId5"/>
    <p:sldId id="273" r:id="rId6"/>
    <p:sldId id="275" r:id="rId7"/>
    <p:sldId id="285" r:id="rId8"/>
    <p:sldId id="282" r:id="rId9"/>
    <p:sldId id="283" r:id="rId10"/>
    <p:sldId id="258" r:id="rId11"/>
    <p:sldId id="266" r:id="rId12"/>
    <p:sldId id="276" r:id="rId13"/>
    <p:sldId id="277" r:id="rId14"/>
    <p:sldId id="279" r:id="rId15"/>
    <p:sldId id="280" r:id="rId16"/>
    <p:sldId id="281" r:id="rId17"/>
    <p:sldId id="278" r:id="rId18"/>
    <p:sldId id="284" r:id="rId19"/>
    <p:sldId id="259" r:id="rId20"/>
    <p:sldId id="260" r:id="rId21"/>
    <p:sldId id="261" r:id="rId22"/>
    <p:sldId id="262" r:id="rId23"/>
    <p:sldId id="263" r:id="rId24"/>
    <p:sldId id="264" r:id="rId25"/>
    <p:sldId id="265" r:id="rId26"/>
    <p:sldId id="267" r:id="rId27"/>
    <p:sldId id="268" r:id="rId28"/>
    <p:sldId id="269" r:id="rId29"/>
    <p:sldId id="27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29" autoAdjust="0"/>
  </p:normalViewPr>
  <p:slideViewPr>
    <p:cSldViewPr>
      <p:cViewPr varScale="1">
        <p:scale>
          <a:sx n="64" d="100"/>
          <a:sy n="64" d="100"/>
        </p:scale>
        <p:origin x="-124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A5E08-51D5-49D9-B955-D37DC3B7E098}" type="datetimeFigureOut">
              <a:rPr lang="en-US" smtClean="0"/>
              <a:t>3/10/2015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0D361A-C487-47E9-B6ED-3977F1F2FC34}" type="slidenum">
              <a:rPr lang="en-US" smtClean="0"/>
              <a:t>‹#›</a:t>
            </a:fld>
            <a:endParaRPr lang="en-US"/>
          </a:p>
        </p:txBody>
      </p:sp>
    </p:spTree>
    <p:extLst>
      <p:ext uri="{BB962C8B-B14F-4D97-AF65-F5344CB8AC3E}">
        <p14:creationId xmlns:p14="http://schemas.microsoft.com/office/powerpoint/2010/main" val="413344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implementation is</a:t>
            </a:r>
            <a:r>
              <a:rPr lang="en-US" baseline="0" dirty="0" smtClean="0"/>
              <a:t> tool to allow conformance testing</a:t>
            </a:r>
            <a:endParaRPr lang="en-US" dirty="0"/>
          </a:p>
        </p:txBody>
      </p:sp>
      <p:sp>
        <p:nvSpPr>
          <p:cNvPr id="4" name="Slide Number Placeholder 3"/>
          <p:cNvSpPr>
            <a:spLocks noGrp="1"/>
          </p:cNvSpPr>
          <p:nvPr>
            <p:ph type="sldNum" sz="quarter" idx="10"/>
          </p:nvPr>
        </p:nvSpPr>
        <p:spPr/>
        <p:txBody>
          <a:bodyPr/>
          <a:lstStyle/>
          <a:p>
            <a:fld id="{8F0D361A-C487-47E9-B6ED-3977F1F2FC34}" type="slidenum">
              <a:rPr lang="en-US" smtClean="0"/>
              <a:t>2</a:t>
            </a:fld>
            <a:endParaRPr lang="en-US"/>
          </a:p>
        </p:txBody>
      </p:sp>
    </p:spTree>
    <p:extLst>
      <p:ext uri="{BB962C8B-B14F-4D97-AF65-F5344CB8AC3E}">
        <p14:creationId xmlns:p14="http://schemas.microsoft.com/office/powerpoint/2010/main" val="3542020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do we do with the CVRIA?  The Certification project is that next step.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OCS (not for profit certification organization founded by </a:t>
            </a:r>
            <a:r>
              <a:rPr lang="en-US" dirty="0" err="1" smtClean="0"/>
              <a:t>OmniAir</a:t>
            </a:r>
            <a:r>
              <a:rPr lang="en-US" dirty="0" smtClean="0"/>
              <a:t>, an industry consortium dedicated to interoperability in the transportation industry, led by </a:t>
            </a:r>
            <a:r>
              <a:rPr lang="en-US" dirty="0" err="1" smtClean="0"/>
              <a:t>SwRI</a:t>
            </a:r>
            <a:r>
              <a:rPr lang="en-US" dirty="0" smtClean="0"/>
              <a:t>)</a:t>
            </a:r>
          </a:p>
          <a:p>
            <a:endParaRPr lang="en-US" dirty="0"/>
          </a:p>
        </p:txBody>
      </p:sp>
      <p:sp>
        <p:nvSpPr>
          <p:cNvPr id="4" name="Slide Number Placeholder 3"/>
          <p:cNvSpPr>
            <a:spLocks noGrp="1"/>
          </p:cNvSpPr>
          <p:nvPr>
            <p:ph type="sldNum" sz="quarter" idx="10"/>
          </p:nvPr>
        </p:nvSpPr>
        <p:spPr/>
        <p:txBody>
          <a:bodyPr/>
          <a:lstStyle/>
          <a:p>
            <a:fld id="{8F0D361A-C487-47E9-B6ED-3977F1F2FC34}" type="slidenum">
              <a:rPr lang="en-US" smtClean="0"/>
              <a:t>11</a:t>
            </a:fld>
            <a:endParaRPr lang="en-US"/>
          </a:p>
        </p:txBody>
      </p:sp>
    </p:spTree>
    <p:extLst>
      <p:ext uri="{BB962C8B-B14F-4D97-AF65-F5344CB8AC3E}">
        <p14:creationId xmlns:p14="http://schemas.microsoft.com/office/powerpoint/2010/main" val="180483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0D361A-C487-47E9-B6ED-3977F1F2FC34}" type="slidenum">
              <a:rPr lang="en-US" smtClean="0"/>
              <a:t>23</a:t>
            </a:fld>
            <a:endParaRPr lang="en-US"/>
          </a:p>
        </p:txBody>
      </p:sp>
    </p:spTree>
    <p:extLst>
      <p:ext uri="{BB962C8B-B14F-4D97-AF65-F5344CB8AC3E}">
        <p14:creationId xmlns:p14="http://schemas.microsoft.com/office/powerpoint/2010/main" val="267456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a:t>
            </a:r>
            <a:r>
              <a:rPr lang="en-US" baseline="0" dirty="0" smtClean="0"/>
              <a:t> </a:t>
            </a:r>
            <a:r>
              <a:rPr lang="en-US" baseline="0" dirty="0" err="1" smtClean="0"/>
              <a:t>Impl</a:t>
            </a:r>
            <a:r>
              <a:rPr lang="en-US" baseline="0" dirty="0" smtClean="0"/>
              <a:t>. is ONE way a standard can be implemented, but not the only way.  </a:t>
            </a:r>
            <a:endParaRPr lang="en-US" dirty="0"/>
          </a:p>
        </p:txBody>
      </p:sp>
      <p:sp>
        <p:nvSpPr>
          <p:cNvPr id="4" name="Slide Number Placeholder 3"/>
          <p:cNvSpPr>
            <a:spLocks noGrp="1"/>
          </p:cNvSpPr>
          <p:nvPr>
            <p:ph type="sldNum" sz="quarter" idx="10"/>
          </p:nvPr>
        </p:nvSpPr>
        <p:spPr/>
        <p:txBody>
          <a:bodyPr/>
          <a:lstStyle/>
          <a:p>
            <a:fld id="{8F0D361A-C487-47E9-B6ED-3977F1F2FC34}" type="slidenum">
              <a:rPr lang="en-US" smtClean="0"/>
              <a:t>3</a:t>
            </a:fld>
            <a:endParaRPr lang="en-US"/>
          </a:p>
        </p:txBody>
      </p:sp>
    </p:spTree>
    <p:extLst>
      <p:ext uri="{BB962C8B-B14F-4D97-AF65-F5344CB8AC3E}">
        <p14:creationId xmlns:p14="http://schemas.microsoft.com/office/powerpoint/2010/main" val="70699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It has to include every interface.  * Will</a:t>
            </a:r>
            <a:r>
              <a:rPr lang="en-US" baseline="0" dirty="0" smtClean="0"/>
              <a:t> show where your standards/specs have problems or gaps.  * Will prove your testing will work.  </a:t>
            </a:r>
            <a:endParaRPr lang="en-US" dirty="0"/>
          </a:p>
        </p:txBody>
      </p:sp>
      <p:sp>
        <p:nvSpPr>
          <p:cNvPr id="4" name="Slide Number Placeholder 3"/>
          <p:cNvSpPr>
            <a:spLocks noGrp="1"/>
          </p:cNvSpPr>
          <p:nvPr>
            <p:ph type="sldNum" sz="quarter" idx="10"/>
          </p:nvPr>
        </p:nvSpPr>
        <p:spPr/>
        <p:txBody>
          <a:bodyPr/>
          <a:lstStyle/>
          <a:p>
            <a:fld id="{8F0D361A-C487-47E9-B6ED-3977F1F2FC34}" type="slidenum">
              <a:rPr lang="en-US" smtClean="0"/>
              <a:t>4</a:t>
            </a:fld>
            <a:endParaRPr lang="en-US"/>
          </a:p>
        </p:txBody>
      </p:sp>
    </p:spTree>
    <p:extLst>
      <p:ext uri="{BB962C8B-B14F-4D97-AF65-F5344CB8AC3E}">
        <p14:creationId xmlns:p14="http://schemas.microsoft.com/office/powerpoint/2010/main" val="78541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what our ref </a:t>
            </a:r>
            <a:r>
              <a:rPr lang="en-US" baseline="0" dirty="0" err="1" smtClean="0"/>
              <a:t>impl</a:t>
            </a:r>
            <a:r>
              <a:rPr lang="en-US" baseline="0" dirty="0" smtClean="0"/>
              <a:t> looks like at the highest level.  </a:t>
            </a:r>
          </a:p>
          <a:p>
            <a:r>
              <a:rPr lang="en-US" dirty="0" smtClean="0"/>
              <a:t>* Only 7 defined interfaces       * Limited set of communication stacks for any interface</a:t>
            </a:r>
            <a:r>
              <a:rPr lang="en-US" baseline="0" dirty="0" smtClean="0"/>
              <a:t>     * </a:t>
            </a:r>
            <a:r>
              <a:rPr lang="en-US" dirty="0" smtClean="0"/>
              <a:t>We identify standards for each interface</a:t>
            </a:r>
          </a:p>
          <a:p>
            <a:endParaRPr lang="en-US" dirty="0"/>
          </a:p>
        </p:txBody>
      </p:sp>
      <p:sp>
        <p:nvSpPr>
          <p:cNvPr id="4" name="Slide Number Placeholder 3"/>
          <p:cNvSpPr>
            <a:spLocks noGrp="1"/>
          </p:cNvSpPr>
          <p:nvPr>
            <p:ph type="sldNum" sz="quarter" idx="10"/>
          </p:nvPr>
        </p:nvSpPr>
        <p:spPr/>
        <p:txBody>
          <a:bodyPr/>
          <a:lstStyle/>
          <a:p>
            <a:fld id="{8F0D361A-C487-47E9-B6ED-3977F1F2FC34}" type="slidenum">
              <a:rPr lang="en-US" smtClean="0"/>
              <a:t>5</a:t>
            </a:fld>
            <a:endParaRPr lang="en-US"/>
          </a:p>
        </p:txBody>
      </p:sp>
    </p:spTree>
    <p:extLst>
      <p:ext uri="{BB962C8B-B14F-4D97-AF65-F5344CB8AC3E}">
        <p14:creationId xmlns:p14="http://schemas.microsoft.com/office/powerpoint/2010/main" val="196586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r>
              <a:rPr lang="en-US" dirty="0" smtClean="0"/>
              <a:t>What our ref. </a:t>
            </a:r>
            <a:r>
              <a:rPr lang="en-US" dirty="0" err="1" smtClean="0"/>
              <a:t>impl</a:t>
            </a:r>
            <a:r>
              <a:rPr lang="en-US" baseline="0" dirty="0" smtClean="0"/>
              <a:t> looks like at a more practical level.  </a:t>
            </a:r>
          </a:p>
          <a:p>
            <a:r>
              <a:rPr lang="en-US" dirty="0" smtClean="0"/>
              <a:t>Boxes</a:t>
            </a:r>
            <a:r>
              <a:rPr lang="en-US" baseline="0" dirty="0" smtClean="0"/>
              <a:t> are things      Inside the boxes are applications</a:t>
            </a:r>
            <a:endParaRPr lang="en-US" dirty="0" smtClean="0"/>
          </a:p>
          <a:p>
            <a:endParaRPr lang="en-US" dirty="0" smtClean="0"/>
          </a:p>
          <a:p>
            <a:r>
              <a:rPr lang="en-US" dirty="0" smtClean="0"/>
              <a:t>The Unified</a:t>
            </a:r>
            <a:r>
              <a:rPr lang="en-US" baseline="0" dirty="0" smtClean="0"/>
              <a:t> Implementation of the reference architecture project embodies the fundamentals we need to work on:</a:t>
            </a:r>
          </a:p>
          <a:p>
            <a:endParaRPr lang="en-US" baseline="0" dirty="0" smtClean="0"/>
          </a:p>
          <a:p>
            <a:r>
              <a:rPr lang="en-US" dirty="0" smtClean="0"/>
              <a:t>All elements of a connected vehicle system – mobile, field, center.</a:t>
            </a:r>
          </a:p>
          <a:p>
            <a:endParaRPr lang="en-US" dirty="0" smtClean="0"/>
          </a:p>
          <a:p>
            <a:r>
              <a:rPr lang="en-US" dirty="0" smtClean="0"/>
              <a:t>Multiple communication media</a:t>
            </a:r>
            <a:r>
              <a:rPr lang="en-US" baseline="0" dirty="0" smtClean="0"/>
              <a:t> with a common process for assuring trust and protecting confidentiality.</a:t>
            </a:r>
          </a:p>
          <a:p>
            <a:endParaRPr lang="en-US" baseline="0" dirty="0" smtClean="0"/>
          </a:p>
          <a:p>
            <a:r>
              <a:rPr lang="en-US" baseline="0" dirty="0" smtClean="0"/>
              <a:t>Data abstraction points to facilitate data flow and aggregation.  A place is provided for multiple application interest groups to connect up and use (and contribute to) the flow.</a:t>
            </a:r>
          </a:p>
          <a:p>
            <a:endParaRPr lang="en-US" baseline="0" dirty="0" smtClean="0"/>
          </a:p>
          <a:p>
            <a:r>
              <a:rPr lang="en-US" baseline="0" dirty="0" smtClean="0"/>
              <a:t>************</a:t>
            </a:r>
          </a:p>
          <a:p>
            <a:endParaRPr lang="en-US" baseline="0" dirty="0" smtClean="0"/>
          </a:p>
          <a:p>
            <a:r>
              <a:rPr lang="en-US" baseline="0" dirty="0" smtClean="0"/>
              <a:t>The boxes are physical objects and things in the boxes are application objects.  Lines are information flows</a:t>
            </a:r>
          </a:p>
          <a:p>
            <a:r>
              <a:rPr lang="en-US" baseline="0" dirty="0" smtClean="0"/>
              <a:t>The blue boxes (upper right) are inside the vehicle</a:t>
            </a:r>
          </a:p>
          <a:p>
            <a:r>
              <a:rPr lang="en-US" baseline="0" dirty="0" smtClean="0"/>
              <a:t>Yellow boxes are travelers and their equipment</a:t>
            </a:r>
          </a:p>
          <a:p>
            <a:r>
              <a:rPr lang="en-US" baseline="0" dirty="0" smtClean="0"/>
              <a:t>In the middle (orange) exist at the boundary between moving and fixed elements.  Bridge between wired and wireless</a:t>
            </a:r>
          </a:p>
          <a:p>
            <a:r>
              <a:rPr lang="en-US" baseline="0" dirty="0" smtClean="0"/>
              <a:t>On the left side (teal): fixed infrastructure – they exist somewhere at an IP address.  Data are gathered and aggregated and synthesized</a:t>
            </a:r>
          </a:p>
          <a:p>
            <a:r>
              <a:rPr lang="en-US" baseline="0" dirty="0" smtClean="0"/>
              <a:t>Black oval: facilitate the flow of the fundamental data that all travelers need.</a:t>
            </a:r>
          </a:p>
          <a:p>
            <a:r>
              <a:rPr lang="en-US" baseline="0" dirty="0" smtClean="0"/>
              <a:t>Center and Bottom (dark green): support services for overall concept – to make it all work</a:t>
            </a:r>
          </a:p>
          <a:p>
            <a:endParaRPr lang="en-US" baseline="0" dirty="0" smtClean="0"/>
          </a:p>
          <a:p>
            <a:r>
              <a:rPr lang="en-US" baseline="0" dirty="0" smtClean="0"/>
              <a:t>This is the kind of system that we think could be scaled up to national level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49186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actually</a:t>
            </a:r>
            <a:r>
              <a:rPr lang="en-US" baseline="0" dirty="0" smtClean="0"/>
              <a:t> achieve program objectives, you need an understanding of the ebbs and flows in the underlying system.</a:t>
            </a:r>
          </a:p>
          <a:p>
            <a:endParaRPr lang="en-US" baseline="0" dirty="0" smtClean="0"/>
          </a:p>
          <a:p>
            <a:r>
              <a:rPr lang="en-US" baseline="0" dirty="0" smtClean="0"/>
              <a:t>All “Internet of Things” systems have these flows:</a:t>
            </a:r>
          </a:p>
          <a:p>
            <a:endParaRPr lang="en-US" baseline="0" dirty="0" smtClean="0"/>
          </a:p>
          <a:p>
            <a:pPr>
              <a:spcBef>
                <a:spcPts val="1178"/>
              </a:spcBef>
            </a:pPr>
            <a:r>
              <a:rPr lang="en-US" sz="1800" dirty="0"/>
              <a:t>Information flows:</a:t>
            </a:r>
          </a:p>
          <a:p>
            <a:pPr marL="448597" lvl="1" defTabSz="897193">
              <a:spcBef>
                <a:spcPts val="588"/>
              </a:spcBef>
              <a:defRPr/>
            </a:pPr>
            <a:r>
              <a:rPr lang="en-US" sz="1800" dirty="0"/>
              <a:t>From the mobile objects (vehicles)  toward places where aggregation and analysis can take place (vehicles)</a:t>
            </a:r>
          </a:p>
          <a:p>
            <a:pPr lvl="1">
              <a:spcBef>
                <a:spcPts val="588"/>
              </a:spcBef>
            </a:pPr>
            <a:r>
              <a:rPr lang="en-US" sz="1800" dirty="0"/>
              <a:t>From objects at the boundary between fixed and mobile (field devices) that distribute</a:t>
            </a:r>
          </a:p>
          <a:p>
            <a:pPr lvl="1">
              <a:spcBef>
                <a:spcPts val="588"/>
              </a:spcBef>
            </a:pPr>
            <a:r>
              <a:rPr lang="en-US" sz="1800" dirty="0"/>
              <a:t>From objects at fixed locations (back offices) where actionable information is created</a:t>
            </a:r>
          </a:p>
          <a:p>
            <a:endParaRPr lang="en-US" dirty="0" smtClean="0"/>
          </a:p>
          <a:p>
            <a:r>
              <a:rPr lang="en-US" dirty="0" smtClean="0"/>
              <a:t>Typical of any commodity-based enterprise</a:t>
            </a:r>
          </a:p>
          <a:p>
            <a:r>
              <a:rPr lang="en-US" dirty="0" smtClean="0"/>
              <a:t>	Producers</a:t>
            </a:r>
          </a:p>
          <a:p>
            <a:r>
              <a:rPr lang="en-US" dirty="0" smtClean="0"/>
              <a:t>	Distribution</a:t>
            </a:r>
          </a:p>
          <a:p>
            <a:r>
              <a:rPr lang="en-US" dirty="0" smtClean="0"/>
              <a:t>	Refiners</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295226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This</a:t>
            </a:r>
            <a:r>
              <a:rPr lang="en-US" baseline="0" dirty="0" smtClean="0"/>
              <a:t> is our approach.  </a:t>
            </a:r>
            <a:endParaRPr lang="en-US" dirty="0" smtClean="0"/>
          </a:p>
          <a:p>
            <a:pPr marL="162171" indent="-162171">
              <a:buFont typeface="Arial" pitchFamily="34" charset="0"/>
              <a:buChar char="•"/>
            </a:pPr>
            <a:endParaRPr lang="en-US" dirty="0" smtClean="0"/>
          </a:p>
          <a:p>
            <a:pPr marL="162171" indent="-162171">
              <a:buFont typeface="Arial" pitchFamily="34" charset="0"/>
              <a:buChar char="•"/>
            </a:pPr>
            <a:r>
              <a:rPr lang="en-US" dirty="0" smtClean="0"/>
              <a:t>ITS Joint Program Office </a:t>
            </a:r>
            <a:r>
              <a:rPr lang="en-US" baseline="0" dirty="0" smtClean="0"/>
              <a:t> is developing a standardization plan to assist </a:t>
            </a:r>
            <a:r>
              <a:rPr lang="en-US" dirty="0"/>
              <a:t>USDOT in determining and setting its priorities and in directing its funding.</a:t>
            </a:r>
          </a:p>
          <a:p>
            <a:pPr marL="162171" indent="-162171">
              <a:buFont typeface="Arial" pitchFamily="34" charset="0"/>
              <a:buChar char="•"/>
            </a:pPr>
            <a:r>
              <a:rPr lang="en-US" dirty="0"/>
              <a:t>It’s intent is to guide the public-sector role, and not necessarily to drive any private interests or activities.</a:t>
            </a:r>
          </a:p>
          <a:p>
            <a:pPr marL="162171" indent="-162171">
              <a:buFont typeface="Arial" pitchFamily="34" charset="0"/>
              <a:buChar char="•"/>
            </a:pPr>
            <a:r>
              <a:rPr lang="en-US" dirty="0"/>
              <a:t>The first iteration of the plan is expected to be complete in February of 2014.</a:t>
            </a:r>
          </a:p>
          <a:p>
            <a:pPr marL="162171" indent="-162171">
              <a:buFont typeface="Arial" pitchFamily="34" charset="0"/>
              <a:buChar char="•"/>
            </a:pPr>
            <a:r>
              <a:rPr lang="en-US" dirty="0"/>
              <a:t>Going forward, the plan will be a living document that </a:t>
            </a:r>
            <a:r>
              <a:rPr lang="en-US" dirty="0" smtClean="0"/>
              <a:t>should be </a:t>
            </a:r>
            <a:r>
              <a:rPr lang="en-US" dirty="0"/>
              <a:t>updated as </a:t>
            </a:r>
            <a:r>
              <a:rPr lang="en-US" dirty="0" smtClean="0"/>
              <a:t>Connected Vehicle</a:t>
            </a:r>
            <a:r>
              <a:rPr lang="en-US" dirty="0"/>
              <a:t> technologies, policies, priorities and of course, standards evolve—about every six months.</a:t>
            </a:r>
          </a:p>
          <a:p>
            <a:pPr marL="162171" indent="-162171">
              <a:buFont typeface="Arial" pitchFamily="34" charset="0"/>
              <a:buChar char="•"/>
            </a:pPr>
            <a:r>
              <a:rPr lang="en-US" dirty="0"/>
              <a:t>The plan will help USDOT bridge the gap between the standards as they exist today and the standards that will be needed to implement Connected Vehicle applications now and in the future.</a:t>
            </a:r>
          </a:p>
          <a:p>
            <a:pPr marL="162171" indent="-162171">
              <a:buFont typeface="Arial" pitchFamily="34" charset="0"/>
              <a:buChar char="•"/>
            </a:pPr>
            <a:r>
              <a:rPr lang="en-US" dirty="0"/>
              <a:t>The plan will help answer the questions: </a:t>
            </a:r>
          </a:p>
          <a:p>
            <a:pPr marL="594625" lvl="1" indent="-162171">
              <a:buFont typeface="Arial" pitchFamily="34" charset="0"/>
              <a:buChar char="•"/>
            </a:pPr>
            <a:r>
              <a:rPr lang="en-US" dirty="0" smtClean="0"/>
              <a:t>Which existing </a:t>
            </a:r>
            <a:r>
              <a:rPr lang="en-US" dirty="0"/>
              <a:t>or emerging standards </a:t>
            </a:r>
            <a:r>
              <a:rPr lang="en-US" dirty="0" smtClean="0"/>
              <a:t>can be </a:t>
            </a:r>
            <a:r>
              <a:rPr lang="en-US" b="1" kern="1200" baseline="0" dirty="0" smtClean="0">
                <a:solidFill>
                  <a:schemeClr val="tx1"/>
                </a:solidFill>
                <a:effectLst/>
                <a:latin typeface="Arial" charset="0"/>
                <a:ea typeface="+mn-ea"/>
                <a:cs typeface="+mn-cs"/>
              </a:rPr>
              <a:t>Adopted?</a:t>
            </a:r>
          </a:p>
          <a:p>
            <a:pPr marL="594625" lvl="1" indent="-162171">
              <a:buFont typeface="Arial" pitchFamily="34" charset="0"/>
              <a:buChar char="•"/>
            </a:pPr>
            <a:r>
              <a:rPr lang="en-US" dirty="0"/>
              <a:t>Which existing or emerging standards</a:t>
            </a:r>
            <a:r>
              <a:rPr lang="en-US" kern="1200" baseline="0" dirty="0" smtClean="0">
                <a:solidFill>
                  <a:schemeClr val="tx1"/>
                </a:solidFill>
                <a:effectLst/>
                <a:latin typeface="Arial" charset="0"/>
                <a:ea typeface="+mn-ea"/>
                <a:cs typeface="+mn-cs"/>
              </a:rPr>
              <a:t> can be </a:t>
            </a:r>
            <a:r>
              <a:rPr lang="en-US" b="1" kern="1200" baseline="0" dirty="0" smtClean="0">
                <a:solidFill>
                  <a:schemeClr val="tx1"/>
                </a:solidFill>
                <a:effectLst/>
                <a:latin typeface="Arial" charset="0"/>
                <a:ea typeface="+mn-ea"/>
                <a:cs typeface="+mn-cs"/>
              </a:rPr>
              <a:t>Adapted</a:t>
            </a:r>
            <a:r>
              <a:rPr lang="en-US" b="1" kern="1200" dirty="0" smtClean="0">
                <a:solidFill>
                  <a:schemeClr val="tx1"/>
                </a:solidFill>
                <a:effectLst/>
                <a:latin typeface="Arial" charset="0"/>
                <a:ea typeface="+mn-ea"/>
                <a:cs typeface="+mn-cs"/>
              </a:rPr>
              <a:t> </a:t>
            </a:r>
            <a:r>
              <a:rPr lang="en-US" kern="1200" baseline="0" dirty="0" smtClean="0">
                <a:solidFill>
                  <a:schemeClr val="tx1"/>
                </a:solidFill>
                <a:effectLst/>
                <a:latin typeface="Arial" charset="0"/>
                <a:ea typeface="+mn-ea"/>
                <a:cs typeface="+mn-cs"/>
              </a:rPr>
              <a:t>to better fit CV needs</a:t>
            </a:r>
            <a:r>
              <a:rPr lang="en-US" dirty="0"/>
              <a:t>?</a:t>
            </a:r>
            <a:endParaRPr lang="en-US" kern="1200" baseline="0" dirty="0" smtClean="0">
              <a:solidFill>
                <a:schemeClr val="tx1"/>
              </a:solidFill>
              <a:effectLst/>
              <a:latin typeface="Arial" charset="0"/>
              <a:ea typeface="+mn-ea"/>
              <a:cs typeface="+mn-cs"/>
            </a:endParaRPr>
          </a:p>
          <a:p>
            <a:pPr marL="594625" lvl="1" indent="-162171">
              <a:buFont typeface="Arial" pitchFamily="34" charset="0"/>
              <a:buChar char="•"/>
            </a:pPr>
            <a:r>
              <a:rPr lang="en-US" dirty="0" smtClean="0"/>
              <a:t>Are there missing standards that need to be </a:t>
            </a:r>
            <a:r>
              <a:rPr lang="en-US" b="1" kern="1200" baseline="0" dirty="0" smtClean="0">
                <a:solidFill>
                  <a:schemeClr val="tx1"/>
                </a:solidFill>
                <a:effectLst/>
                <a:latin typeface="Arial" charset="0"/>
                <a:ea typeface="+mn-ea"/>
                <a:cs typeface="+mn-cs"/>
              </a:rPr>
              <a:t>Created</a:t>
            </a:r>
            <a:r>
              <a:rPr lang="en-US" kern="1200" baseline="0" dirty="0" smtClean="0">
                <a:solidFill>
                  <a:schemeClr val="tx1"/>
                </a:solidFill>
                <a:effectLst/>
                <a:latin typeface="Arial" charset="0"/>
                <a:ea typeface="+mn-ea"/>
                <a:cs typeface="+mn-cs"/>
              </a:rPr>
              <a:t> from scratch?</a:t>
            </a:r>
          </a:p>
        </p:txBody>
      </p:sp>
      <p:sp>
        <p:nvSpPr>
          <p:cNvPr id="4" name="Slide Number Placeholder 3"/>
          <p:cNvSpPr>
            <a:spLocks noGrp="1"/>
          </p:cNvSpPr>
          <p:nvPr>
            <p:ph type="sldNum" sz="quarter" idx="10"/>
          </p:nvPr>
        </p:nvSpPr>
        <p:spPr/>
        <p:txBody>
          <a:bodyPr/>
          <a:lstStyle/>
          <a:p>
            <a:pPr>
              <a:defRPr/>
            </a:pPr>
            <a:fld id="{26D18524-3F90-4668-A611-F81531EA5925}" type="slidenum">
              <a:rPr lang="fr-FR" smtClean="0"/>
              <a:pPr>
                <a:defRPr/>
              </a:pPr>
              <a:t>8</a:t>
            </a:fld>
            <a:endParaRPr lang="fr-FR"/>
          </a:p>
        </p:txBody>
      </p:sp>
    </p:spTree>
    <p:extLst>
      <p:ext uri="{BB962C8B-B14F-4D97-AF65-F5344CB8AC3E}">
        <p14:creationId xmlns:p14="http://schemas.microsoft.com/office/powerpoint/2010/main" val="229406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communications</a:t>
            </a:r>
            <a:r>
              <a:rPr lang="en-US" baseline="0" dirty="0" smtClean="0"/>
              <a:t> that we need exist already and have standards.  </a:t>
            </a:r>
          </a:p>
          <a:p>
            <a:r>
              <a:rPr lang="en-US" baseline="0" dirty="0" smtClean="0"/>
              <a:t>We are most likely to have to create standards at the application level.  </a:t>
            </a:r>
            <a:endParaRPr lang="en-US" dirty="0"/>
          </a:p>
        </p:txBody>
      </p:sp>
      <p:sp>
        <p:nvSpPr>
          <p:cNvPr id="4" name="Slide Number Placeholder 3"/>
          <p:cNvSpPr>
            <a:spLocks noGrp="1"/>
          </p:cNvSpPr>
          <p:nvPr>
            <p:ph type="sldNum" sz="quarter" idx="10"/>
          </p:nvPr>
        </p:nvSpPr>
        <p:spPr/>
        <p:txBody>
          <a:bodyPr/>
          <a:lstStyle/>
          <a:p>
            <a:fld id="{8F0D361A-C487-47E9-B6ED-3977F1F2FC34}" type="slidenum">
              <a:rPr lang="en-US" smtClean="0"/>
              <a:t>9</a:t>
            </a:fld>
            <a:endParaRPr lang="en-US"/>
          </a:p>
        </p:txBody>
      </p:sp>
    </p:spTree>
    <p:extLst>
      <p:ext uri="{BB962C8B-B14F-4D97-AF65-F5344CB8AC3E}">
        <p14:creationId xmlns:p14="http://schemas.microsoft.com/office/powerpoint/2010/main" val="1525431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a:t>
            </a:r>
            <a:r>
              <a:rPr lang="en-US" baseline="0" dirty="0" smtClean="0"/>
              <a:t> phases of the CVRAI project.   Currently in step 5.  </a:t>
            </a:r>
            <a:endParaRPr lang="en-US" dirty="0" smtClean="0"/>
          </a:p>
          <a:p>
            <a:r>
              <a:rPr lang="en-US" dirty="0" smtClean="0"/>
              <a:t>For example</a:t>
            </a:r>
            <a:r>
              <a:rPr lang="en-US" baseline="0" dirty="0" smtClean="0"/>
              <a:t> the 4 priority ONE exchanges identified were</a:t>
            </a:r>
          </a:p>
          <a:p>
            <a:pPr marL="171450" indent="-171450">
              <a:buFont typeface="Arial" charset="0"/>
              <a:buChar char="•"/>
            </a:pPr>
            <a:r>
              <a:rPr lang="en-US" sz="1200" dirty="0" smtClean="0"/>
              <a:t>Connected Vehicle Data        * Misbehavior Report        * Security Credential Revocations       * Security Credentials </a:t>
            </a:r>
          </a:p>
          <a:p>
            <a:pPr marL="171450" indent="-171450">
              <a:buFont typeface="Arial" charset="0"/>
              <a:buChar char="•"/>
            </a:pPr>
            <a:endParaRPr lang="en-US" sz="1200" dirty="0" smtClean="0"/>
          </a:p>
          <a:p>
            <a:pPr marL="17145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8F0D361A-C487-47E9-B6ED-3977F1F2FC34}" type="slidenum">
              <a:rPr lang="en-US" smtClean="0"/>
              <a:t>10</a:t>
            </a:fld>
            <a:endParaRPr lang="en-US"/>
          </a:p>
        </p:txBody>
      </p:sp>
    </p:spTree>
    <p:extLst>
      <p:ext uri="{BB962C8B-B14F-4D97-AF65-F5344CB8AC3E}">
        <p14:creationId xmlns:p14="http://schemas.microsoft.com/office/powerpoint/2010/main" val="394100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9B2F7F-546B-49A4-92E9-D578F1FDD896}"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8B353-929C-49AF-963B-3A5F6A18D045}" type="slidenum">
              <a:rPr lang="en-US" smtClean="0"/>
              <a:t>‹#›</a:t>
            </a:fld>
            <a:endParaRPr lang="en-US"/>
          </a:p>
        </p:txBody>
      </p:sp>
    </p:spTree>
    <p:extLst>
      <p:ext uri="{BB962C8B-B14F-4D97-AF65-F5344CB8AC3E}">
        <p14:creationId xmlns:p14="http://schemas.microsoft.com/office/powerpoint/2010/main" val="365525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B2F7F-546B-49A4-92E9-D578F1FDD896}"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8B353-929C-49AF-963B-3A5F6A18D045}" type="slidenum">
              <a:rPr lang="en-US" smtClean="0"/>
              <a:t>‹#›</a:t>
            </a:fld>
            <a:endParaRPr lang="en-US"/>
          </a:p>
        </p:txBody>
      </p:sp>
    </p:spTree>
    <p:extLst>
      <p:ext uri="{BB962C8B-B14F-4D97-AF65-F5344CB8AC3E}">
        <p14:creationId xmlns:p14="http://schemas.microsoft.com/office/powerpoint/2010/main" val="42011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B2F7F-546B-49A4-92E9-D578F1FDD896}"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8B353-929C-49AF-963B-3A5F6A18D045}" type="slidenum">
              <a:rPr lang="en-US" smtClean="0"/>
              <a:t>‹#›</a:t>
            </a:fld>
            <a:endParaRPr lang="en-US"/>
          </a:p>
        </p:txBody>
      </p:sp>
    </p:spTree>
    <p:extLst>
      <p:ext uri="{BB962C8B-B14F-4D97-AF65-F5344CB8AC3E}">
        <p14:creationId xmlns:p14="http://schemas.microsoft.com/office/powerpoint/2010/main" val="2242858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ITA TITLE SLIDE!">
    <p:spTree>
      <p:nvGrpSpPr>
        <p:cNvPr id="1" name=""/>
        <p:cNvGrpSpPr/>
        <p:nvPr/>
      </p:nvGrpSpPr>
      <p:grpSpPr>
        <a:xfrm>
          <a:off x="0" y="0"/>
          <a:ext cx="0" cy="0"/>
          <a:chOff x="0" y="0"/>
          <a:chExt cx="0" cy="0"/>
        </a:xfrm>
      </p:grpSpPr>
      <p:pic>
        <p:nvPicPr>
          <p:cNvPr id="5" name="Picture 4" descr="COVER-SLIDE art_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717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1600200" y="2092960"/>
            <a:ext cx="6324600" cy="533400"/>
          </a:xfrm>
        </p:spPr>
        <p:txBody>
          <a:bodyPr/>
          <a:lstStyle>
            <a:lvl1pPr algn="ctr">
              <a:buNone/>
              <a:defRPr sz="2800" b="0" baseline="0">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sp>
        <p:nvSpPr>
          <p:cNvPr id="9" name="Text Placeholder 3"/>
          <p:cNvSpPr>
            <a:spLocks noGrp="1"/>
          </p:cNvSpPr>
          <p:nvPr>
            <p:ph type="body" sz="quarter" idx="11"/>
          </p:nvPr>
        </p:nvSpPr>
        <p:spPr>
          <a:xfrm>
            <a:off x="1676400" y="2921000"/>
            <a:ext cx="6324600" cy="533400"/>
          </a:xfrm>
        </p:spPr>
        <p:txBody>
          <a:bodyPr/>
          <a:lstStyle>
            <a:lvl1pPr algn="ctr">
              <a:buNone/>
              <a:defRPr sz="2800" b="1">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sp>
        <p:nvSpPr>
          <p:cNvPr id="12" name="Text Placeholder 3"/>
          <p:cNvSpPr>
            <a:spLocks noGrp="1"/>
          </p:cNvSpPr>
          <p:nvPr>
            <p:ph type="body" sz="quarter" idx="12"/>
          </p:nvPr>
        </p:nvSpPr>
        <p:spPr>
          <a:xfrm>
            <a:off x="1676400" y="4191000"/>
            <a:ext cx="6324600" cy="533400"/>
          </a:xfrm>
        </p:spPr>
        <p:txBody>
          <a:bodyPr/>
          <a:lstStyle>
            <a:lvl1pPr algn="ctr">
              <a:buNone/>
              <a:defRPr sz="2000" b="0" baseline="0">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sp>
        <p:nvSpPr>
          <p:cNvPr id="2" name="Rectangle 1"/>
          <p:cNvSpPr/>
          <p:nvPr userDrawn="1"/>
        </p:nvSpPr>
        <p:spPr bwMode="auto">
          <a:xfrm>
            <a:off x="0" y="0"/>
            <a:ext cx="9144000" cy="914400"/>
          </a:xfrm>
          <a:prstGeom prst="rect">
            <a:avLst/>
          </a:prstGeom>
          <a:gradFill flip="none" rotWithShape="1">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spc="0" normalizeH="0" baseline="0" dirty="0" smtClean="0">
                <a:ln>
                  <a:noFill/>
                </a:ln>
                <a:solidFill>
                  <a:schemeClr val="bg1"/>
                </a:solidFill>
                <a:effectLst/>
                <a:latin typeface="Arial" charset="0"/>
              </a:rPr>
              <a:t>USDOT</a:t>
            </a:r>
            <a:r>
              <a:rPr kumimoji="0" lang="en-US" sz="2000" b="1" i="0" u="none" strike="noStrike" cap="none" spc="0" normalizeH="0" baseline="0" dirty="0" smtClean="0">
                <a:ln>
                  <a:noFill/>
                </a:ln>
                <a:solidFill>
                  <a:schemeClr val="bg1"/>
                </a:solidFill>
                <a:effectLst/>
                <a:latin typeface="Arial" charset="0"/>
              </a:rPr>
              <a:t> </a:t>
            </a:r>
            <a:r>
              <a:rPr kumimoji="0" lang="en-US" sz="2000" b="0" i="0" u="none" strike="noStrike" cap="none" spc="0" normalizeH="0" baseline="0" dirty="0" smtClean="0">
                <a:ln>
                  <a:noFill/>
                </a:ln>
                <a:solidFill>
                  <a:schemeClr val="bg1"/>
                </a:solidFill>
                <a:effectLst/>
                <a:latin typeface="Arial" charset="0"/>
              </a:rPr>
              <a:t>Intelligent Transportation Systems – Joint Program Office</a:t>
            </a:r>
            <a:endParaRPr kumimoji="0" lang="en-US" sz="2400" b="0" i="0" u="none" strike="noStrike" cap="none" spc="0" normalizeH="0" baseline="0" dirty="0" smtClean="0">
              <a:ln>
                <a:noFill/>
              </a:ln>
              <a:solidFill>
                <a:schemeClr val="bg1"/>
              </a:solidFill>
              <a:effectLst/>
              <a:latin typeface="Arial" charset="0"/>
            </a:endParaRPr>
          </a:p>
        </p:txBody>
      </p:sp>
      <p:grpSp>
        <p:nvGrpSpPr>
          <p:cNvPr id="7" name="Group 6"/>
          <p:cNvGrpSpPr>
            <a:grpSpLocks/>
          </p:cNvGrpSpPr>
          <p:nvPr userDrawn="1"/>
        </p:nvGrpSpPr>
        <p:grpSpPr bwMode="auto">
          <a:xfrm>
            <a:off x="457200" y="5029200"/>
            <a:ext cx="1219200" cy="1066800"/>
            <a:chOff x="822960" y="4040912"/>
            <a:chExt cx="2148840" cy="2148840"/>
          </a:xfrm>
        </p:grpSpPr>
        <p:sp>
          <p:nvSpPr>
            <p:cNvPr id="8" name="Oval 7"/>
            <p:cNvSpPr>
              <a:spLocks noChangeArrowheads="1"/>
            </p:cNvSpPr>
            <p:nvPr/>
          </p:nvSpPr>
          <p:spPr bwMode="auto">
            <a:xfrm>
              <a:off x="878376" y="4114800"/>
              <a:ext cx="2057400" cy="2057400"/>
            </a:xfrm>
            <a:prstGeom prst="ellipse">
              <a:avLst/>
            </a:prstGeom>
            <a:solidFill>
              <a:schemeClr val="tx1"/>
            </a:solidFill>
            <a:ln w="9525" algn="ctr">
              <a:noFill/>
              <a:round/>
              <a:headEnd/>
              <a:tailEnd/>
            </a:ln>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r"/>
              <a:endParaRPr lang="en-US" i="1" dirty="0">
                <a:solidFill>
                  <a:schemeClr val="bg1"/>
                </a:solidFill>
                <a:cs typeface="Arial" charset="0"/>
              </a:endParaRPr>
            </a:p>
          </p:txBody>
        </p:sp>
        <p:pic>
          <p:nvPicPr>
            <p:cNvPr id="10" name="Picture 9"/>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822960" y="4040912"/>
              <a:ext cx="2148840" cy="2148840"/>
            </a:xfrm>
            <a:prstGeom prst="rect">
              <a:avLst/>
            </a:prstGeom>
            <a:noFill/>
            <a:ln w="9525" algn="ctr">
              <a:noFill/>
              <a:miter lim="800000"/>
              <a:headEnd/>
              <a:tailEnd/>
            </a:ln>
          </p:spPr>
        </p:pic>
      </p:gr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019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ITA slide w illustration 2, photo or chart">
    <p:spTree>
      <p:nvGrpSpPr>
        <p:cNvPr id="1" name=""/>
        <p:cNvGrpSpPr/>
        <p:nvPr/>
      </p:nvGrpSpPr>
      <p:grpSpPr>
        <a:xfrm>
          <a:off x="0" y="0"/>
          <a:ext cx="0" cy="0"/>
          <a:chOff x="0" y="0"/>
          <a:chExt cx="0" cy="0"/>
        </a:xfrm>
      </p:grpSpPr>
      <p:sp>
        <p:nvSpPr>
          <p:cNvPr id="2" name="Rectangle 2"/>
          <p:cNvSpPr>
            <a:spLocks noGrp="1" noChangeArrowheads="1"/>
          </p:cNvSpPr>
          <p:nvPr>
            <p:ph type="title" hasCustomPrompt="1"/>
          </p:nvPr>
        </p:nvSpPr>
        <p:spPr>
          <a:xfrm>
            <a:off x="457200" y="381000"/>
            <a:ext cx="8229600" cy="762000"/>
          </a:xfrm>
        </p:spPr>
        <p:txBody>
          <a:bodyPr/>
          <a:lstStyle>
            <a:lvl1pPr>
              <a:defRPr/>
            </a:lvl1pPr>
          </a:lstStyle>
          <a:p>
            <a:r>
              <a:rPr lang="en-US" dirty="0" smtClean="0"/>
              <a:t>RITA Slide with Picture, Photo or Small Chart</a:t>
            </a:r>
          </a:p>
        </p:txBody>
      </p:sp>
      <p:sp>
        <p:nvSpPr>
          <p:cNvPr id="8" name="Text Placeholder 7"/>
          <p:cNvSpPr>
            <a:spLocks noGrp="1"/>
          </p:cNvSpPr>
          <p:nvPr>
            <p:ph type="body" sz="quarter" idx="10"/>
          </p:nvPr>
        </p:nvSpPr>
        <p:spPr>
          <a:xfrm>
            <a:off x="457200" y="2743200"/>
            <a:ext cx="792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1"/>
          </p:nvPr>
        </p:nvSpPr>
        <p:spPr>
          <a:xfrm>
            <a:off x="457200" y="1619868"/>
            <a:ext cx="7924800" cy="1047132"/>
          </a:xfrm>
        </p:spPr>
        <p:txBody>
          <a:bodyPr/>
          <a:lstStyle/>
          <a:p>
            <a:endParaRPr lang="en-US" dirty="0"/>
          </a:p>
        </p:txBody>
      </p:sp>
      <p:sp>
        <p:nvSpPr>
          <p:cNvPr id="11" name="Text Placeholder 12"/>
          <p:cNvSpPr>
            <a:spLocks noGrp="1"/>
          </p:cNvSpPr>
          <p:nvPr>
            <p:ph type="body" sz="quarter" idx="12" hasCustomPrompt="1"/>
          </p:nvPr>
        </p:nvSpPr>
        <p:spPr>
          <a:xfrm>
            <a:off x="1066800" y="5658387"/>
            <a:ext cx="6934200" cy="533400"/>
          </a:xfrm>
          <a:ln w="12700">
            <a:solidFill>
              <a:schemeClr val="tx1"/>
            </a:solidFill>
          </a:ln>
        </p:spPr>
        <p:txBody>
          <a:bodyPr anchor="ctr" anchorCtr="0"/>
          <a:lstStyle>
            <a:lvl1pPr algn="ctr">
              <a:buNone/>
              <a:defRPr sz="1400" b="1" baseline="0"/>
            </a:lvl1pPr>
          </a:lstStyle>
          <a:p>
            <a:pPr lvl="0"/>
            <a:r>
              <a:rPr lang="en-US" dirty="0" smtClean="0"/>
              <a:t>Click to Edit:  Key Takeaway Point to Support Conclusion of This Slide</a:t>
            </a:r>
            <a:endParaRPr lang="en-US" dirty="0"/>
          </a:p>
        </p:txBody>
      </p:sp>
      <p:sp>
        <p:nvSpPr>
          <p:cNvPr id="13" name="Text Placeholder 12"/>
          <p:cNvSpPr>
            <a:spLocks noGrp="1"/>
          </p:cNvSpPr>
          <p:nvPr>
            <p:ph type="body" sz="quarter" idx="13" hasCustomPrompt="1"/>
          </p:nvPr>
        </p:nvSpPr>
        <p:spPr>
          <a:xfrm>
            <a:off x="457200" y="1138644"/>
            <a:ext cx="8001000" cy="228600"/>
          </a:xfrm>
        </p:spPr>
        <p:txBody>
          <a:bodyPr/>
          <a:lstStyle>
            <a:lvl1pPr>
              <a:buNone/>
              <a:defRPr b="1" i="1"/>
            </a:lvl1pPr>
          </a:lstStyle>
          <a:p>
            <a:pPr lvl="0"/>
            <a:r>
              <a:rPr lang="en-US" dirty="0" smtClean="0"/>
              <a:t>Click to add Main Point: Can be an objective, vision, goal or other framing text</a:t>
            </a:r>
          </a:p>
        </p:txBody>
      </p:sp>
    </p:spTree>
    <p:extLst>
      <p:ext uri="{BB962C8B-B14F-4D97-AF65-F5344CB8AC3E}">
        <p14:creationId xmlns:p14="http://schemas.microsoft.com/office/powerpoint/2010/main" val="3217771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9785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ITA text slid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33400" y="1371600"/>
            <a:ext cx="8153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1878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ITA slide w illustration, photo or chart">
    <p:spTree>
      <p:nvGrpSpPr>
        <p:cNvPr id="1" name=""/>
        <p:cNvGrpSpPr/>
        <p:nvPr/>
      </p:nvGrpSpPr>
      <p:grpSpPr>
        <a:xfrm>
          <a:off x="0" y="0"/>
          <a:ext cx="0" cy="0"/>
          <a:chOff x="0" y="0"/>
          <a:chExt cx="0" cy="0"/>
        </a:xfrm>
      </p:grpSpPr>
      <p:sp>
        <p:nvSpPr>
          <p:cNvPr id="2" name="Rectangle 2"/>
          <p:cNvSpPr>
            <a:spLocks noGrp="1" noChangeArrowheads="1"/>
          </p:cNvSpPr>
          <p:nvPr>
            <p:ph type="title" hasCustomPrompt="1"/>
          </p:nvPr>
        </p:nvSpPr>
        <p:spPr>
          <a:xfrm>
            <a:off x="457200" y="381000"/>
            <a:ext cx="8229600" cy="762000"/>
          </a:xfrm>
        </p:spPr>
        <p:txBody>
          <a:bodyPr/>
          <a:lstStyle>
            <a:lvl1pPr>
              <a:defRPr/>
            </a:lvl1pPr>
          </a:lstStyle>
          <a:p>
            <a:r>
              <a:rPr lang="en-US" dirty="0" smtClean="0"/>
              <a:t>RITA Slide with Picture, Photo or Small Chart</a:t>
            </a:r>
          </a:p>
        </p:txBody>
      </p:sp>
      <p:sp>
        <p:nvSpPr>
          <p:cNvPr id="8" name="Text Placeholder 7"/>
          <p:cNvSpPr>
            <a:spLocks noGrp="1"/>
          </p:cNvSpPr>
          <p:nvPr>
            <p:ph type="body" sz="quarter" idx="10"/>
          </p:nvPr>
        </p:nvSpPr>
        <p:spPr>
          <a:xfrm>
            <a:off x="457200" y="1600200"/>
            <a:ext cx="4419600" cy="3657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1"/>
          </p:nvPr>
        </p:nvSpPr>
        <p:spPr>
          <a:xfrm>
            <a:off x="5029200" y="1619868"/>
            <a:ext cx="3352800" cy="3581400"/>
          </a:xfrm>
        </p:spPr>
        <p:txBody>
          <a:bodyPr/>
          <a:lstStyle/>
          <a:p>
            <a:endParaRPr lang="en-US" dirty="0"/>
          </a:p>
        </p:txBody>
      </p:sp>
      <p:sp>
        <p:nvSpPr>
          <p:cNvPr id="11" name="Text Placeholder 12"/>
          <p:cNvSpPr>
            <a:spLocks noGrp="1"/>
          </p:cNvSpPr>
          <p:nvPr>
            <p:ph type="body" sz="quarter" idx="12" hasCustomPrompt="1"/>
          </p:nvPr>
        </p:nvSpPr>
        <p:spPr>
          <a:xfrm>
            <a:off x="1066800" y="5658387"/>
            <a:ext cx="6934200" cy="533400"/>
          </a:xfrm>
          <a:ln w="12700">
            <a:solidFill>
              <a:schemeClr val="tx1"/>
            </a:solidFill>
          </a:ln>
        </p:spPr>
        <p:txBody>
          <a:bodyPr anchor="ctr" anchorCtr="0"/>
          <a:lstStyle>
            <a:lvl1pPr algn="ctr">
              <a:buNone/>
              <a:defRPr sz="1400" b="1" baseline="0"/>
            </a:lvl1pPr>
          </a:lstStyle>
          <a:p>
            <a:pPr lvl="0"/>
            <a:r>
              <a:rPr lang="en-US" dirty="0" smtClean="0"/>
              <a:t>Click to Edit:  Key Takeaway Point to Support Conclusion of This Slide</a:t>
            </a:r>
            <a:endParaRPr lang="en-US" dirty="0"/>
          </a:p>
        </p:txBody>
      </p:sp>
      <p:sp>
        <p:nvSpPr>
          <p:cNvPr id="13" name="Text Placeholder 12"/>
          <p:cNvSpPr>
            <a:spLocks noGrp="1"/>
          </p:cNvSpPr>
          <p:nvPr>
            <p:ph type="body" sz="quarter" idx="13" hasCustomPrompt="1"/>
          </p:nvPr>
        </p:nvSpPr>
        <p:spPr>
          <a:xfrm>
            <a:off x="457200" y="1138644"/>
            <a:ext cx="8001000" cy="228600"/>
          </a:xfrm>
        </p:spPr>
        <p:txBody>
          <a:bodyPr/>
          <a:lstStyle>
            <a:lvl1pPr>
              <a:buNone/>
              <a:defRPr b="1" i="1"/>
            </a:lvl1pPr>
          </a:lstStyle>
          <a:p>
            <a:pPr lvl="0"/>
            <a:r>
              <a:rPr lang="en-US" dirty="0" smtClean="0"/>
              <a:t>Click to add Main Point: Can be an objective, vision, goal or other framing text</a:t>
            </a:r>
          </a:p>
        </p:txBody>
      </p:sp>
    </p:spTree>
    <p:extLst>
      <p:ext uri="{BB962C8B-B14F-4D97-AF65-F5344CB8AC3E}">
        <p14:creationId xmlns:p14="http://schemas.microsoft.com/office/powerpoint/2010/main" val="3639995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04442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9098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62344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B2F7F-546B-49A4-92E9-D578F1FDD896}"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8B353-929C-49AF-963B-3A5F6A18D045}" type="slidenum">
              <a:rPr lang="en-US" smtClean="0"/>
              <a:t>‹#›</a:t>
            </a:fld>
            <a:endParaRPr lang="en-US"/>
          </a:p>
        </p:txBody>
      </p:sp>
    </p:spTree>
    <p:extLst>
      <p:ext uri="{BB962C8B-B14F-4D97-AF65-F5344CB8AC3E}">
        <p14:creationId xmlns:p14="http://schemas.microsoft.com/office/powerpoint/2010/main" val="713479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5058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ndParaRPr>
          </a:p>
        </p:txBody>
      </p:sp>
      <p:sp>
        <p:nvSpPr>
          <p:cNvPr id="9" name="Text Box 10"/>
          <p:cNvSpPr txBox="1">
            <a:spLocks noChangeArrowheads="1"/>
          </p:cNvSpPr>
          <p:nvPr/>
        </p:nvSpPr>
        <p:spPr bwMode="auto">
          <a:xfrm>
            <a:off x="8610600" y="6400800"/>
            <a:ext cx="381000" cy="276225"/>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fld id="{AF1BCA0E-A92A-488A-B598-265D7BA3CE20}" type="slidenum">
              <a:rPr lang="en-US" sz="1200">
                <a:solidFill>
                  <a:srgbClr val="000000"/>
                </a:solidFill>
              </a:rPr>
              <a:pPr algn="r" fontAlgn="base">
                <a:spcBef>
                  <a:spcPct val="50000"/>
                </a:spcBef>
                <a:spcAft>
                  <a:spcPct val="0"/>
                </a:spcAft>
                <a:defRPr/>
              </a:pPr>
              <a:t>‹#›</a:t>
            </a:fld>
            <a:endParaRPr lang="en-US" sz="1200" dirty="0">
              <a:solidFill>
                <a:srgbClr val="000000"/>
              </a:solidFill>
            </a:endParaRPr>
          </a:p>
        </p:txBody>
      </p:sp>
      <p:sp>
        <p:nvSpPr>
          <p:cNvPr id="10" name="TextBox 9"/>
          <p:cNvSpPr txBox="1"/>
          <p:nvPr userDrawn="1"/>
        </p:nvSpPr>
        <p:spPr>
          <a:xfrm>
            <a:off x="5562600" y="6324600"/>
            <a:ext cx="3886200" cy="347663"/>
          </a:xfrm>
          <a:prstGeom prst="rect">
            <a:avLst/>
          </a:prstGeom>
          <a:noFill/>
        </p:spPr>
        <p:txBody>
          <a:bodyPr>
            <a:spAutoFit/>
          </a:bodyPr>
          <a:lstStyle/>
          <a:p>
            <a:pPr eaLnBrk="0" fontAlgn="base" hangingPunct="0">
              <a:lnSpc>
                <a:spcPts val="900"/>
              </a:lnSpc>
              <a:spcAft>
                <a:spcPct val="0"/>
              </a:spcAft>
              <a:buFont typeface="Arial" charset="0"/>
              <a:buNone/>
              <a:defRPr/>
            </a:pPr>
            <a:r>
              <a:rPr lang="en-US" sz="900" dirty="0">
                <a:solidFill>
                  <a:srgbClr val="000000"/>
                </a:solidFill>
              </a:rPr>
              <a:t>U.S. Department of Transportation</a:t>
            </a:r>
          </a:p>
          <a:p>
            <a:pPr eaLnBrk="0" fontAlgn="base" hangingPunct="0">
              <a:lnSpc>
                <a:spcPts val="900"/>
              </a:lnSpc>
              <a:spcBef>
                <a:spcPct val="20000"/>
              </a:spcBef>
              <a:spcAft>
                <a:spcPct val="0"/>
              </a:spcAft>
              <a:buFont typeface="Arial" charset="0"/>
              <a:buNone/>
              <a:defRPr/>
            </a:pPr>
            <a:r>
              <a:rPr lang="en-US" sz="900" b="1" dirty="0">
                <a:solidFill>
                  <a:srgbClr val="000000"/>
                </a:solidFill>
              </a:rPr>
              <a:t>Research and Innovative Technology Administration</a:t>
            </a:r>
          </a:p>
        </p:txBody>
      </p:sp>
      <p:sp>
        <p:nvSpPr>
          <p:cNvPr id="11" name="Rectangle 10"/>
          <p:cNvSpPr>
            <a:spLocks noChangeArrowheads="1"/>
          </p:cNvSpPr>
          <p:nvPr userDrawn="1"/>
        </p:nvSpPr>
        <p:spPr bwMode="auto">
          <a:xfrm>
            <a:off x="1066800" y="5676900"/>
            <a:ext cx="6934200" cy="495300"/>
          </a:xfrm>
          <a:prstGeom prst="rect">
            <a:avLst/>
          </a:prstGeom>
          <a:noFill/>
          <a:ln w="9525" algn="ctr">
            <a:solidFill>
              <a:schemeClr val="tx1"/>
            </a:solidFill>
            <a:miter lim="800000"/>
            <a:headEnd/>
            <a:tailEnd/>
          </a:ln>
        </p:spPr>
        <p:txBody>
          <a:bodyPr wrap="none" anchor="ctr"/>
          <a:lstStyle/>
          <a:p>
            <a:pPr algn="ctr" fontAlgn="base">
              <a:spcBef>
                <a:spcPct val="0"/>
              </a:spcBef>
              <a:spcAft>
                <a:spcPct val="0"/>
              </a:spcAft>
              <a:defRPr/>
            </a:pPr>
            <a:r>
              <a:rPr lang="en-US" sz="1400" b="1" dirty="0">
                <a:solidFill>
                  <a:srgbClr val="000000"/>
                </a:solidFill>
              </a:rPr>
              <a:t>Optional 14 pt Key Takeaway Point At Bottom Of Page, To Support Conclusion</a:t>
            </a:r>
          </a:p>
        </p:txBody>
      </p:sp>
      <p:pic>
        <p:nvPicPr>
          <p:cNvPr id="12" name="Picture 10" descr="Triscallion_Black"/>
          <p:cNvPicPr>
            <a:picLocks noChangeAspect="1" noChangeArrowheads="1"/>
          </p:cNvPicPr>
          <p:nvPr userDrawn="1"/>
        </p:nvPicPr>
        <p:blipFill>
          <a:blip r:embed="rId2" cstate="print"/>
          <a:srcRect/>
          <a:stretch>
            <a:fillRect/>
          </a:stretch>
        </p:blipFill>
        <p:spPr bwMode="auto">
          <a:xfrm>
            <a:off x="5334000" y="6324600"/>
            <a:ext cx="304800" cy="304800"/>
          </a:xfrm>
          <a:prstGeom prst="rect">
            <a:avLst/>
          </a:prstGeom>
          <a:noFill/>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2427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2029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581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642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6385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835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4245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274451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9566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9B2F7F-546B-49A4-92E9-D578F1FDD896}"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8B353-929C-49AF-963B-3A5F6A18D045}" type="slidenum">
              <a:rPr lang="en-US" smtClean="0"/>
              <a:t>‹#›</a:t>
            </a:fld>
            <a:endParaRPr lang="en-US"/>
          </a:p>
        </p:txBody>
      </p:sp>
    </p:spTree>
    <p:extLst>
      <p:ext uri="{BB962C8B-B14F-4D97-AF65-F5344CB8AC3E}">
        <p14:creationId xmlns:p14="http://schemas.microsoft.com/office/powerpoint/2010/main" val="1126424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1177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374512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0779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ndParaRPr>
          </a:p>
        </p:txBody>
      </p:sp>
      <p:sp>
        <p:nvSpPr>
          <p:cNvPr id="9" name="Text Box 10"/>
          <p:cNvSpPr txBox="1">
            <a:spLocks noChangeArrowheads="1"/>
          </p:cNvSpPr>
          <p:nvPr/>
        </p:nvSpPr>
        <p:spPr bwMode="auto">
          <a:xfrm>
            <a:off x="8610600" y="6400800"/>
            <a:ext cx="381000" cy="276225"/>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fld id="{AF1BCA0E-A92A-488A-B598-265D7BA3CE20}" type="slidenum">
              <a:rPr lang="en-US" sz="1200">
                <a:solidFill>
                  <a:srgbClr val="000000"/>
                </a:solidFill>
              </a:rPr>
              <a:pPr algn="r" fontAlgn="base">
                <a:spcBef>
                  <a:spcPct val="50000"/>
                </a:spcBef>
                <a:spcAft>
                  <a:spcPct val="0"/>
                </a:spcAft>
                <a:defRPr/>
              </a:pPr>
              <a:t>‹#›</a:t>
            </a:fld>
            <a:endParaRPr lang="en-US" sz="1200" dirty="0">
              <a:solidFill>
                <a:srgbClr val="000000"/>
              </a:solidFill>
            </a:endParaRPr>
          </a:p>
        </p:txBody>
      </p:sp>
      <p:sp>
        <p:nvSpPr>
          <p:cNvPr id="10" name="TextBox 9"/>
          <p:cNvSpPr txBox="1"/>
          <p:nvPr userDrawn="1"/>
        </p:nvSpPr>
        <p:spPr>
          <a:xfrm>
            <a:off x="5562600" y="6324600"/>
            <a:ext cx="3886200" cy="347663"/>
          </a:xfrm>
          <a:prstGeom prst="rect">
            <a:avLst/>
          </a:prstGeom>
          <a:noFill/>
        </p:spPr>
        <p:txBody>
          <a:bodyPr>
            <a:spAutoFit/>
          </a:bodyPr>
          <a:lstStyle/>
          <a:p>
            <a:pPr eaLnBrk="0" fontAlgn="base" hangingPunct="0">
              <a:lnSpc>
                <a:spcPts val="900"/>
              </a:lnSpc>
              <a:spcAft>
                <a:spcPct val="0"/>
              </a:spcAft>
              <a:buFont typeface="Arial" charset="0"/>
              <a:buNone/>
              <a:defRPr/>
            </a:pPr>
            <a:r>
              <a:rPr lang="en-US" sz="900" dirty="0">
                <a:solidFill>
                  <a:srgbClr val="000000"/>
                </a:solidFill>
              </a:rPr>
              <a:t>U.S. Department of Transportation</a:t>
            </a:r>
          </a:p>
          <a:p>
            <a:pPr eaLnBrk="0" fontAlgn="base" hangingPunct="0">
              <a:lnSpc>
                <a:spcPts val="900"/>
              </a:lnSpc>
              <a:spcBef>
                <a:spcPct val="20000"/>
              </a:spcBef>
              <a:spcAft>
                <a:spcPct val="0"/>
              </a:spcAft>
              <a:buFont typeface="Arial" charset="0"/>
              <a:buNone/>
              <a:defRPr/>
            </a:pPr>
            <a:r>
              <a:rPr lang="en-US" sz="900" b="1" dirty="0">
                <a:solidFill>
                  <a:srgbClr val="000000"/>
                </a:solidFill>
              </a:rPr>
              <a:t>Research and Innovative Technology Administration</a:t>
            </a:r>
          </a:p>
        </p:txBody>
      </p:sp>
      <p:sp>
        <p:nvSpPr>
          <p:cNvPr id="11" name="Rectangle 10"/>
          <p:cNvSpPr>
            <a:spLocks noChangeArrowheads="1"/>
          </p:cNvSpPr>
          <p:nvPr userDrawn="1"/>
        </p:nvSpPr>
        <p:spPr bwMode="auto">
          <a:xfrm>
            <a:off x="1066800" y="5676900"/>
            <a:ext cx="6934200" cy="495300"/>
          </a:xfrm>
          <a:prstGeom prst="rect">
            <a:avLst/>
          </a:prstGeom>
          <a:noFill/>
          <a:ln w="9525" algn="ctr">
            <a:solidFill>
              <a:schemeClr val="tx1"/>
            </a:solidFill>
            <a:miter lim="800000"/>
            <a:headEnd/>
            <a:tailEnd/>
          </a:ln>
        </p:spPr>
        <p:txBody>
          <a:bodyPr wrap="none" anchor="ctr"/>
          <a:lstStyle/>
          <a:p>
            <a:pPr algn="ctr" fontAlgn="base">
              <a:spcBef>
                <a:spcPct val="0"/>
              </a:spcBef>
              <a:spcAft>
                <a:spcPct val="0"/>
              </a:spcAft>
              <a:defRPr/>
            </a:pPr>
            <a:r>
              <a:rPr lang="en-US" sz="1400" b="1" dirty="0">
                <a:solidFill>
                  <a:srgbClr val="000000"/>
                </a:solidFill>
              </a:rPr>
              <a:t>Optional 14 pt Key Takeaway Point At Bottom Of Page, To Support Conclusion</a:t>
            </a:r>
          </a:p>
        </p:txBody>
      </p:sp>
      <p:pic>
        <p:nvPicPr>
          <p:cNvPr id="12" name="Picture 10" descr="Triscallion_Black"/>
          <p:cNvPicPr>
            <a:picLocks noChangeAspect="1" noChangeArrowheads="1"/>
          </p:cNvPicPr>
          <p:nvPr userDrawn="1"/>
        </p:nvPicPr>
        <p:blipFill>
          <a:blip r:embed="rId2" cstate="print"/>
          <a:srcRect/>
          <a:stretch>
            <a:fillRect/>
          </a:stretch>
        </p:blipFill>
        <p:spPr bwMode="auto">
          <a:xfrm>
            <a:off x="5334000" y="6324600"/>
            <a:ext cx="304800" cy="304800"/>
          </a:xfrm>
          <a:prstGeom prst="rect">
            <a:avLst/>
          </a:prstGeom>
          <a:noFill/>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1754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1640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034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1160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0068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97733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993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9B2F7F-546B-49A4-92E9-D578F1FDD896}"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8B353-929C-49AF-963B-3A5F6A18D045}" type="slidenum">
              <a:rPr lang="en-US" smtClean="0"/>
              <a:t>‹#›</a:t>
            </a:fld>
            <a:endParaRPr lang="en-US"/>
          </a:p>
        </p:txBody>
      </p:sp>
    </p:spTree>
    <p:extLst>
      <p:ext uri="{BB962C8B-B14F-4D97-AF65-F5344CB8AC3E}">
        <p14:creationId xmlns:p14="http://schemas.microsoft.com/office/powerpoint/2010/main" val="41420192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239354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9B2F7F-546B-49A4-92E9-D578F1FDD896}" type="datetimeFigureOut">
              <a:rPr lang="en-US" smtClean="0"/>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18B353-929C-49AF-963B-3A5F6A18D045}" type="slidenum">
              <a:rPr lang="en-US" smtClean="0"/>
              <a:t>‹#›</a:t>
            </a:fld>
            <a:endParaRPr lang="en-US"/>
          </a:p>
        </p:txBody>
      </p:sp>
    </p:spTree>
    <p:extLst>
      <p:ext uri="{BB962C8B-B14F-4D97-AF65-F5344CB8AC3E}">
        <p14:creationId xmlns:p14="http://schemas.microsoft.com/office/powerpoint/2010/main" val="8472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9B2F7F-546B-49A4-92E9-D578F1FDD896}" type="datetimeFigureOut">
              <a:rPr lang="en-US" smtClean="0"/>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18B353-929C-49AF-963B-3A5F6A18D045}" type="slidenum">
              <a:rPr lang="en-US" smtClean="0"/>
              <a:t>‹#›</a:t>
            </a:fld>
            <a:endParaRPr lang="en-US"/>
          </a:p>
        </p:txBody>
      </p:sp>
    </p:spTree>
    <p:extLst>
      <p:ext uri="{BB962C8B-B14F-4D97-AF65-F5344CB8AC3E}">
        <p14:creationId xmlns:p14="http://schemas.microsoft.com/office/powerpoint/2010/main" val="336157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B2F7F-546B-49A4-92E9-D578F1FDD896}" type="datetimeFigureOut">
              <a:rPr lang="en-US" smtClean="0"/>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18B353-929C-49AF-963B-3A5F6A18D045}" type="slidenum">
              <a:rPr lang="en-US" smtClean="0"/>
              <a:t>‹#›</a:t>
            </a:fld>
            <a:endParaRPr lang="en-US"/>
          </a:p>
        </p:txBody>
      </p:sp>
    </p:spTree>
    <p:extLst>
      <p:ext uri="{BB962C8B-B14F-4D97-AF65-F5344CB8AC3E}">
        <p14:creationId xmlns:p14="http://schemas.microsoft.com/office/powerpoint/2010/main" val="40904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B2F7F-546B-49A4-92E9-D578F1FDD896}"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8B353-929C-49AF-963B-3A5F6A18D045}" type="slidenum">
              <a:rPr lang="en-US" smtClean="0"/>
              <a:t>‹#›</a:t>
            </a:fld>
            <a:endParaRPr lang="en-US"/>
          </a:p>
        </p:txBody>
      </p:sp>
    </p:spTree>
    <p:extLst>
      <p:ext uri="{BB962C8B-B14F-4D97-AF65-F5344CB8AC3E}">
        <p14:creationId xmlns:p14="http://schemas.microsoft.com/office/powerpoint/2010/main" val="75339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B2F7F-546B-49A4-92E9-D578F1FDD896}"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8B353-929C-49AF-963B-3A5F6A18D045}" type="slidenum">
              <a:rPr lang="en-US" smtClean="0"/>
              <a:t>‹#›</a:t>
            </a:fld>
            <a:endParaRPr lang="en-US"/>
          </a:p>
        </p:txBody>
      </p:sp>
    </p:spTree>
    <p:extLst>
      <p:ext uri="{BB962C8B-B14F-4D97-AF65-F5344CB8AC3E}">
        <p14:creationId xmlns:p14="http://schemas.microsoft.com/office/powerpoint/2010/main" val="43056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B2F7F-546B-49A4-92E9-D578F1FDD896}" type="datetimeFigureOut">
              <a:rPr lang="en-US" smtClean="0"/>
              <a:t>3/10/2015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8B353-929C-49AF-963B-3A5F6A18D045}" type="slidenum">
              <a:rPr lang="en-US" smtClean="0"/>
              <a:t>‹#›</a:t>
            </a:fld>
            <a:endParaRPr lang="en-US"/>
          </a:p>
        </p:txBody>
      </p:sp>
    </p:spTree>
    <p:extLst>
      <p:ext uri="{BB962C8B-B14F-4D97-AF65-F5344CB8AC3E}">
        <p14:creationId xmlns:p14="http://schemas.microsoft.com/office/powerpoint/2010/main" val="4145389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4"/>
          <p:cNvSpPr>
            <a:spLocks noGrp="1" noChangeArrowheads="1"/>
          </p:cNvSpPr>
          <p:nvPr>
            <p:ph type="title"/>
          </p:nvPr>
        </p:nvSpPr>
        <p:spPr bwMode="auto">
          <a:xfrm>
            <a:off x="457200" y="3810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4102"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ndParaRPr>
          </a:p>
        </p:txBody>
      </p:sp>
      <p:sp>
        <p:nvSpPr>
          <p:cNvPr id="4103"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ndParaRPr>
          </a:p>
        </p:txBody>
      </p:sp>
      <p:sp>
        <p:nvSpPr>
          <p:cNvPr id="9" name="TextBox 8"/>
          <p:cNvSpPr txBox="1"/>
          <p:nvPr userDrawn="1"/>
        </p:nvSpPr>
        <p:spPr>
          <a:xfrm>
            <a:off x="6629400" y="6364260"/>
            <a:ext cx="2057400" cy="350865"/>
          </a:xfrm>
          <a:prstGeom prst="rect">
            <a:avLst/>
          </a:prstGeom>
          <a:noFill/>
        </p:spPr>
        <p:txBody>
          <a:bodyPr wrap="square">
            <a:spAutoFit/>
          </a:bodyPr>
          <a:lstStyle/>
          <a:p>
            <a:pPr eaLnBrk="0" fontAlgn="base" hangingPunct="0">
              <a:lnSpc>
                <a:spcPts val="900"/>
              </a:lnSpc>
              <a:spcAft>
                <a:spcPct val="0"/>
              </a:spcAft>
              <a:buFont typeface="Arial" charset="0"/>
              <a:buNone/>
              <a:defRPr/>
            </a:pPr>
            <a:r>
              <a:rPr lang="en-US" sz="900" b="1" dirty="0">
                <a:solidFill>
                  <a:srgbClr val="000000"/>
                </a:solidFill>
              </a:rPr>
              <a:t>U.S. Department of Transportation</a:t>
            </a:r>
          </a:p>
          <a:p>
            <a:pPr eaLnBrk="0" fontAlgn="base" hangingPunct="0">
              <a:lnSpc>
                <a:spcPts val="900"/>
              </a:lnSpc>
              <a:spcBef>
                <a:spcPct val="20000"/>
              </a:spcBef>
              <a:spcAft>
                <a:spcPct val="0"/>
              </a:spcAft>
              <a:buFont typeface="Arial" charset="0"/>
              <a:buNone/>
              <a:defRPr/>
            </a:pPr>
            <a:r>
              <a:rPr lang="en-US" sz="900" b="1" dirty="0" smtClean="0">
                <a:solidFill>
                  <a:srgbClr val="000000"/>
                </a:solidFill>
              </a:rPr>
              <a:t>ITS Joint Program Office</a:t>
            </a:r>
            <a:endParaRPr lang="en-US" sz="900" b="1" dirty="0">
              <a:solidFill>
                <a:srgbClr val="000000"/>
              </a:solidFill>
            </a:endParaRPr>
          </a:p>
        </p:txBody>
      </p:sp>
      <p:pic>
        <p:nvPicPr>
          <p:cNvPr id="11" name="Picture 10" descr="USDOT Triskelion - Correct Direction.jpg"/>
          <p:cNvPicPr>
            <a:picLocks noChangeAspect="1"/>
          </p:cNvPicPr>
          <p:nvPr userDrawn="1"/>
        </p:nvPicPr>
        <p:blipFill>
          <a:blip r:embed="rId14" cstate="print"/>
          <a:stretch>
            <a:fillRect/>
          </a:stretch>
        </p:blipFill>
        <p:spPr>
          <a:xfrm>
            <a:off x="6248400" y="6334125"/>
            <a:ext cx="447675" cy="447675"/>
          </a:xfrm>
          <a:prstGeom prst="rect">
            <a:avLst/>
          </a:prstGeom>
        </p:spPr>
      </p:pic>
    </p:spTree>
    <p:extLst>
      <p:ext uri="{BB962C8B-B14F-4D97-AF65-F5344CB8AC3E}">
        <p14:creationId xmlns:p14="http://schemas.microsoft.com/office/powerpoint/2010/main" val="22024517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defRPr>
      </a:lvl4pPr>
      <a:lvl5pPr marL="1041400" indent="-20955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4"/>
          <p:cNvSpPr>
            <a:spLocks noGrp="1" noChangeArrowheads="1"/>
          </p:cNvSpPr>
          <p:nvPr>
            <p:ph type="title"/>
          </p:nvPr>
        </p:nvSpPr>
        <p:spPr bwMode="auto">
          <a:xfrm>
            <a:off x="457200" y="3810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4102"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ndParaRPr>
          </a:p>
        </p:txBody>
      </p:sp>
      <p:sp>
        <p:nvSpPr>
          <p:cNvPr id="4103"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ndParaRPr>
          </a:p>
        </p:txBody>
      </p:sp>
      <p:sp>
        <p:nvSpPr>
          <p:cNvPr id="9" name="TextBox 8"/>
          <p:cNvSpPr txBox="1"/>
          <p:nvPr userDrawn="1"/>
        </p:nvSpPr>
        <p:spPr>
          <a:xfrm>
            <a:off x="6629400" y="6364260"/>
            <a:ext cx="2057400" cy="350865"/>
          </a:xfrm>
          <a:prstGeom prst="rect">
            <a:avLst/>
          </a:prstGeom>
          <a:noFill/>
        </p:spPr>
        <p:txBody>
          <a:bodyPr wrap="square">
            <a:spAutoFit/>
          </a:bodyPr>
          <a:lstStyle/>
          <a:p>
            <a:pPr eaLnBrk="0" fontAlgn="base" hangingPunct="0">
              <a:lnSpc>
                <a:spcPts val="900"/>
              </a:lnSpc>
              <a:spcAft>
                <a:spcPct val="0"/>
              </a:spcAft>
              <a:buFont typeface="Arial" charset="0"/>
              <a:buNone/>
              <a:defRPr/>
            </a:pPr>
            <a:r>
              <a:rPr lang="en-US" sz="900" b="1" dirty="0">
                <a:solidFill>
                  <a:srgbClr val="000000"/>
                </a:solidFill>
              </a:rPr>
              <a:t>U.S. Department of Transportation</a:t>
            </a:r>
          </a:p>
          <a:p>
            <a:pPr eaLnBrk="0" fontAlgn="base" hangingPunct="0">
              <a:lnSpc>
                <a:spcPts val="900"/>
              </a:lnSpc>
              <a:spcBef>
                <a:spcPct val="20000"/>
              </a:spcBef>
              <a:spcAft>
                <a:spcPct val="0"/>
              </a:spcAft>
              <a:buFont typeface="Arial" charset="0"/>
              <a:buNone/>
              <a:defRPr/>
            </a:pPr>
            <a:r>
              <a:rPr lang="en-US" sz="900" b="1" dirty="0" smtClean="0">
                <a:solidFill>
                  <a:srgbClr val="000000"/>
                </a:solidFill>
              </a:rPr>
              <a:t>ITS Joint Program Office</a:t>
            </a:r>
            <a:endParaRPr lang="en-US" sz="900" b="1" dirty="0">
              <a:solidFill>
                <a:srgbClr val="000000"/>
              </a:solidFill>
            </a:endParaRPr>
          </a:p>
        </p:txBody>
      </p:sp>
      <p:pic>
        <p:nvPicPr>
          <p:cNvPr id="11" name="Picture 10" descr="USDOT Triskelion - Correct Direction.jpg"/>
          <p:cNvPicPr>
            <a:picLocks noChangeAspect="1"/>
          </p:cNvPicPr>
          <p:nvPr userDrawn="1"/>
        </p:nvPicPr>
        <p:blipFill>
          <a:blip r:embed="rId14" cstate="print"/>
          <a:stretch>
            <a:fillRect/>
          </a:stretch>
        </p:blipFill>
        <p:spPr>
          <a:xfrm>
            <a:off x="6248400" y="6334125"/>
            <a:ext cx="447675" cy="447675"/>
          </a:xfrm>
          <a:prstGeom prst="rect">
            <a:avLst/>
          </a:prstGeom>
        </p:spPr>
      </p:pic>
    </p:spTree>
    <p:extLst>
      <p:ext uri="{BB962C8B-B14F-4D97-AF65-F5344CB8AC3E}">
        <p14:creationId xmlns:p14="http://schemas.microsoft.com/office/powerpoint/2010/main" val="35904786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defRPr>
      </a:lvl4pPr>
      <a:lvl5pPr marL="1041400" indent="-20955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ts.dot.gov/DevelopmentActivities/CVReference" TargetMode="External"/><Relationship Id="rId2" Type="http://schemas.openxmlformats.org/officeDocument/2006/relationships/hyperlink" Target="http://www.iteris.com/cvria/html/about/connectedvehicle.html" TargetMode="External"/><Relationship Id="rId1" Type="http://schemas.openxmlformats.org/officeDocument/2006/relationships/slideLayout" Target="../slideLayouts/slideLayout2.xml"/><Relationship Id="rId5" Type="http://schemas.openxmlformats.org/officeDocument/2006/relationships/hyperlink" Target="mailto:alan.chachich@dot.dov" TargetMode="External"/><Relationship Id="rId4" Type="http://schemas.openxmlformats.org/officeDocument/2006/relationships/hyperlink" Target="http://www.its.dot.gov/connected_vehicle/connected_vehicle_cert.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Reference_implementation#cite_note-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hyperlink" Target="http://www.iteris.com/cvria/html/resources/tools.html" TargetMode="External"/><Relationship Id="rId4" Type="http://schemas.openxmlformats.org/officeDocument/2006/relationships/hyperlink" Target="http://standards.its.dot.gov/DevelopmentActivities/CVReferen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Placeholder 11"/>
          <p:cNvSpPr>
            <a:spLocks noGrp="1"/>
          </p:cNvSpPr>
          <p:nvPr>
            <p:ph type="body" sz="quarter" idx="10"/>
          </p:nvPr>
        </p:nvSpPr>
        <p:spPr>
          <a:xfrm>
            <a:off x="1600200" y="3124200"/>
            <a:ext cx="6324600" cy="533400"/>
          </a:xfrm>
        </p:spPr>
        <p:txBody>
          <a:bodyPr/>
          <a:lstStyle/>
          <a:p>
            <a:r>
              <a:rPr lang="en-US" b="1" dirty="0" smtClean="0"/>
              <a:t> </a:t>
            </a:r>
            <a:endParaRPr lang="en-US" dirty="0" smtClean="0"/>
          </a:p>
        </p:txBody>
      </p:sp>
      <p:sp>
        <p:nvSpPr>
          <p:cNvPr id="2" name="Text Placeholder 1"/>
          <p:cNvSpPr>
            <a:spLocks noGrp="1"/>
          </p:cNvSpPr>
          <p:nvPr>
            <p:ph type="body" sz="quarter" idx="11"/>
          </p:nvPr>
        </p:nvSpPr>
        <p:spPr>
          <a:xfrm>
            <a:off x="488642" y="2743200"/>
            <a:ext cx="8198157" cy="1066800"/>
          </a:xfrm>
        </p:spPr>
        <p:txBody>
          <a:bodyPr>
            <a:noAutofit/>
          </a:bodyPr>
          <a:lstStyle/>
          <a:p>
            <a:r>
              <a:rPr lang="en-US" i="1" dirty="0" smtClean="0"/>
              <a:t>Connected Vehicle Reference Implementation Architecture (CVRIA) and Certification Projects</a:t>
            </a:r>
            <a:endParaRPr lang="en-US" i="1" dirty="0"/>
          </a:p>
        </p:txBody>
      </p:sp>
      <p:sp>
        <p:nvSpPr>
          <p:cNvPr id="3" name="Text Placeholder 2"/>
          <p:cNvSpPr>
            <a:spLocks noGrp="1"/>
          </p:cNvSpPr>
          <p:nvPr>
            <p:ph type="body" sz="quarter" idx="12"/>
          </p:nvPr>
        </p:nvSpPr>
        <p:spPr>
          <a:xfrm>
            <a:off x="1638300" y="4799182"/>
            <a:ext cx="6324600" cy="533400"/>
          </a:xfrm>
        </p:spPr>
        <p:txBody>
          <a:bodyPr>
            <a:normAutofit fontScale="85000" lnSpcReduction="10000"/>
          </a:bodyPr>
          <a:lstStyle/>
          <a:p>
            <a:r>
              <a:rPr lang="en-US" b="1" i="1" dirty="0" smtClean="0"/>
              <a:t>Presented to ITS Massachusetts March 10, 2015, Alan Chachich</a:t>
            </a:r>
            <a:endParaRPr lang="en-US" b="1" i="1" dirty="0"/>
          </a:p>
        </p:txBody>
      </p:sp>
      <p:grpSp>
        <p:nvGrpSpPr>
          <p:cNvPr id="8" name="Group 7"/>
          <p:cNvGrpSpPr>
            <a:grpSpLocks/>
          </p:cNvGrpSpPr>
          <p:nvPr/>
        </p:nvGrpSpPr>
        <p:grpSpPr bwMode="auto">
          <a:xfrm>
            <a:off x="457200" y="5029200"/>
            <a:ext cx="1219200" cy="1066800"/>
            <a:chOff x="822960" y="4040912"/>
            <a:chExt cx="2148840" cy="2148840"/>
          </a:xfrm>
        </p:grpSpPr>
        <p:sp>
          <p:nvSpPr>
            <p:cNvPr id="9" name="Oval 8"/>
            <p:cNvSpPr>
              <a:spLocks noChangeArrowheads="1"/>
            </p:cNvSpPr>
            <p:nvPr/>
          </p:nvSpPr>
          <p:spPr bwMode="auto">
            <a:xfrm>
              <a:off x="878376" y="4114800"/>
              <a:ext cx="2057400" cy="2057400"/>
            </a:xfrm>
            <a:prstGeom prst="ellipse">
              <a:avLst/>
            </a:prstGeom>
            <a:solidFill>
              <a:schemeClr val="tx1"/>
            </a:solidFill>
            <a:ln w="9525" algn="ctr">
              <a:noFill/>
              <a:round/>
              <a:headEnd/>
              <a:tailEnd/>
            </a:ln>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r"/>
              <a:endParaRPr lang="en-US" i="1" dirty="0">
                <a:solidFill>
                  <a:schemeClr val="bg1"/>
                </a:solidFill>
                <a:cs typeface="Arial" charset="0"/>
              </a:endParaRPr>
            </a:p>
          </p:txBody>
        </p:sp>
        <p:pic>
          <p:nvPicPr>
            <p:cNvPr id="10" name="Picture 9"/>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822960" y="4040912"/>
              <a:ext cx="2148840" cy="2148840"/>
            </a:xfrm>
            <a:prstGeom prst="rect">
              <a:avLst/>
            </a:prstGeom>
            <a:noFill/>
            <a:ln w="9525" algn="ctr">
              <a:noFill/>
              <a:miter lim="800000"/>
              <a:headEnd/>
              <a:tailEnd/>
            </a:ln>
          </p:spPr>
        </p:pic>
      </p:grpSp>
      <p:sp>
        <p:nvSpPr>
          <p:cNvPr id="11" name="Rectangle 3"/>
          <p:cNvSpPr txBox="1">
            <a:spLocks noChangeArrowheads="1"/>
          </p:cNvSpPr>
          <p:nvPr/>
        </p:nvSpPr>
        <p:spPr bwMode="auto">
          <a:xfrm>
            <a:off x="1600200" y="1295400"/>
            <a:ext cx="632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1450" indent="-171450" algn="ctr" rtl="0" eaLnBrk="0" fontAlgn="base" hangingPunct="0">
              <a:spcBef>
                <a:spcPct val="20000"/>
              </a:spcBef>
              <a:spcAft>
                <a:spcPct val="0"/>
              </a:spcAft>
              <a:buFont typeface="Wingdings" pitchFamily="2" charset="2"/>
              <a:buNone/>
              <a:defRPr sz="2800" b="0" baseline="0">
                <a:solidFill>
                  <a:schemeClr val="tx1"/>
                </a:solidFill>
                <a:latin typeface="+mn-lt"/>
                <a:ea typeface="+mn-ea"/>
                <a:cs typeface="+mn-cs"/>
              </a:defRPr>
            </a:lvl1pPr>
            <a:lvl2pPr marL="392113" indent="-209550" algn="l" rtl="0" eaLnBrk="0" fontAlgn="base" hangingPunct="0">
              <a:spcBef>
                <a:spcPct val="20000"/>
              </a:spcBef>
              <a:spcAft>
                <a:spcPct val="0"/>
              </a:spcAft>
              <a:buSzPct val="65000"/>
              <a:buFont typeface="Arial Unicode MS" pitchFamily="34" charset="-128"/>
              <a:buNone/>
              <a:defRPr sz="2800" b="1">
                <a:solidFill>
                  <a:schemeClr val="tx1"/>
                </a:solidFill>
                <a:latin typeface="+mn-lt"/>
              </a:defRPr>
            </a:lvl2pPr>
            <a:lvl3pPr marL="620713" indent="-209550" algn="l" rtl="0" eaLnBrk="0" fontAlgn="base" hangingPunct="0">
              <a:spcBef>
                <a:spcPct val="20000"/>
              </a:spcBef>
              <a:spcAft>
                <a:spcPct val="0"/>
              </a:spcAft>
              <a:buFont typeface="Arial" charset="0"/>
              <a:buNone/>
              <a:defRPr sz="2800" b="1">
                <a:solidFill>
                  <a:schemeClr val="tx1"/>
                </a:solidFill>
                <a:latin typeface="+mn-lt"/>
              </a:defRPr>
            </a:lvl3pPr>
            <a:lvl4pPr marL="839788" indent="-209550" algn="l" rtl="0" eaLnBrk="0" fontAlgn="base" hangingPunct="0">
              <a:spcBef>
                <a:spcPct val="20000"/>
              </a:spcBef>
              <a:spcAft>
                <a:spcPct val="0"/>
              </a:spcAft>
              <a:buFont typeface="Arial" charset="0"/>
              <a:buNone/>
              <a:defRPr sz="2800" b="1">
                <a:solidFill>
                  <a:schemeClr val="tx1"/>
                </a:solidFill>
                <a:latin typeface="+mn-lt"/>
              </a:defRPr>
            </a:lvl4pPr>
            <a:lvl5pPr marL="1041400" indent="-209550" algn="l" rtl="0" eaLnBrk="0" fontAlgn="base" hangingPunct="0">
              <a:spcBef>
                <a:spcPct val="20000"/>
              </a:spcBef>
              <a:spcAft>
                <a:spcPct val="0"/>
              </a:spcAft>
              <a:buNone/>
              <a:defRPr sz="2800" b="1">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en-US" sz="2400" b="1" dirty="0" smtClean="0"/>
              <a:t>Intelligent Transportation Systems (ITS) Joint Program Office (JPO)</a:t>
            </a:r>
          </a:p>
        </p:txBody>
      </p:sp>
    </p:spTree>
    <p:extLst>
      <p:ext uri="{BB962C8B-B14F-4D97-AF65-F5344CB8AC3E}">
        <p14:creationId xmlns:p14="http://schemas.microsoft.com/office/powerpoint/2010/main" val="2793482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smtClean="0"/>
              <a:t>The </a:t>
            </a:r>
            <a:r>
              <a:rPr lang="en-US" sz="3600" dirty="0"/>
              <a:t>CVRIA provide the interfaces, data flows exchanges, sample applications, etc</a:t>
            </a:r>
            <a:r>
              <a:rPr lang="en-US" dirty="0"/>
              <a:t>.  </a:t>
            </a:r>
            <a:br>
              <a:rPr lang="en-US" dirty="0"/>
            </a:br>
            <a:endParaRPr lang="en-US" dirty="0"/>
          </a:p>
        </p:txBody>
      </p:sp>
      <p:sp>
        <p:nvSpPr>
          <p:cNvPr id="3" name="Content Placeholder 2"/>
          <p:cNvSpPr>
            <a:spLocks noGrp="1"/>
          </p:cNvSpPr>
          <p:nvPr>
            <p:ph idx="1"/>
          </p:nvPr>
        </p:nvSpPr>
        <p:spPr/>
        <p:txBody>
          <a:bodyPr/>
          <a:lstStyle/>
          <a:p>
            <a:r>
              <a:rPr lang="en-US" dirty="0" smtClean="0"/>
              <a:t>From that …</a:t>
            </a:r>
          </a:p>
          <a:p>
            <a:pPr marL="514350" indent="-514350">
              <a:buFont typeface="+mj-lt"/>
              <a:buAutoNum type="arabicPeriod"/>
            </a:pPr>
            <a:r>
              <a:rPr lang="en-US" dirty="0" smtClean="0"/>
              <a:t>Prioritize Applications</a:t>
            </a:r>
          </a:p>
          <a:p>
            <a:pPr marL="514350" indent="-514350">
              <a:buFont typeface="+mj-lt"/>
              <a:buAutoNum type="arabicPeriod"/>
            </a:pPr>
            <a:r>
              <a:rPr lang="en-US" dirty="0" smtClean="0"/>
              <a:t>Prioritize Exchanges</a:t>
            </a:r>
          </a:p>
          <a:p>
            <a:pPr marL="514350" indent="-514350">
              <a:buFont typeface="+mj-lt"/>
              <a:buAutoNum type="arabicPeriod"/>
            </a:pPr>
            <a:r>
              <a:rPr lang="en-US" dirty="0" smtClean="0"/>
              <a:t>Map Exchanges to Standards</a:t>
            </a:r>
          </a:p>
          <a:p>
            <a:pPr marL="514350" indent="-514350">
              <a:buFont typeface="+mj-lt"/>
              <a:buAutoNum type="arabicPeriod"/>
            </a:pPr>
            <a:r>
              <a:rPr lang="en-US" dirty="0" smtClean="0"/>
              <a:t>Map </a:t>
            </a:r>
            <a:r>
              <a:rPr lang="en-US" dirty="0"/>
              <a:t>Interfaces to </a:t>
            </a:r>
            <a:r>
              <a:rPr lang="en-US" dirty="0" smtClean="0"/>
              <a:t>Standards</a:t>
            </a:r>
          </a:p>
          <a:p>
            <a:pPr marL="514350" indent="-514350">
              <a:buFont typeface="+mj-lt"/>
              <a:buAutoNum type="arabicPeriod"/>
            </a:pPr>
            <a:r>
              <a:rPr lang="en-US" dirty="0" smtClean="0"/>
              <a:t>Identify gaps … Prioritize</a:t>
            </a:r>
          </a:p>
          <a:p>
            <a:pPr marL="514350" indent="-514350">
              <a:buFont typeface="+mj-lt"/>
              <a:buAutoNum type="arabicPeriod"/>
            </a:pPr>
            <a:r>
              <a:rPr lang="en-US" dirty="0" smtClean="0"/>
              <a:t>Roadmap to fill the gaps</a:t>
            </a:r>
          </a:p>
          <a:p>
            <a:endParaRPr lang="en-US" dirty="0" smtClean="0"/>
          </a:p>
          <a:p>
            <a:endParaRPr lang="en-US" dirty="0" smtClean="0"/>
          </a:p>
          <a:p>
            <a:endParaRPr lang="en-US" dirty="0"/>
          </a:p>
        </p:txBody>
      </p:sp>
    </p:spTree>
    <p:extLst>
      <p:ext uri="{BB962C8B-B14F-4D97-AF65-F5344CB8AC3E}">
        <p14:creationId xmlns:p14="http://schemas.microsoft.com/office/powerpoint/2010/main" val="140438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Project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a:t>
            </a:r>
          </a:p>
          <a:p>
            <a:pPr lvl="1"/>
            <a:r>
              <a:rPr lang="en-US" dirty="0" smtClean="0"/>
              <a:t>Determine how to certify connected vehicle processes and devices</a:t>
            </a:r>
          </a:p>
          <a:p>
            <a:pPr lvl="1"/>
            <a:r>
              <a:rPr lang="en-US" dirty="0" smtClean="0"/>
              <a:t>Set up initial certification mechanisms</a:t>
            </a:r>
          </a:p>
          <a:p>
            <a:r>
              <a:rPr lang="en-US" dirty="0" smtClean="0"/>
              <a:t>Who?</a:t>
            </a:r>
          </a:p>
          <a:p>
            <a:pPr lvl="1"/>
            <a:r>
              <a:rPr lang="en-US" dirty="0" smtClean="0"/>
              <a:t>ITS JPO</a:t>
            </a:r>
          </a:p>
          <a:p>
            <a:pPr lvl="1"/>
            <a:r>
              <a:rPr lang="en-US" dirty="0" err="1" smtClean="0"/>
              <a:t>Danlaw</a:t>
            </a:r>
            <a:r>
              <a:rPr lang="en-US" dirty="0" smtClean="0"/>
              <a:t> (global </a:t>
            </a:r>
            <a:r>
              <a:rPr lang="en-US" dirty="0"/>
              <a:t>provider of telematics, automotive electronics and embedded engineering </a:t>
            </a:r>
            <a:r>
              <a:rPr lang="en-US" dirty="0" smtClean="0"/>
              <a:t>services)</a:t>
            </a:r>
          </a:p>
          <a:p>
            <a:pPr lvl="1"/>
            <a:r>
              <a:rPr lang="en-US" dirty="0" smtClean="0"/>
              <a:t>7Layers (wireless </a:t>
            </a:r>
            <a:r>
              <a:rPr lang="en-US" dirty="0"/>
              <a:t>test and engineering </a:t>
            </a:r>
            <a:r>
              <a:rPr lang="en-US" dirty="0" smtClean="0"/>
              <a:t>group)</a:t>
            </a:r>
          </a:p>
          <a:p>
            <a:pPr lvl="1"/>
            <a:r>
              <a:rPr lang="en-US" dirty="0"/>
              <a:t>OCS </a:t>
            </a:r>
            <a:r>
              <a:rPr lang="en-US" dirty="0" smtClean="0"/>
              <a:t>(not </a:t>
            </a:r>
            <a:r>
              <a:rPr lang="en-US" dirty="0"/>
              <a:t>for profit certification </a:t>
            </a:r>
            <a:r>
              <a:rPr lang="en-US" dirty="0" smtClean="0"/>
              <a:t>organization)</a:t>
            </a:r>
          </a:p>
        </p:txBody>
      </p:sp>
    </p:spTree>
    <p:extLst>
      <p:ext uri="{BB962C8B-B14F-4D97-AF65-F5344CB8AC3E}">
        <p14:creationId xmlns:p14="http://schemas.microsoft.com/office/powerpoint/2010/main" val="3828243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cont’d</a:t>
            </a:r>
            <a:endParaRPr lang="en-US" dirty="0"/>
          </a:p>
        </p:txBody>
      </p:sp>
      <p:sp>
        <p:nvSpPr>
          <p:cNvPr id="3" name="Content Placeholder 2"/>
          <p:cNvSpPr>
            <a:spLocks noGrp="1"/>
          </p:cNvSpPr>
          <p:nvPr>
            <p:ph idx="1"/>
          </p:nvPr>
        </p:nvSpPr>
        <p:spPr/>
        <p:txBody>
          <a:bodyPr>
            <a:normAutofit lnSpcReduction="10000"/>
          </a:bodyPr>
          <a:lstStyle/>
          <a:p>
            <a:r>
              <a:rPr lang="en-US" dirty="0" smtClean="0"/>
              <a:t>How</a:t>
            </a:r>
          </a:p>
          <a:p>
            <a:pPr lvl="1"/>
            <a:r>
              <a:rPr lang="en-US" dirty="0" smtClean="0"/>
              <a:t>Work </a:t>
            </a:r>
            <a:r>
              <a:rPr lang="en-US" dirty="0"/>
              <a:t>collectively </a:t>
            </a:r>
            <a:r>
              <a:rPr lang="en-US" dirty="0" smtClean="0"/>
              <a:t>to </a:t>
            </a:r>
            <a:r>
              <a:rPr lang="en-US" dirty="0"/>
              <a:t>define </a:t>
            </a:r>
            <a:endParaRPr lang="en-US" dirty="0" smtClean="0"/>
          </a:p>
          <a:p>
            <a:pPr lvl="2"/>
            <a:r>
              <a:rPr lang="en-US" dirty="0" smtClean="0"/>
              <a:t>the </a:t>
            </a:r>
            <a:r>
              <a:rPr lang="en-US" dirty="0"/>
              <a:t>scope of certification </a:t>
            </a:r>
            <a:r>
              <a:rPr lang="en-US" dirty="0" smtClean="0"/>
              <a:t>activities</a:t>
            </a:r>
            <a:r>
              <a:rPr lang="en-US" dirty="0"/>
              <a:t>, </a:t>
            </a:r>
            <a:endParaRPr lang="en-US" dirty="0" smtClean="0"/>
          </a:p>
          <a:p>
            <a:pPr lvl="2"/>
            <a:r>
              <a:rPr lang="en-US" dirty="0" smtClean="0"/>
              <a:t>test procedures</a:t>
            </a:r>
          </a:p>
          <a:p>
            <a:pPr lvl="2"/>
            <a:r>
              <a:rPr lang="en-US" dirty="0" smtClean="0"/>
              <a:t>test </a:t>
            </a:r>
            <a:r>
              <a:rPr lang="en-US" dirty="0"/>
              <a:t>equipment to be used.  </a:t>
            </a:r>
            <a:endParaRPr lang="en-US" dirty="0" smtClean="0"/>
          </a:p>
          <a:p>
            <a:pPr lvl="1"/>
            <a:r>
              <a:rPr lang="en-US" dirty="0" smtClean="0"/>
              <a:t>Consult significant </a:t>
            </a:r>
            <a:r>
              <a:rPr lang="en-US" dirty="0"/>
              <a:t>stakeholder </a:t>
            </a:r>
            <a:r>
              <a:rPr lang="en-US" dirty="0" smtClean="0"/>
              <a:t>communities</a:t>
            </a:r>
          </a:p>
          <a:p>
            <a:pPr lvl="1"/>
            <a:r>
              <a:rPr lang="en-US" dirty="0" smtClean="0"/>
              <a:t>Work independently to set </a:t>
            </a:r>
            <a:r>
              <a:rPr lang="en-US" dirty="0"/>
              <a:t>up facilities to operate the </a:t>
            </a:r>
            <a:r>
              <a:rPr lang="en-US" dirty="0" smtClean="0"/>
              <a:t>tests</a:t>
            </a:r>
            <a:r>
              <a:rPr lang="en-US" dirty="0"/>
              <a:t>  </a:t>
            </a:r>
            <a:endParaRPr lang="en-US" dirty="0" smtClean="0"/>
          </a:p>
          <a:p>
            <a:pPr lvl="1"/>
            <a:r>
              <a:rPr lang="en-US" dirty="0" smtClean="0"/>
              <a:t>Services </a:t>
            </a:r>
            <a:r>
              <a:rPr lang="en-US" dirty="0"/>
              <a:t>should be available prior to the start of the buildup of the CV Pilots</a:t>
            </a:r>
          </a:p>
        </p:txBody>
      </p:sp>
    </p:spTree>
    <p:extLst>
      <p:ext uri="{BB962C8B-B14F-4D97-AF65-F5344CB8AC3E}">
        <p14:creationId xmlns:p14="http://schemas.microsoft.com/office/powerpoint/2010/main" val="2750568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Phased Approach</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pPr lvl="0"/>
            <a:r>
              <a:rPr lang="en-US" b="1" dirty="0"/>
              <a:t>Phase 1:  </a:t>
            </a:r>
            <a:r>
              <a:rPr lang="en-US" b="1" dirty="0" smtClean="0"/>
              <a:t>Agree </a:t>
            </a:r>
            <a:r>
              <a:rPr lang="en-US" b="1" dirty="0"/>
              <a:t>on the extent of the project</a:t>
            </a:r>
          </a:p>
          <a:p>
            <a:pPr lvl="1">
              <a:spcAft>
                <a:spcPts val="300"/>
              </a:spcAft>
            </a:pPr>
            <a:r>
              <a:rPr lang="en-US" dirty="0" smtClean="0"/>
              <a:t>Awardees must </a:t>
            </a:r>
            <a:r>
              <a:rPr lang="en-US" dirty="0"/>
              <a:t>be capable of establishing certification services for Layers 2 and 3 of the certification scheme, </a:t>
            </a:r>
            <a:endParaRPr lang="en-US" dirty="0" smtClean="0"/>
          </a:p>
          <a:p>
            <a:pPr lvl="1">
              <a:spcAft>
                <a:spcPts val="300"/>
              </a:spcAft>
            </a:pPr>
            <a:r>
              <a:rPr lang="en-US" dirty="0" smtClean="0"/>
              <a:t>Have a way to achieve Layer </a:t>
            </a:r>
            <a:r>
              <a:rPr lang="en-US" dirty="0"/>
              <a:t>1 </a:t>
            </a:r>
            <a:r>
              <a:rPr lang="en-US" dirty="0" smtClean="0"/>
              <a:t>certification.</a:t>
            </a:r>
            <a:r>
              <a:rPr lang="en-US" dirty="0"/>
              <a:t>  </a:t>
            </a:r>
            <a:endParaRPr lang="en-US" dirty="0" smtClean="0"/>
          </a:p>
          <a:p>
            <a:pPr lvl="1">
              <a:spcAft>
                <a:spcPts val="300"/>
              </a:spcAft>
            </a:pPr>
            <a:r>
              <a:rPr lang="en-US" dirty="0" smtClean="0"/>
              <a:t>May also be </a:t>
            </a:r>
            <a:r>
              <a:rPr lang="en-US" dirty="0"/>
              <a:t>able to implement all others layers of </a:t>
            </a:r>
            <a:r>
              <a:rPr lang="en-US" dirty="0" smtClean="0"/>
              <a:t>certification. </a:t>
            </a:r>
            <a:endParaRPr lang="en-US" dirty="0"/>
          </a:p>
          <a:p>
            <a:pPr lvl="0"/>
            <a:r>
              <a:rPr lang="en-US" b="1" dirty="0"/>
              <a:t>Phase 2:  </a:t>
            </a:r>
            <a:r>
              <a:rPr lang="en-US" b="1" dirty="0" smtClean="0"/>
              <a:t>Agree </a:t>
            </a:r>
            <a:r>
              <a:rPr lang="en-US" b="1" dirty="0"/>
              <a:t>on device specifications</a:t>
            </a:r>
          </a:p>
          <a:p>
            <a:pPr lvl="1">
              <a:spcAft>
                <a:spcPts val="300"/>
              </a:spcAft>
            </a:pPr>
            <a:r>
              <a:rPr lang="en-US" dirty="0" smtClean="0"/>
              <a:t>Evolve equipment</a:t>
            </a:r>
            <a:r>
              <a:rPr lang="en-US" dirty="0"/>
              <a:t>, application support specifications, and application </a:t>
            </a:r>
            <a:r>
              <a:rPr lang="en-US" dirty="0" smtClean="0"/>
              <a:t>specifications.</a:t>
            </a:r>
            <a:r>
              <a:rPr lang="en-US" dirty="0"/>
              <a:t>  All awardees and USDOT will </a:t>
            </a:r>
            <a:endParaRPr lang="en-US" dirty="0" smtClean="0"/>
          </a:p>
          <a:p>
            <a:pPr lvl="1">
              <a:spcAft>
                <a:spcPts val="300"/>
              </a:spcAft>
            </a:pPr>
            <a:r>
              <a:rPr lang="en-US" dirty="0" smtClean="0"/>
              <a:t>Work </a:t>
            </a:r>
            <a:r>
              <a:rPr lang="en-US" dirty="0"/>
              <a:t>with significant outside stakeholders to </a:t>
            </a:r>
            <a:r>
              <a:rPr lang="en-US" dirty="0" smtClean="0"/>
              <a:t>agree </a:t>
            </a:r>
            <a:r>
              <a:rPr lang="en-US" dirty="0"/>
              <a:t>on the </a:t>
            </a:r>
            <a:r>
              <a:rPr lang="en-US" dirty="0" smtClean="0"/>
              <a:t> </a:t>
            </a:r>
            <a:r>
              <a:rPr lang="en-US" dirty="0"/>
              <a:t>specifications </a:t>
            </a:r>
            <a:r>
              <a:rPr lang="en-US" dirty="0" smtClean="0"/>
              <a:t>used for </a:t>
            </a:r>
            <a:r>
              <a:rPr lang="en-US" dirty="0"/>
              <a:t>testing done under this agreement.</a:t>
            </a:r>
          </a:p>
          <a:p>
            <a:pPr lvl="0"/>
            <a:r>
              <a:rPr lang="en-US" b="1" dirty="0"/>
              <a:t>Phase 3:  </a:t>
            </a:r>
            <a:r>
              <a:rPr lang="en-US" b="1" dirty="0" smtClean="0"/>
              <a:t>Define test </a:t>
            </a:r>
            <a:r>
              <a:rPr lang="en-US" b="1" dirty="0"/>
              <a:t>procedures and equipment requirements</a:t>
            </a:r>
          </a:p>
          <a:p>
            <a:pPr lvl="1">
              <a:spcAft>
                <a:spcPts val="300"/>
              </a:spcAft>
            </a:pPr>
            <a:r>
              <a:rPr lang="en-US" dirty="0"/>
              <a:t>Common practices and key tools </a:t>
            </a:r>
            <a:r>
              <a:rPr lang="en-US" dirty="0" smtClean="0"/>
              <a:t>must held constant </a:t>
            </a:r>
            <a:r>
              <a:rPr lang="en-US" dirty="0"/>
              <a:t>so all awardees will be able to deliver fundamentally the same results. </a:t>
            </a:r>
          </a:p>
          <a:p>
            <a:pPr lvl="1">
              <a:spcAft>
                <a:spcPts val="300"/>
              </a:spcAft>
            </a:pPr>
            <a:r>
              <a:rPr lang="en-US" b="1" dirty="0" smtClean="0">
                <a:solidFill>
                  <a:srgbClr val="FF0000"/>
                </a:solidFill>
              </a:rPr>
              <a:t>Completion target January 1, 2016</a:t>
            </a:r>
            <a:endParaRPr lang="en-US" b="1" dirty="0">
              <a:solidFill>
                <a:srgbClr val="FF0000"/>
              </a:solidFill>
            </a:endParaRPr>
          </a:p>
          <a:p>
            <a:endParaRPr lang="en-US" dirty="0"/>
          </a:p>
        </p:txBody>
      </p:sp>
    </p:spTree>
    <p:extLst>
      <p:ext uri="{BB962C8B-B14F-4D97-AF65-F5344CB8AC3E}">
        <p14:creationId xmlns:p14="http://schemas.microsoft.com/office/powerpoint/2010/main" val="1064284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Phased </a:t>
            </a:r>
            <a:r>
              <a:rPr lang="en-US" dirty="0" smtClean="0"/>
              <a:t>Approach cont’d</a:t>
            </a:r>
            <a:endParaRPr lang="en-US" dirty="0"/>
          </a:p>
        </p:txBody>
      </p:sp>
      <p:sp>
        <p:nvSpPr>
          <p:cNvPr id="3" name="Content Placeholder 2"/>
          <p:cNvSpPr>
            <a:spLocks noGrp="1"/>
          </p:cNvSpPr>
          <p:nvPr>
            <p:ph idx="1"/>
          </p:nvPr>
        </p:nvSpPr>
        <p:spPr>
          <a:xfrm>
            <a:off x="457200" y="1447800"/>
            <a:ext cx="8229600" cy="5105400"/>
          </a:xfrm>
        </p:spPr>
        <p:txBody>
          <a:bodyPr>
            <a:normAutofit fontScale="62500" lnSpcReduction="20000"/>
          </a:bodyPr>
          <a:lstStyle/>
          <a:p>
            <a:pPr lvl="0"/>
            <a:r>
              <a:rPr lang="en-US" b="1" dirty="0"/>
              <a:t>Phase 4:  Construct Individual test facilities</a:t>
            </a:r>
          </a:p>
          <a:p>
            <a:pPr lvl="1">
              <a:spcAft>
                <a:spcPts val="300"/>
              </a:spcAft>
            </a:pPr>
            <a:r>
              <a:rPr lang="en-US" dirty="0"/>
              <a:t>I</a:t>
            </a:r>
            <a:r>
              <a:rPr lang="en-US" dirty="0" smtClean="0"/>
              <a:t>mplement </a:t>
            </a:r>
            <a:r>
              <a:rPr lang="en-US" dirty="0"/>
              <a:t>the test procedures with the tools defined in Phase </a:t>
            </a:r>
            <a:r>
              <a:rPr lang="en-US" dirty="0" smtClean="0"/>
              <a:t>3</a:t>
            </a:r>
          </a:p>
          <a:p>
            <a:pPr lvl="1">
              <a:spcAft>
                <a:spcPts val="300"/>
              </a:spcAft>
            </a:pPr>
            <a:r>
              <a:rPr lang="en-US" dirty="0" smtClean="0"/>
              <a:t>Be available </a:t>
            </a:r>
            <a:r>
              <a:rPr lang="en-US" dirty="0"/>
              <a:t>for device and application testing. </a:t>
            </a:r>
            <a:endParaRPr lang="en-US" dirty="0" smtClean="0"/>
          </a:p>
          <a:p>
            <a:pPr lvl="1">
              <a:spcAft>
                <a:spcPts val="300"/>
              </a:spcAft>
            </a:pPr>
            <a:r>
              <a:rPr lang="en-US" dirty="0" smtClean="0"/>
              <a:t>Participate </a:t>
            </a:r>
            <a:r>
              <a:rPr lang="en-US" dirty="0"/>
              <a:t>in </a:t>
            </a:r>
            <a:r>
              <a:rPr lang="en-US" dirty="0" smtClean="0"/>
              <a:t>USDOT </a:t>
            </a:r>
            <a:r>
              <a:rPr lang="en-US" dirty="0"/>
              <a:t>sponsored </a:t>
            </a:r>
            <a:r>
              <a:rPr lang="en-US" dirty="0" err="1" smtClean="0"/>
              <a:t>PlugFests</a:t>
            </a:r>
            <a:endParaRPr lang="en-US" dirty="0" smtClean="0"/>
          </a:p>
          <a:p>
            <a:pPr lvl="1">
              <a:spcAft>
                <a:spcPts val="300"/>
              </a:spcAft>
            </a:pPr>
            <a:r>
              <a:rPr lang="en-US" dirty="0" smtClean="0"/>
              <a:t>The </a:t>
            </a:r>
            <a:r>
              <a:rPr lang="en-US" dirty="0"/>
              <a:t>test tools and test suite software will remain the intellectual property of the awardees. However, USDOT will have the right to use the test suites for Federal government purposes.</a:t>
            </a:r>
          </a:p>
          <a:p>
            <a:pPr lvl="0"/>
            <a:r>
              <a:rPr lang="en-US" b="1" dirty="0"/>
              <a:t>Phase 5:  Operate Individual test facilities</a:t>
            </a:r>
          </a:p>
          <a:p>
            <a:pPr lvl="1">
              <a:spcAft>
                <a:spcPts val="300"/>
              </a:spcAft>
            </a:pPr>
            <a:r>
              <a:rPr lang="en-US" dirty="0" smtClean="0"/>
              <a:t>Operate facilities </a:t>
            </a:r>
            <a:r>
              <a:rPr lang="en-US" dirty="0"/>
              <a:t>as needed by device makers and application developers.  </a:t>
            </a:r>
            <a:endParaRPr lang="en-US" dirty="0" smtClean="0"/>
          </a:p>
          <a:p>
            <a:pPr lvl="1">
              <a:spcAft>
                <a:spcPts val="300"/>
              </a:spcAft>
            </a:pPr>
            <a:r>
              <a:rPr lang="en-US" dirty="0" smtClean="0"/>
              <a:t>Charge </a:t>
            </a:r>
            <a:r>
              <a:rPr lang="en-US" dirty="0"/>
              <a:t>fees for whatever services they perform. Partial Federal </a:t>
            </a:r>
            <a:r>
              <a:rPr lang="en-US" dirty="0" smtClean="0"/>
              <a:t>support continues.  </a:t>
            </a:r>
          </a:p>
          <a:p>
            <a:pPr lvl="1">
              <a:spcAft>
                <a:spcPts val="300"/>
              </a:spcAft>
            </a:pPr>
            <a:r>
              <a:rPr lang="en-US" dirty="0" smtClean="0"/>
              <a:t>USDOT </a:t>
            </a:r>
            <a:r>
              <a:rPr lang="en-US" dirty="0"/>
              <a:t>sponsored and self-sustaining certification testing </a:t>
            </a:r>
            <a:r>
              <a:rPr lang="en-US" dirty="0" smtClean="0"/>
              <a:t>activities.</a:t>
            </a:r>
            <a:endParaRPr lang="en-US" dirty="0"/>
          </a:p>
          <a:p>
            <a:pPr lvl="0"/>
            <a:r>
              <a:rPr lang="en-US" b="1" dirty="0"/>
              <a:t>Phase 6:  Update business plans, test procedures and tool requirements</a:t>
            </a:r>
          </a:p>
          <a:p>
            <a:pPr lvl="1">
              <a:spcAft>
                <a:spcPts val="300"/>
              </a:spcAft>
            </a:pPr>
            <a:r>
              <a:rPr lang="en-US" dirty="0"/>
              <a:t>R</a:t>
            </a:r>
            <a:r>
              <a:rPr lang="en-US" dirty="0" smtClean="0"/>
              <a:t>eview </a:t>
            </a:r>
            <a:r>
              <a:rPr lang="en-US" dirty="0"/>
              <a:t>the operation of the certification processes </a:t>
            </a:r>
            <a:r>
              <a:rPr lang="en-US" dirty="0" smtClean="0"/>
              <a:t>when in use. </a:t>
            </a:r>
          </a:p>
          <a:p>
            <a:pPr lvl="1">
              <a:spcAft>
                <a:spcPts val="300"/>
              </a:spcAft>
            </a:pPr>
            <a:r>
              <a:rPr lang="en-US" dirty="0" smtClean="0"/>
              <a:t>Recommend </a:t>
            </a:r>
            <a:r>
              <a:rPr lang="en-US" dirty="0"/>
              <a:t>improvements to test procedures and tool </a:t>
            </a:r>
            <a:r>
              <a:rPr lang="en-US" dirty="0" smtClean="0"/>
              <a:t>requirements</a:t>
            </a:r>
          </a:p>
          <a:p>
            <a:pPr lvl="1">
              <a:spcAft>
                <a:spcPts val="300"/>
              </a:spcAft>
            </a:pPr>
            <a:r>
              <a:rPr lang="en-US" dirty="0" smtClean="0"/>
              <a:t>Update </a:t>
            </a:r>
            <a:r>
              <a:rPr lang="en-US" dirty="0"/>
              <a:t>their business plans.</a:t>
            </a:r>
          </a:p>
          <a:p>
            <a:endParaRPr lang="en-US" dirty="0"/>
          </a:p>
        </p:txBody>
      </p:sp>
    </p:spTree>
    <p:extLst>
      <p:ext uri="{BB962C8B-B14F-4D97-AF65-F5344CB8AC3E}">
        <p14:creationId xmlns:p14="http://schemas.microsoft.com/office/powerpoint/2010/main" val="1254913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a:xfrm>
            <a:off x="381000" y="1600200"/>
            <a:ext cx="8534400" cy="4525963"/>
          </a:xfrm>
        </p:spPr>
        <p:txBody>
          <a:bodyPr>
            <a:normAutofit/>
          </a:bodyPr>
          <a:lstStyle/>
          <a:p>
            <a:r>
              <a:rPr lang="en-US" dirty="0" smtClean="0"/>
              <a:t>CVRIA</a:t>
            </a:r>
          </a:p>
          <a:p>
            <a:pPr marL="0" indent="0">
              <a:buNone/>
            </a:pPr>
            <a:r>
              <a:rPr lang="en-US" sz="2400" dirty="0" smtClean="0">
                <a:hlinkClick r:id="rId2"/>
              </a:rPr>
              <a:t>http</a:t>
            </a:r>
            <a:r>
              <a:rPr lang="en-US" sz="2400" dirty="0">
                <a:hlinkClick r:id="rId2"/>
              </a:rPr>
              <a:t>://</a:t>
            </a:r>
            <a:r>
              <a:rPr lang="en-US" sz="2400" dirty="0" smtClean="0">
                <a:hlinkClick r:id="rId2"/>
              </a:rPr>
              <a:t>www.iteris.com/cvria/html/about/connectedvehicle.html</a:t>
            </a:r>
            <a:endParaRPr lang="en-US" sz="2400" dirty="0"/>
          </a:p>
          <a:p>
            <a:pPr marL="0" indent="0">
              <a:buNone/>
            </a:pPr>
            <a:r>
              <a:rPr lang="en-US" sz="2400" dirty="0" smtClean="0">
                <a:solidFill>
                  <a:srgbClr val="000000"/>
                </a:solidFill>
                <a:hlinkClick r:id="rId3"/>
              </a:rPr>
              <a:t>http</a:t>
            </a:r>
            <a:r>
              <a:rPr lang="en-US" sz="2400" dirty="0">
                <a:solidFill>
                  <a:srgbClr val="000000"/>
                </a:solidFill>
                <a:hlinkClick r:id="rId3"/>
              </a:rPr>
              <a:t>://standards.its.dot.gov/DevelopmentActivities/CVReference</a:t>
            </a:r>
            <a:r>
              <a:rPr lang="en-US" sz="2400" dirty="0">
                <a:solidFill>
                  <a:srgbClr val="000000"/>
                </a:solidFill>
              </a:rPr>
              <a:t> </a:t>
            </a:r>
          </a:p>
          <a:p>
            <a:pPr lvl="1"/>
            <a:endParaRPr lang="en-US" dirty="0"/>
          </a:p>
          <a:p>
            <a:r>
              <a:rPr lang="en-US" dirty="0" smtClean="0"/>
              <a:t>Certification</a:t>
            </a:r>
          </a:p>
          <a:p>
            <a:pPr marL="0" indent="0">
              <a:buNone/>
            </a:pPr>
            <a:r>
              <a:rPr lang="en-US" sz="2200" dirty="0" smtClean="0">
                <a:hlinkClick r:id="rId4"/>
              </a:rPr>
              <a:t>http://www.its.dot.gov/connected_vehicle/connected_vehicle_cert.htm</a:t>
            </a:r>
            <a:endParaRPr lang="en-US" sz="2200" dirty="0"/>
          </a:p>
          <a:p>
            <a:pPr marL="457200" lvl="1" indent="0">
              <a:buNone/>
            </a:pPr>
            <a:endParaRPr lang="en-US" dirty="0" smtClean="0"/>
          </a:p>
          <a:p>
            <a:r>
              <a:rPr lang="en-US" dirty="0" smtClean="0"/>
              <a:t>Questions?</a:t>
            </a:r>
          </a:p>
          <a:p>
            <a:pPr marL="0" indent="0">
              <a:spcBef>
                <a:spcPts val="0"/>
              </a:spcBef>
              <a:buNone/>
            </a:pPr>
            <a:r>
              <a:rPr lang="en-US" sz="2600" dirty="0" smtClean="0">
                <a:hlinkClick r:id="rId5"/>
              </a:rPr>
              <a:t>alan.chachich@dot.gov</a:t>
            </a:r>
            <a:r>
              <a:rPr lang="en-US" sz="2600" dirty="0" smtClean="0"/>
              <a:t>           617.494.3530</a:t>
            </a:r>
            <a:endParaRPr lang="en-US" sz="2600" dirty="0"/>
          </a:p>
          <a:p>
            <a:endParaRPr lang="en-US" dirty="0" smtClean="0"/>
          </a:p>
        </p:txBody>
      </p:sp>
    </p:spTree>
    <p:extLst>
      <p:ext uri="{BB962C8B-B14F-4D97-AF65-F5344CB8AC3E}">
        <p14:creationId xmlns:p14="http://schemas.microsoft.com/office/powerpoint/2010/main" val="4084404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FOLLOW</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42357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Step 1: Prioritize Applications</a:t>
            </a:r>
            <a:endParaRPr lang="en-US" dirty="0"/>
          </a:p>
        </p:txBody>
      </p:sp>
      <p:sp>
        <p:nvSpPr>
          <p:cNvPr id="15" name="Text Placeholder 14"/>
          <p:cNvSpPr>
            <a:spLocks noGrp="1"/>
          </p:cNvSpPr>
          <p:nvPr>
            <p:ph type="body" sz="quarter" idx="10"/>
          </p:nvPr>
        </p:nvSpPr>
        <p:spPr/>
        <p:txBody>
          <a:bodyPr>
            <a:normAutofit fontScale="92500" lnSpcReduction="20000"/>
          </a:bodyPr>
          <a:lstStyle/>
          <a:p>
            <a:r>
              <a:rPr lang="en-US" dirty="0" smtClean="0"/>
              <a:t>CVRIA Database is baseline of all of our work</a:t>
            </a:r>
          </a:p>
          <a:p>
            <a:r>
              <a:rPr lang="en-US" dirty="0" smtClean="0"/>
              <a:t>We prioritized applications based on averaged team rating of</a:t>
            </a:r>
          </a:p>
          <a:p>
            <a:pPr lvl="1"/>
            <a:r>
              <a:rPr lang="en-US" dirty="0" smtClean="0"/>
              <a:t>Importance</a:t>
            </a:r>
          </a:p>
          <a:p>
            <a:pPr lvl="1"/>
            <a:r>
              <a:rPr lang="en-US" dirty="0" smtClean="0"/>
              <a:t>Timeframe</a:t>
            </a:r>
          </a:p>
          <a:p>
            <a:pPr lvl="1"/>
            <a:r>
              <a:rPr lang="en-US" dirty="0" smtClean="0"/>
              <a:t>Complexity</a:t>
            </a:r>
            <a:endParaRPr lang="en-US" dirty="0"/>
          </a:p>
        </p:txBody>
      </p:sp>
      <p:sp>
        <p:nvSpPr>
          <p:cNvPr id="16" name="Text Placeholder 15"/>
          <p:cNvSpPr>
            <a:spLocks noGrp="1"/>
          </p:cNvSpPr>
          <p:nvPr>
            <p:ph type="body" sz="quarter" idx="12"/>
          </p:nvPr>
        </p:nvSpPr>
        <p:spPr>
          <a:solidFill>
            <a:schemeClr val="accent1"/>
          </a:solidFill>
        </p:spPr>
        <p:txBody>
          <a:bodyPr/>
          <a:lstStyle/>
          <a:p>
            <a:r>
              <a:rPr lang="en-US" dirty="0" smtClean="0"/>
              <a:t>Results in a prioritized list of applications</a:t>
            </a:r>
            <a:endParaRPr lang="en-US" dirty="0"/>
          </a:p>
        </p:txBody>
      </p:sp>
      <p:sp>
        <p:nvSpPr>
          <p:cNvPr id="17" name="Text Placeholder 16"/>
          <p:cNvSpPr>
            <a:spLocks noGrp="1"/>
          </p:cNvSpPr>
          <p:nvPr>
            <p:ph type="body" sz="quarter" idx="13"/>
          </p:nvPr>
        </p:nvSpPr>
        <p:spPr/>
        <p:txBody>
          <a:bodyPr>
            <a:normAutofit fontScale="32500" lnSpcReduction="20000"/>
          </a:bodyPr>
          <a:lstStyle/>
          <a:p>
            <a:r>
              <a:rPr lang="en-US" dirty="0" smtClean="0"/>
              <a:t>Applications are derived from the CVRIA and prioritized</a:t>
            </a:r>
            <a:endParaRPr lang="en-US" dirty="0"/>
          </a:p>
        </p:txBody>
      </p:sp>
      <p:pic>
        <p:nvPicPr>
          <p:cNvPr id="19" name="Picture Placeholder 18"/>
          <p:cNvPicPr>
            <a:picLocks noGrp="1" noChangeAspect="1"/>
          </p:cNvPicPr>
          <p:nvPr>
            <p:ph type="pic" sz="quarter" idx="11"/>
          </p:nvPr>
        </p:nvPicPr>
        <p:blipFill>
          <a:blip r:embed="rId2"/>
          <a:srcRect t="-16004" b="-16004"/>
          <a:stretch>
            <a:fillRect/>
          </a:stretch>
        </p:blipFill>
        <p:spPr>
          <a:xfrm>
            <a:off x="457200" y="1619250"/>
            <a:ext cx="7924800" cy="1047750"/>
          </a:xfrm>
        </p:spPr>
      </p:pic>
    </p:spTree>
    <p:extLst>
      <p:ext uri="{BB962C8B-B14F-4D97-AF65-F5344CB8AC3E}">
        <p14:creationId xmlns:p14="http://schemas.microsoft.com/office/powerpoint/2010/main" val="649991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sz="2400" dirty="0" smtClean="0"/>
              <a:t>Preliminary Results  …Prioritized top 20 Applications </a:t>
            </a:r>
            <a:endParaRPr lang="en-US" sz="2400" dirty="0"/>
          </a:p>
        </p:txBody>
      </p:sp>
      <p:sp>
        <p:nvSpPr>
          <p:cNvPr id="4" name="Content Placeholder 3"/>
          <p:cNvSpPr>
            <a:spLocks noGrp="1"/>
          </p:cNvSpPr>
          <p:nvPr>
            <p:ph idx="10"/>
          </p:nvPr>
        </p:nvSpPr>
        <p:spPr>
          <a:xfrm>
            <a:off x="304800" y="1295400"/>
            <a:ext cx="4572000" cy="4525963"/>
          </a:xfrm>
        </p:spPr>
        <p:txBody>
          <a:bodyPr/>
          <a:lstStyle/>
          <a:p>
            <a:pPr marL="516636" indent="-342900">
              <a:buFont typeface="+mj-lt"/>
              <a:buAutoNum type="arabicPeriod"/>
            </a:pPr>
            <a:r>
              <a:rPr lang="en-US" sz="1800" dirty="0"/>
              <a:t>Communications Support</a:t>
            </a:r>
          </a:p>
          <a:p>
            <a:pPr marL="516636" indent="-342900">
              <a:buFont typeface="+mj-lt"/>
              <a:buAutoNum type="arabicPeriod"/>
            </a:pPr>
            <a:r>
              <a:rPr lang="en-US" sz="1800" dirty="0" smtClean="0"/>
              <a:t>Core </a:t>
            </a:r>
            <a:r>
              <a:rPr lang="en-US" sz="1800" dirty="0"/>
              <a:t>Authorization</a:t>
            </a:r>
          </a:p>
          <a:p>
            <a:pPr marL="516636" indent="-342900">
              <a:buFont typeface="+mj-lt"/>
              <a:buAutoNum type="arabicPeriod"/>
            </a:pPr>
            <a:r>
              <a:rPr lang="en-US" sz="1800" dirty="0"/>
              <a:t>Data Distribution</a:t>
            </a:r>
          </a:p>
          <a:p>
            <a:pPr marL="516636" indent="-342900">
              <a:buFont typeface="+mj-lt"/>
              <a:buAutoNum type="arabicPeriod"/>
            </a:pPr>
            <a:r>
              <a:rPr lang="en-US" sz="1800" dirty="0"/>
              <a:t>Emergency Vehicle Alert</a:t>
            </a:r>
          </a:p>
          <a:p>
            <a:pPr marL="516636" indent="-342900">
              <a:buFont typeface="+mj-lt"/>
              <a:buAutoNum type="arabicPeriod"/>
            </a:pPr>
            <a:r>
              <a:rPr lang="en-US" sz="1800" dirty="0"/>
              <a:t>Incident Scene Work Zone Alerts for Drivers </a:t>
            </a:r>
            <a:r>
              <a:rPr lang="en-US" sz="1800" dirty="0" smtClean="0"/>
              <a:t>&amp; Workers</a:t>
            </a:r>
            <a:endParaRPr lang="en-US" sz="1800" dirty="0"/>
          </a:p>
          <a:p>
            <a:pPr marL="516636" indent="-342900">
              <a:buFont typeface="+mj-lt"/>
              <a:buAutoNum type="arabicPeriod"/>
            </a:pPr>
            <a:r>
              <a:rPr lang="en-US" sz="1800" dirty="0"/>
              <a:t>Spot Weather Impact Warning</a:t>
            </a:r>
          </a:p>
          <a:p>
            <a:pPr marL="516636" indent="-342900">
              <a:buFont typeface="+mj-lt"/>
              <a:buAutoNum type="arabicPeriod"/>
            </a:pPr>
            <a:r>
              <a:rPr lang="en-US" sz="1800" dirty="0"/>
              <a:t>Curve Speed Warning</a:t>
            </a:r>
          </a:p>
          <a:p>
            <a:pPr marL="516636" indent="-342900">
              <a:buFont typeface="+mj-lt"/>
              <a:buAutoNum type="arabicPeriod"/>
            </a:pPr>
            <a:r>
              <a:rPr lang="en-US" sz="1800" dirty="0" smtClean="0"/>
              <a:t>Emergency </a:t>
            </a:r>
            <a:r>
              <a:rPr lang="en-US" sz="1800" dirty="0"/>
              <a:t>Electronic Brake Light </a:t>
            </a:r>
          </a:p>
          <a:p>
            <a:pPr marL="516636" indent="-342900">
              <a:buFont typeface="+mj-lt"/>
              <a:buAutoNum type="arabicPeriod"/>
            </a:pPr>
            <a:r>
              <a:rPr lang="en-US" sz="1800" dirty="0" smtClean="0"/>
              <a:t>Advanced </a:t>
            </a:r>
            <a:r>
              <a:rPr lang="en-US" sz="1800" dirty="0"/>
              <a:t>Traveler </a:t>
            </a:r>
            <a:r>
              <a:rPr lang="en-US" sz="1800" dirty="0" smtClean="0"/>
              <a:t>Info Systems</a:t>
            </a:r>
          </a:p>
          <a:p>
            <a:pPr marL="516636" indent="-342900">
              <a:buFont typeface="+mj-lt"/>
              <a:buAutoNum type="arabicPeriod"/>
            </a:pPr>
            <a:r>
              <a:rPr lang="en-US" sz="1800" dirty="0" smtClean="0"/>
              <a:t> Forward </a:t>
            </a:r>
            <a:r>
              <a:rPr lang="en-US" sz="1800" dirty="0"/>
              <a:t>Collision </a:t>
            </a:r>
            <a:r>
              <a:rPr lang="en-US" sz="1800" dirty="0" smtClean="0"/>
              <a:t>Warning </a:t>
            </a:r>
            <a:endParaRPr lang="en-US" sz="1800" dirty="0"/>
          </a:p>
        </p:txBody>
      </p:sp>
      <p:sp>
        <p:nvSpPr>
          <p:cNvPr id="5" name="Content Placeholder 4"/>
          <p:cNvSpPr>
            <a:spLocks noGrp="1"/>
          </p:cNvSpPr>
          <p:nvPr>
            <p:ph idx="11"/>
          </p:nvPr>
        </p:nvSpPr>
        <p:spPr>
          <a:xfrm>
            <a:off x="4648200" y="1295400"/>
            <a:ext cx="4191000" cy="4525963"/>
          </a:xfrm>
        </p:spPr>
        <p:txBody>
          <a:bodyPr/>
          <a:lstStyle/>
          <a:p>
            <a:pPr marL="630936" indent="-457200">
              <a:buFont typeface="+mj-lt"/>
              <a:buAutoNum type="arabicPeriod" startAt="11"/>
            </a:pPr>
            <a:r>
              <a:rPr lang="en-US" sz="1800" dirty="0" smtClean="0"/>
              <a:t>Emergency </a:t>
            </a:r>
            <a:r>
              <a:rPr lang="en-US" sz="1800" dirty="0"/>
              <a:t>Vehicle Priority</a:t>
            </a:r>
          </a:p>
          <a:p>
            <a:pPr marL="516636" indent="-342900">
              <a:buFont typeface="+mj-lt"/>
              <a:buAutoNum type="arabicPeriod" startAt="11"/>
            </a:pPr>
            <a:r>
              <a:rPr lang="en-US" sz="1800" dirty="0" smtClean="0"/>
              <a:t> Infrastructure Management</a:t>
            </a:r>
          </a:p>
          <a:p>
            <a:pPr marL="516636" indent="-342900">
              <a:buFont typeface="+mj-lt"/>
              <a:buAutoNum type="arabicPeriod" startAt="11"/>
            </a:pPr>
            <a:r>
              <a:rPr lang="en-US" sz="1800" dirty="0"/>
              <a:t> Border </a:t>
            </a:r>
            <a:r>
              <a:rPr lang="en-US" sz="1800" dirty="0" smtClean="0"/>
              <a:t>Mgmt. Systems</a:t>
            </a:r>
          </a:p>
          <a:p>
            <a:pPr marL="516636" indent="-342900">
              <a:buFont typeface="+mj-lt"/>
              <a:buAutoNum type="arabicPeriod" startAt="11"/>
            </a:pPr>
            <a:r>
              <a:rPr lang="en-US" sz="1800" dirty="0"/>
              <a:t> Vehicle Emergency Response </a:t>
            </a:r>
          </a:p>
          <a:p>
            <a:pPr marL="516636" indent="-342900">
              <a:buFont typeface="+mj-lt"/>
              <a:buAutoNum type="arabicPeriod" startAt="11"/>
            </a:pPr>
            <a:r>
              <a:rPr lang="en-US" sz="1800" dirty="0"/>
              <a:t> Signal Phase and Timing</a:t>
            </a:r>
          </a:p>
          <a:p>
            <a:pPr marL="568325" indent="-395288">
              <a:buFont typeface="+mj-lt"/>
              <a:buAutoNum type="arabicPeriod" startAt="11"/>
              <a:tabLst>
                <a:tab pos="623888" algn="l"/>
              </a:tabLst>
            </a:pPr>
            <a:r>
              <a:rPr lang="en-US" sz="1800" dirty="0"/>
              <a:t> Warnings about Hazards in a </a:t>
            </a:r>
            <a:r>
              <a:rPr lang="en-US" sz="1800" dirty="0" smtClean="0"/>
              <a:t>  	Work </a:t>
            </a:r>
            <a:r>
              <a:rPr lang="en-US" sz="1800" dirty="0"/>
              <a:t>Zone </a:t>
            </a:r>
          </a:p>
          <a:p>
            <a:pPr marL="516636" indent="-342900">
              <a:buFont typeface="+mj-lt"/>
              <a:buAutoNum type="arabicPeriod" startAt="11"/>
              <a:tabLst>
                <a:tab pos="623888" algn="l"/>
              </a:tabLst>
            </a:pPr>
            <a:r>
              <a:rPr lang="en-US" sz="1800" dirty="0" smtClean="0"/>
              <a:t> Road Weather Advisories and 	Warnings </a:t>
            </a:r>
            <a:r>
              <a:rPr lang="en-US" sz="1800" dirty="0"/>
              <a:t>for </a:t>
            </a:r>
            <a:r>
              <a:rPr lang="en-US" sz="1800" dirty="0" smtClean="0"/>
              <a:t>Motorists</a:t>
            </a:r>
          </a:p>
          <a:p>
            <a:pPr marL="516636" indent="-342900">
              <a:buFont typeface="+mj-lt"/>
              <a:buAutoNum type="arabicPeriod" startAt="11"/>
            </a:pPr>
            <a:r>
              <a:rPr lang="en-US" sz="1800" dirty="0"/>
              <a:t> </a:t>
            </a:r>
            <a:r>
              <a:rPr lang="en-US" sz="1800" dirty="0" smtClean="0"/>
              <a:t>Intelligent Traffic </a:t>
            </a:r>
            <a:r>
              <a:rPr lang="en-US" sz="1800" dirty="0"/>
              <a:t>Signal </a:t>
            </a:r>
            <a:r>
              <a:rPr lang="en-US" sz="1800" dirty="0" smtClean="0"/>
              <a:t>System</a:t>
            </a:r>
            <a:endParaRPr lang="en-US" sz="1800" dirty="0"/>
          </a:p>
          <a:p>
            <a:pPr marL="516636" indent="-342900">
              <a:buFont typeface="+mj-lt"/>
              <a:buAutoNum type="arabicPeriod" startAt="11"/>
            </a:pPr>
            <a:r>
              <a:rPr lang="en-US" sz="1800" dirty="0"/>
              <a:t> Intersection Movement Assist </a:t>
            </a:r>
          </a:p>
          <a:p>
            <a:pPr marL="516636" indent="-342900">
              <a:buFont typeface="+mj-lt"/>
              <a:buAutoNum type="arabicPeriod" startAt="11"/>
            </a:pPr>
            <a:r>
              <a:rPr lang="en-US" sz="1800" dirty="0" smtClean="0"/>
              <a:t> Road </a:t>
            </a:r>
            <a:r>
              <a:rPr lang="en-US" sz="1800" dirty="0"/>
              <a:t>Weather Information for Freight </a:t>
            </a:r>
            <a:r>
              <a:rPr lang="en-US" sz="1800" dirty="0" smtClean="0"/>
              <a:t>Carriers</a:t>
            </a:r>
          </a:p>
          <a:p>
            <a:pPr marL="516636" indent="-342900">
              <a:buFont typeface="+mj-lt"/>
              <a:buAutoNum type="arabicPeriod" startAt="11"/>
            </a:pPr>
            <a:r>
              <a:rPr lang="en-US" sz="1800" dirty="0" smtClean="0"/>
              <a:t>- 206 …</a:t>
            </a:r>
            <a:endParaRPr lang="en-US" sz="1800" dirty="0"/>
          </a:p>
          <a:p>
            <a:pPr marL="516636" indent="-342900">
              <a:buFont typeface="+mj-lt"/>
              <a:buAutoNum type="arabicPeriod" startAt="11"/>
            </a:pPr>
            <a:endParaRPr lang="en-US" sz="1800" dirty="0"/>
          </a:p>
          <a:p>
            <a:pPr marL="516636" indent="-342900">
              <a:buFont typeface="+mj-lt"/>
              <a:buAutoNum type="arabicPeriod" startAt="11"/>
            </a:pPr>
            <a:endParaRPr lang="en-US" sz="1800" dirty="0"/>
          </a:p>
        </p:txBody>
      </p:sp>
    </p:spTree>
    <p:extLst>
      <p:ext uri="{BB962C8B-B14F-4D97-AF65-F5344CB8AC3E}">
        <p14:creationId xmlns:p14="http://schemas.microsoft.com/office/powerpoint/2010/main" val="3692681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Prioritize Exchanges</a:t>
            </a:r>
            <a:endParaRPr lang="en-US" dirty="0"/>
          </a:p>
        </p:txBody>
      </p:sp>
      <p:sp>
        <p:nvSpPr>
          <p:cNvPr id="3" name="Text Placeholder 2"/>
          <p:cNvSpPr>
            <a:spLocks noGrp="1"/>
          </p:cNvSpPr>
          <p:nvPr>
            <p:ph type="body" sz="quarter" idx="10"/>
          </p:nvPr>
        </p:nvSpPr>
        <p:spPr>
          <a:xfrm>
            <a:off x="457200" y="4191000"/>
            <a:ext cx="7924800" cy="1600200"/>
          </a:xfrm>
        </p:spPr>
        <p:txBody>
          <a:bodyPr>
            <a:normAutofit/>
          </a:bodyPr>
          <a:lstStyle/>
          <a:p>
            <a:endParaRPr lang="en-US" dirty="0"/>
          </a:p>
        </p:txBody>
      </p:sp>
      <p:sp>
        <p:nvSpPr>
          <p:cNvPr id="5" name="Text Placeholder 4"/>
          <p:cNvSpPr>
            <a:spLocks noGrp="1"/>
          </p:cNvSpPr>
          <p:nvPr>
            <p:ph type="body" sz="quarter" idx="12"/>
          </p:nvPr>
        </p:nvSpPr>
        <p:spPr>
          <a:solidFill>
            <a:schemeClr val="accent1"/>
          </a:solidFill>
        </p:spPr>
        <p:txBody>
          <a:bodyPr/>
          <a:lstStyle/>
          <a:p>
            <a:r>
              <a:rPr lang="en-US" dirty="0"/>
              <a:t>Results</a:t>
            </a:r>
            <a:r>
              <a:rPr lang="en-US" dirty="0" smtClean="0"/>
              <a:t> in a prioritized list of exchanges </a:t>
            </a:r>
            <a:endParaRPr lang="en-US" dirty="0"/>
          </a:p>
        </p:txBody>
      </p:sp>
      <p:sp>
        <p:nvSpPr>
          <p:cNvPr id="6" name="Text Placeholder 5"/>
          <p:cNvSpPr>
            <a:spLocks noGrp="1"/>
          </p:cNvSpPr>
          <p:nvPr>
            <p:ph type="body" sz="quarter" idx="13"/>
          </p:nvPr>
        </p:nvSpPr>
        <p:spPr/>
        <p:txBody>
          <a:bodyPr>
            <a:normAutofit fontScale="77500" lnSpcReduction="20000"/>
          </a:bodyPr>
          <a:lstStyle/>
          <a:p>
            <a:r>
              <a:rPr lang="en-US" sz="1400" dirty="0" smtClean="0"/>
              <a:t>An “exchange” is an information </a:t>
            </a:r>
            <a:r>
              <a:rPr lang="en-US" sz="1400" i="0" dirty="0" smtClean="0"/>
              <a:t>flow</a:t>
            </a:r>
            <a:r>
              <a:rPr lang="en-US" sz="1400" dirty="0" smtClean="0"/>
              <a:t> over one of the seven major interface types.</a:t>
            </a:r>
            <a:endParaRPr lang="en-US" sz="1400" dirty="0"/>
          </a:p>
        </p:txBody>
      </p:sp>
      <p:pic>
        <p:nvPicPr>
          <p:cNvPr id="7" name="Picture Placeholder 6"/>
          <p:cNvPicPr>
            <a:picLocks noGrp="1" noChangeAspect="1"/>
          </p:cNvPicPr>
          <p:nvPr>
            <p:ph type="pic" sz="quarter" idx="11"/>
          </p:nvPr>
        </p:nvPicPr>
        <p:blipFill>
          <a:blip r:embed="rId2"/>
          <a:srcRect l="-9424" r="-9424"/>
          <a:stretch>
            <a:fillRect/>
          </a:stretch>
        </p:blipFill>
        <p:spPr>
          <a:xfrm>
            <a:off x="457200" y="1619868"/>
            <a:ext cx="7924800" cy="2342532"/>
          </a:xfrm>
        </p:spPr>
      </p:pic>
    </p:spTree>
    <p:extLst>
      <p:ext uri="{BB962C8B-B14F-4D97-AF65-F5344CB8AC3E}">
        <p14:creationId xmlns:p14="http://schemas.microsoft.com/office/powerpoint/2010/main" val="147610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sure things work together</a:t>
            </a:r>
            <a:endParaRPr lang="en-US" dirty="0"/>
          </a:p>
        </p:txBody>
      </p:sp>
      <p:sp>
        <p:nvSpPr>
          <p:cNvPr id="3" name="Content Placeholder 2"/>
          <p:cNvSpPr>
            <a:spLocks noGrp="1"/>
          </p:cNvSpPr>
          <p:nvPr>
            <p:ph idx="1"/>
          </p:nvPr>
        </p:nvSpPr>
        <p:spPr>
          <a:xfrm>
            <a:off x="457200" y="1600200"/>
            <a:ext cx="8458200" cy="4525963"/>
          </a:xfrm>
        </p:spPr>
        <p:txBody>
          <a:bodyPr/>
          <a:lstStyle/>
          <a:p>
            <a:pPr marL="0" indent="0">
              <a:buNone/>
            </a:pPr>
            <a:r>
              <a:rPr lang="en-US" dirty="0"/>
              <a:t>C</a:t>
            </a:r>
            <a:r>
              <a:rPr lang="en-US" dirty="0" smtClean="0"/>
              <a:t>onformance </a:t>
            </a:r>
            <a:r>
              <a:rPr lang="en-US" dirty="0"/>
              <a:t>testing </a:t>
            </a:r>
            <a:r>
              <a:rPr lang="en-US" dirty="0" smtClean="0"/>
              <a:t>programs </a:t>
            </a:r>
            <a:r>
              <a:rPr lang="en-US" dirty="0"/>
              <a:t>usually </a:t>
            </a:r>
            <a:r>
              <a:rPr lang="en-US" dirty="0" smtClean="0"/>
              <a:t>include:</a:t>
            </a:r>
            <a:endParaRPr lang="en-US" dirty="0"/>
          </a:p>
          <a:p>
            <a:r>
              <a:rPr lang="en-US" dirty="0"/>
              <a:t>Standard or specification</a:t>
            </a:r>
          </a:p>
          <a:p>
            <a:r>
              <a:rPr lang="en-US" dirty="0"/>
              <a:t>Test tool (e.g., tool, suite, and/or </a:t>
            </a:r>
            <a:r>
              <a:rPr lang="en-US" b="1" dirty="0"/>
              <a:t>reference </a:t>
            </a:r>
            <a:r>
              <a:rPr lang="en-US" b="1" dirty="0" smtClean="0"/>
              <a:t>implementation</a:t>
            </a:r>
            <a:r>
              <a:rPr lang="en-US" dirty="0" smtClean="0"/>
              <a:t>)</a:t>
            </a:r>
            <a:endParaRPr lang="en-US" dirty="0"/>
          </a:p>
          <a:p>
            <a:r>
              <a:rPr lang="en-US" dirty="0"/>
              <a:t>Procedures for testing</a:t>
            </a:r>
          </a:p>
          <a:p>
            <a:r>
              <a:rPr lang="en-US" dirty="0"/>
              <a:t>Organization(s) to do testing, issue certificates of validation, and arbitrate disputes</a:t>
            </a:r>
          </a:p>
          <a:p>
            <a:endParaRPr lang="en-US" dirty="0"/>
          </a:p>
        </p:txBody>
      </p:sp>
    </p:spTree>
    <p:extLst>
      <p:ext uri="{BB962C8B-B14F-4D97-AF65-F5344CB8AC3E}">
        <p14:creationId xmlns:p14="http://schemas.microsoft.com/office/powerpoint/2010/main" val="1306325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xfrm>
            <a:off x="609600" y="1752600"/>
            <a:ext cx="8153400" cy="3733800"/>
          </a:xfrm>
        </p:spPr>
        <p:txBody>
          <a:bodyPr/>
          <a:lstStyle/>
          <a:p>
            <a:pPr marL="173736" indent="0">
              <a:buNone/>
            </a:pPr>
            <a:r>
              <a:rPr lang="en-US" sz="2400" dirty="0" smtClean="0"/>
              <a:t>Connected Vehicle Data </a:t>
            </a:r>
            <a:r>
              <a:rPr lang="en-US" sz="2400" dirty="0" smtClean="0">
                <a:solidFill>
                  <a:schemeClr val="bg1">
                    <a:lumMod val="75000"/>
                  </a:schemeClr>
                </a:solidFill>
              </a:rPr>
              <a:t>(4) – BH, C2C, LCV, RCV</a:t>
            </a:r>
          </a:p>
          <a:p>
            <a:pPr marL="173736" indent="0">
              <a:buNone/>
            </a:pPr>
            <a:endParaRPr lang="en-US" sz="2400" dirty="0" smtClean="0">
              <a:solidFill>
                <a:schemeClr val="bg1">
                  <a:lumMod val="75000"/>
                </a:schemeClr>
              </a:solidFill>
            </a:endParaRPr>
          </a:p>
          <a:p>
            <a:pPr marL="173736" indent="0">
              <a:buNone/>
            </a:pPr>
            <a:r>
              <a:rPr lang="en-US" sz="2400" dirty="0" smtClean="0"/>
              <a:t>Misbehavior Report </a:t>
            </a:r>
            <a:r>
              <a:rPr lang="en-US" sz="2400" dirty="0" smtClean="0">
                <a:solidFill>
                  <a:schemeClr val="bg1">
                    <a:lumMod val="75000"/>
                  </a:schemeClr>
                </a:solidFill>
              </a:rPr>
              <a:t>(3) – BH, C2C, RCV</a:t>
            </a:r>
          </a:p>
          <a:p>
            <a:pPr marL="173736" indent="0">
              <a:buNone/>
            </a:pPr>
            <a:endParaRPr lang="en-US" sz="2400" dirty="0">
              <a:solidFill>
                <a:schemeClr val="bg1">
                  <a:lumMod val="75000"/>
                </a:schemeClr>
              </a:solidFill>
            </a:endParaRPr>
          </a:p>
          <a:p>
            <a:pPr marL="173736" indent="0">
              <a:buNone/>
            </a:pPr>
            <a:r>
              <a:rPr lang="en-US" sz="2400" dirty="0" smtClean="0"/>
              <a:t>Security Credential Revocations</a:t>
            </a:r>
            <a:r>
              <a:rPr lang="en-US" sz="2400" dirty="0"/>
              <a:t> </a:t>
            </a:r>
            <a:r>
              <a:rPr lang="en-US" sz="2400" dirty="0">
                <a:solidFill>
                  <a:schemeClr val="bg1">
                    <a:lumMod val="75000"/>
                  </a:schemeClr>
                </a:solidFill>
              </a:rPr>
              <a:t>(3) – BH, C2C, </a:t>
            </a:r>
            <a:r>
              <a:rPr lang="en-US" sz="2400" dirty="0" smtClean="0">
                <a:solidFill>
                  <a:schemeClr val="bg1">
                    <a:lumMod val="75000"/>
                  </a:schemeClr>
                </a:solidFill>
              </a:rPr>
              <a:t>RCV</a:t>
            </a:r>
          </a:p>
          <a:p>
            <a:pPr marL="173736" indent="0">
              <a:buNone/>
            </a:pPr>
            <a:endParaRPr lang="en-US" sz="2400" dirty="0" smtClean="0">
              <a:solidFill>
                <a:schemeClr val="bg1">
                  <a:lumMod val="75000"/>
                </a:schemeClr>
              </a:solidFill>
            </a:endParaRPr>
          </a:p>
          <a:p>
            <a:pPr marL="173736" indent="0">
              <a:buNone/>
            </a:pPr>
            <a:r>
              <a:rPr lang="en-US" sz="2400" dirty="0" smtClean="0"/>
              <a:t>Security Credentials </a:t>
            </a:r>
            <a:r>
              <a:rPr lang="en-US" sz="2400" dirty="0">
                <a:solidFill>
                  <a:schemeClr val="bg1">
                    <a:lumMod val="75000"/>
                  </a:schemeClr>
                </a:solidFill>
              </a:rPr>
              <a:t>(3) – BH, C2C, </a:t>
            </a:r>
            <a:r>
              <a:rPr lang="en-US" sz="2400" dirty="0" smtClean="0">
                <a:solidFill>
                  <a:schemeClr val="bg1">
                    <a:lumMod val="75000"/>
                  </a:schemeClr>
                </a:solidFill>
              </a:rPr>
              <a:t>RCV</a:t>
            </a:r>
          </a:p>
          <a:p>
            <a:pPr marL="166688" indent="6350">
              <a:buAutoNum type="arabicPeriod"/>
            </a:pPr>
            <a:endParaRPr lang="en-US" sz="1800" dirty="0"/>
          </a:p>
          <a:p>
            <a:pPr marL="630936" indent="-457200">
              <a:buFont typeface="+mj-lt"/>
              <a:buAutoNum type="arabicPeriod"/>
            </a:pPr>
            <a:endParaRPr lang="en-US" sz="1800" dirty="0" smtClean="0"/>
          </a:p>
        </p:txBody>
      </p:sp>
      <p:sp>
        <p:nvSpPr>
          <p:cNvPr id="2" name="Title 1"/>
          <p:cNvSpPr>
            <a:spLocks noGrp="1"/>
          </p:cNvSpPr>
          <p:nvPr>
            <p:ph type="title"/>
          </p:nvPr>
        </p:nvSpPr>
        <p:spPr/>
        <p:txBody>
          <a:bodyPr>
            <a:normAutofit fontScale="90000"/>
          </a:bodyPr>
          <a:lstStyle/>
          <a:p>
            <a:r>
              <a:rPr lang="en-US" dirty="0" smtClean="0"/>
              <a:t>Preliminary …Top Prioritized Exchanges</a:t>
            </a:r>
            <a:endParaRPr lang="en-US" dirty="0"/>
          </a:p>
        </p:txBody>
      </p:sp>
      <p:sp>
        <p:nvSpPr>
          <p:cNvPr id="3" name="Rectangle 2"/>
          <p:cNvSpPr/>
          <p:nvPr/>
        </p:nvSpPr>
        <p:spPr bwMode="auto">
          <a:xfrm>
            <a:off x="152400" y="5715000"/>
            <a:ext cx="2667000" cy="990600"/>
          </a:xfrm>
          <a:prstGeom prst="rect">
            <a:avLst/>
          </a:prstGeom>
          <a:solidFill>
            <a:schemeClr val="bg1">
              <a:lumMod val="95000"/>
            </a:schemeClr>
          </a:solidFill>
          <a:ln w="9525"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200" dirty="0" smtClean="0">
                <a:solidFill>
                  <a:schemeClr val="bg1">
                    <a:lumMod val="75000"/>
                  </a:schemeClr>
                </a:solidFill>
                <a:latin typeface="Arial" charset="0"/>
              </a:rPr>
              <a:t>BH – Backhaul</a:t>
            </a:r>
          </a:p>
          <a:p>
            <a:pPr marL="0" marR="0" indent="0" defTabSz="914400" rtl="0" eaLnBrk="1" fontAlgn="base" latinLnBrk="0" hangingPunct="1">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bg1">
                    <a:lumMod val="75000"/>
                  </a:schemeClr>
                </a:solidFill>
                <a:effectLst/>
                <a:latin typeface="Arial" charset="0"/>
              </a:rPr>
              <a:t>C2C – Center-to-Center</a:t>
            </a:r>
          </a:p>
          <a:p>
            <a:pPr marL="0" marR="0" indent="0" defTabSz="914400" rtl="0" eaLnBrk="1" fontAlgn="base" latinLnBrk="0" hangingPunct="1">
              <a:lnSpc>
                <a:spcPct val="100000"/>
              </a:lnSpc>
              <a:spcBef>
                <a:spcPct val="0"/>
              </a:spcBef>
              <a:spcAft>
                <a:spcPct val="0"/>
              </a:spcAft>
              <a:buClrTx/>
              <a:buSzTx/>
              <a:buFontTx/>
              <a:buNone/>
              <a:tabLst/>
            </a:pPr>
            <a:r>
              <a:rPr lang="en-US" sz="1200" dirty="0" smtClean="0">
                <a:solidFill>
                  <a:schemeClr val="bg1">
                    <a:lumMod val="75000"/>
                  </a:schemeClr>
                </a:solidFill>
                <a:latin typeface="Arial" charset="0"/>
              </a:rPr>
              <a:t>LCV – Local Connected Vehicle</a:t>
            </a:r>
          </a:p>
          <a:p>
            <a:pPr marL="0" marR="0" indent="0" defTabSz="914400" rtl="0" eaLnBrk="1" fontAlgn="base" latinLnBrk="0" hangingPunct="1">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bg1">
                    <a:lumMod val="75000"/>
                  </a:schemeClr>
                </a:solidFill>
                <a:effectLst/>
                <a:latin typeface="Arial" charset="0"/>
              </a:rPr>
              <a:t>RCV – Regional Connected Vehicle</a:t>
            </a:r>
          </a:p>
          <a:p>
            <a:pPr marL="0" marR="0" indent="0" defTabSz="914400" rtl="0" eaLnBrk="1" fontAlgn="base" latinLnBrk="0" hangingPunct="1">
              <a:lnSpc>
                <a:spcPct val="100000"/>
              </a:lnSpc>
              <a:spcBef>
                <a:spcPct val="0"/>
              </a:spcBef>
              <a:spcAft>
                <a:spcPct val="0"/>
              </a:spcAft>
              <a:buClrTx/>
              <a:buSzTx/>
              <a:buFontTx/>
              <a:buNone/>
              <a:tabLst/>
            </a:pPr>
            <a:r>
              <a:rPr lang="en-US" sz="1200" dirty="0" smtClean="0">
                <a:solidFill>
                  <a:schemeClr val="bg1">
                    <a:lumMod val="75000"/>
                  </a:schemeClr>
                </a:solidFill>
                <a:latin typeface="Arial" charset="0"/>
              </a:rPr>
              <a:t>LV – Local Vehicle</a:t>
            </a:r>
          </a:p>
        </p:txBody>
      </p:sp>
    </p:spTree>
    <p:extLst>
      <p:ext uri="{BB962C8B-B14F-4D97-AF65-F5344CB8AC3E}">
        <p14:creationId xmlns:p14="http://schemas.microsoft.com/office/powerpoint/2010/main" val="2411111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320" y="1295400"/>
            <a:ext cx="5597843"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Step 3: Map Exchanges Standards</a:t>
            </a:r>
            <a:endParaRPr lang="en-US" dirty="0"/>
          </a:p>
        </p:txBody>
      </p:sp>
      <p:sp>
        <p:nvSpPr>
          <p:cNvPr id="3" name="Text Placeholder 2"/>
          <p:cNvSpPr>
            <a:spLocks noGrp="1"/>
          </p:cNvSpPr>
          <p:nvPr>
            <p:ph type="body" sz="quarter" idx="10"/>
          </p:nvPr>
        </p:nvSpPr>
        <p:spPr>
          <a:xfrm>
            <a:off x="457200" y="4495800"/>
            <a:ext cx="7924800" cy="1066800"/>
          </a:xfrm>
        </p:spPr>
        <p:txBody>
          <a:bodyPr>
            <a:normAutofit fontScale="47500" lnSpcReduction="20000"/>
          </a:bodyPr>
          <a:lstStyle/>
          <a:p>
            <a:r>
              <a:rPr lang="en-US" dirty="0" smtClean="0"/>
              <a:t>We exported the mappings of the triplets to standards from the CVRIA</a:t>
            </a:r>
          </a:p>
          <a:p>
            <a:r>
              <a:rPr lang="en-US" dirty="0" smtClean="0"/>
              <a:t>We paired these mappings against output of our prioritized exchanges</a:t>
            </a:r>
          </a:p>
          <a:p>
            <a:r>
              <a:rPr lang="en-US" dirty="0"/>
              <a:t>Team manually mapped remaining exchanges to information/application level </a:t>
            </a:r>
            <a:r>
              <a:rPr lang="en-US" dirty="0" smtClean="0"/>
              <a:t>standards</a:t>
            </a:r>
            <a:endParaRPr lang="en-US" dirty="0"/>
          </a:p>
        </p:txBody>
      </p:sp>
      <p:sp>
        <p:nvSpPr>
          <p:cNvPr id="5" name="Text Placeholder 4"/>
          <p:cNvSpPr>
            <a:spLocks noGrp="1"/>
          </p:cNvSpPr>
          <p:nvPr>
            <p:ph type="body" sz="quarter" idx="12"/>
          </p:nvPr>
        </p:nvSpPr>
        <p:spPr>
          <a:solidFill>
            <a:schemeClr val="accent1"/>
          </a:solidFill>
        </p:spPr>
        <p:txBody>
          <a:bodyPr/>
          <a:lstStyle/>
          <a:p>
            <a:r>
              <a:rPr lang="en-US" dirty="0"/>
              <a:t>Results in a complete mapping between defined exchanges and information standards</a:t>
            </a:r>
          </a:p>
        </p:txBody>
      </p:sp>
      <p:sp>
        <p:nvSpPr>
          <p:cNvPr id="6" name="Text Placeholder 5"/>
          <p:cNvSpPr>
            <a:spLocks noGrp="1"/>
          </p:cNvSpPr>
          <p:nvPr>
            <p:ph type="body" sz="quarter" idx="13"/>
          </p:nvPr>
        </p:nvSpPr>
        <p:spPr/>
        <p:txBody>
          <a:bodyPr>
            <a:normAutofit fontScale="32500" lnSpcReduction="20000"/>
          </a:bodyPr>
          <a:lstStyle/>
          <a:p>
            <a:r>
              <a:rPr lang="en-US" dirty="0" smtClean="0"/>
              <a:t>Standards are based on CVRIA mappings</a:t>
            </a:r>
            <a:endParaRPr lang="en-US" dirty="0"/>
          </a:p>
        </p:txBody>
      </p:sp>
    </p:spTree>
    <p:extLst>
      <p:ext uri="{BB962C8B-B14F-4D97-AF65-F5344CB8AC3E}">
        <p14:creationId xmlns:p14="http://schemas.microsoft.com/office/powerpoint/2010/main" val="901604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Preliminary Results  …Prioritized Standards by Exchanges</a:t>
            </a:r>
            <a:endParaRPr lang="en-US" sz="2400" dirty="0"/>
          </a:p>
        </p:txBody>
      </p:sp>
      <p:sp>
        <p:nvSpPr>
          <p:cNvPr id="3" name="Text Placeholder 2"/>
          <p:cNvSpPr>
            <a:spLocks noGrp="1"/>
          </p:cNvSpPr>
          <p:nvPr>
            <p:ph type="body" sz="quarter" idx="10"/>
          </p:nvPr>
        </p:nvSpPr>
        <p:spPr/>
        <p:txBody>
          <a:bodyPr/>
          <a:lstStyle/>
          <a:p>
            <a:r>
              <a:rPr lang="en-US" sz="2000" dirty="0" smtClean="0"/>
              <a:t>Of the top 70 prioritized exchanges, the following standards were identified as high-priority.</a:t>
            </a:r>
          </a:p>
          <a:p>
            <a:r>
              <a:rPr lang="en-US" sz="2000" dirty="0" smtClean="0"/>
              <a:t>19 of the top 70 exchanges do not have standards identified for them at this time.</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1205022380"/>
              </p:ext>
            </p:extLst>
          </p:nvPr>
        </p:nvGraphicFramePr>
        <p:xfrm>
          <a:off x="1752600" y="2590800"/>
          <a:ext cx="5638800" cy="3962400"/>
        </p:xfrm>
        <a:graphic>
          <a:graphicData uri="http://schemas.openxmlformats.org/drawingml/2006/table">
            <a:tbl>
              <a:tblPr/>
              <a:tblGrid>
                <a:gridCol w="3619746"/>
                <a:gridCol w="2019054"/>
              </a:tblGrid>
              <a:tr h="971910">
                <a:tc>
                  <a:txBody>
                    <a:bodyPr/>
                    <a:lstStyle/>
                    <a:p>
                      <a:pPr algn="ctr" fontAlgn="ctr"/>
                      <a:r>
                        <a:rPr lang="en-US" sz="1400" b="1" i="0" u="none" strike="noStrike" dirty="0">
                          <a:solidFill>
                            <a:srgbClr val="000000"/>
                          </a:solidFill>
                          <a:effectLst/>
                          <a:latin typeface="Calibri"/>
                        </a:rPr>
                        <a:t>Standard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400" b="1" i="0" u="none" strike="noStrike">
                          <a:solidFill>
                            <a:srgbClr val="000000"/>
                          </a:solidFill>
                          <a:effectLst/>
                          <a:latin typeface="Calibri"/>
                        </a:rPr>
                        <a:t>Supported Exchanges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99049">
                <a:tc>
                  <a:txBody>
                    <a:bodyPr/>
                    <a:lstStyle/>
                    <a:p>
                      <a:pPr algn="l" fontAlgn="t"/>
                      <a:r>
                        <a:rPr lang="en-US" sz="1100" b="0" i="0" u="none" strike="noStrike" dirty="0">
                          <a:solidFill>
                            <a:srgbClr val="000000"/>
                          </a:solidFill>
                          <a:effectLst/>
                          <a:latin typeface="Calibri"/>
                        </a:rPr>
                        <a:t>SAE J2735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049">
                <a:tc>
                  <a:txBody>
                    <a:bodyPr/>
                    <a:lstStyle/>
                    <a:p>
                      <a:pPr algn="l" fontAlgn="t"/>
                      <a:r>
                        <a:rPr lang="en-US" sz="1100" b="0" i="0" u="none" strike="noStrike">
                          <a:solidFill>
                            <a:srgbClr val="000000"/>
                          </a:solidFill>
                          <a:effectLst/>
                          <a:latin typeface="Calibri"/>
                        </a:rPr>
                        <a:t>SAE J2945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99049">
                <a:tc>
                  <a:txBody>
                    <a:bodyPr/>
                    <a:lstStyle/>
                    <a:p>
                      <a:pPr algn="l" fontAlgn="t"/>
                      <a:r>
                        <a:rPr lang="en-US" sz="1100" b="0" i="0" u="none" strike="noStrike">
                          <a:solidFill>
                            <a:srgbClr val="000000"/>
                          </a:solidFill>
                          <a:effectLst/>
                          <a:latin typeface="Calibri"/>
                        </a:rPr>
                        <a:t>NTCIP 12xx</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049">
                <a:tc>
                  <a:txBody>
                    <a:bodyPr/>
                    <a:lstStyle/>
                    <a:p>
                      <a:pPr algn="l" fontAlgn="t"/>
                      <a:r>
                        <a:rPr lang="en-US" sz="1100" b="0" i="0" u="none" strike="noStrike">
                          <a:solidFill>
                            <a:srgbClr val="000000"/>
                          </a:solidFill>
                          <a:effectLst/>
                          <a:latin typeface="Calibri"/>
                        </a:rPr>
                        <a:t>ITE TMDD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99049">
                <a:tc>
                  <a:txBody>
                    <a:bodyPr/>
                    <a:lstStyle/>
                    <a:p>
                      <a:pPr algn="l" fontAlgn="t"/>
                      <a:r>
                        <a:rPr lang="en-US" sz="1100" b="0" i="0" u="none" strike="noStrike">
                          <a:solidFill>
                            <a:srgbClr val="000000"/>
                          </a:solidFill>
                          <a:effectLst/>
                          <a:latin typeface="Calibri"/>
                        </a:rPr>
                        <a:t>NTCIP 12xx</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049">
                <a:tc>
                  <a:txBody>
                    <a:bodyPr/>
                    <a:lstStyle/>
                    <a:p>
                      <a:pPr algn="l" fontAlgn="t"/>
                      <a:r>
                        <a:rPr lang="en-US" sz="1100" b="0" i="0" u="none" strike="noStrike">
                          <a:solidFill>
                            <a:srgbClr val="000000"/>
                          </a:solidFill>
                          <a:effectLst/>
                          <a:latin typeface="Calibri"/>
                        </a:rPr>
                        <a:t>IEEE IM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99049">
                <a:tc>
                  <a:txBody>
                    <a:bodyPr/>
                    <a:lstStyle/>
                    <a:p>
                      <a:pPr algn="l" fontAlgn="t"/>
                      <a:r>
                        <a:rPr lang="en-US" sz="1100" b="0" i="0" u="none" strike="noStrike">
                          <a:solidFill>
                            <a:srgbClr val="000000"/>
                          </a:solidFill>
                          <a:effectLst/>
                          <a:latin typeface="Calibri"/>
                        </a:rPr>
                        <a:t>NTCIP 1209-TSS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049">
                <a:tc>
                  <a:txBody>
                    <a:bodyPr/>
                    <a:lstStyle/>
                    <a:p>
                      <a:pPr algn="l" fontAlgn="t"/>
                      <a:r>
                        <a:rPr lang="en-US" sz="1100" b="0" i="0" u="none" strike="noStrike">
                          <a:solidFill>
                            <a:srgbClr val="000000"/>
                          </a:solidFill>
                          <a:effectLst/>
                          <a:latin typeface="Calibri"/>
                        </a:rPr>
                        <a:t>NTCIP 1205-CCTV</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99049">
                <a:tc>
                  <a:txBody>
                    <a:bodyPr/>
                    <a:lstStyle/>
                    <a:p>
                      <a:pPr algn="l" fontAlgn="t"/>
                      <a:r>
                        <a:rPr lang="en-US" sz="1100" b="0" i="0" u="none" strike="noStrike">
                          <a:solidFill>
                            <a:srgbClr val="000000"/>
                          </a:solidFill>
                          <a:effectLst/>
                          <a:latin typeface="Calibri"/>
                        </a:rPr>
                        <a:t>NTCIP 1203-DMS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049">
                <a:tc>
                  <a:txBody>
                    <a:bodyPr/>
                    <a:lstStyle/>
                    <a:p>
                      <a:pPr algn="l" fontAlgn="t"/>
                      <a:r>
                        <a:rPr lang="en-US" sz="1100" b="0" i="0" u="none" strike="noStrike">
                          <a:solidFill>
                            <a:srgbClr val="000000"/>
                          </a:solidFill>
                          <a:effectLst/>
                          <a:latin typeface="Calibri"/>
                        </a:rPr>
                        <a:t>Report J3067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627452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Map Interfaces to Standards</a:t>
            </a:r>
            <a:endParaRPr lang="en-US" dirty="0"/>
          </a:p>
        </p:txBody>
      </p:sp>
      <p:sp>
        <p:nvSpPr>
          <p:cNvPr id="3" name="Text Placeholder 2"/>
          <p:cNvSpPr>
            <a:spLocks noGrp="1"/>
          </p:cNvSpPr>
          <p:nvPr>
            <p:ph type="body" sz="quarter" idx="10"/>
          </p:nvPr>
        </p:nvSpPr>
        <p:spPr>
          <a:xfrm>
            <a:off x="457200" y="4114800"/>
            <a:ext cx="5410200" cy="1143000"/>
          </a:xfrm>
        </p:spPr>
        <p:txBody>
          <a:bodyPr>
            <a:normAutofit fontScale="55000" lnSpcReduction="20000"/>
          </a:bodyPr>
          <a:lstStyle/>
          <a:p>
            <a:r>
              <a:rPr lang="en-US" dirty="0" smtClean="0"/>
              <a:t>Only 7 defined interfaces in our model</a:t>
            </a:r>
          </a:p>
          <a:p>
            <a:r>
              <a:rPr lang="en-US" dirty="0" smtClean="0"/>
              <a:t>Limited set of communication stacks for any interface</a:t>
            </a:r>
          </a:p>
          <a:p>
            <a:r>
              <a:rPr lang="en-US" dirty="0" smtClean="0"/>
              <a:t>We identify standards for each interface</a:t>
            </a:r>
            <a:endParaRPr lang="en-US" dirty="0"/>
          </a:p>
        </p:txBody>
      </p:sp>
      <p:pic>
        <p:nvPicPr>
          <p:cNvPr id="7" name="Picture Placeholder 6"/>
          <p:cNvPicPr>
            <a:picLocks noGrp="1" noChangeAspect="1"/>
          </p:cNvPicPr>
          <p:nvPr>
            <p:ph type="pic" sz="quarter" idx="11"/>
          </p:nvPr>
        </p:nvPicPr>
        <p:blipFill>
          <a:blip r:embed="rId3"/>
          <a:srcRect l="-89354" r="-89354"/>
          <a:stretch>
            <a:fillRect/>
          </a:stretch>
        </p:blipFill>
        <p:spPr/>
      </p:pic>
      <p:sp>
        <p:nvSpPr>
          <p:cNvPr id="5" name="Text Placeholder 4"/>
          <p:cNvSpPr>
            <a:spLocks noGrp="1"/>
          </p:cNvSpPr>
          <p:nvPr>
            <p:ph type="body" sz="quarter" idx="12"/>
          </p:nvPr>
        </p:nvSpPr>
        <p:spPr>
          <a:solidFill>
            <a:schemeClr val="accent1"/>
          </a:solidFill>
        </p:spPr>
        <p:txBody>
          <a:bodyPr/>
          <a:lstStyle/>
          <a:p>
            <a:r>
              <a:rPr lang="en-US" dirty="0" smtClean="0"/>
              <a:t>Results in mapping between interfaces and interface standards</a:t>
            </a:r>
            <a:endParaRPr lang="en-US" dirty="0"/>
          </a:p>
        </p:txBody>
      </p:sp>
      <p:sp>
        <p:nvSpPr>
          <p:cNvPr id="6" name="Text Placeholder 5"/>
          <p:cNvSpPr>
            <a:spLocks noGrp="1"/>
          </p:cNvSpPr>
          <p:nvPr>
            <p:ph type="body" sz="quarter" idx="13"/>
          </p:nvPr>
        </p:nvSpPr>
        <p:spPr/>
        <p:txBody>
          <a:bodyPr>
            <a:normAutofit fontScale="32500" lnSpcReduction="20000"/>
          </a:bodyPr>
          <a:lstStyle/>
          <a:p>
            <a:r>
              <a:rPr lang="en-US" dirty="0" smtClean="0"/>
              <a:t>An interface is a connection between two objects of known types</a:t>
            </a:r>
            <a:endParaRPr lang="en-US" dirty="0"/>
          </a:p>
        </p:txBody>
      </p:sp>
      <p:pic>
        <p:nvPicPr>
          <p:cNvPr id="8" name="Picture 7"/>
          <p:cNvPicPr>
            <a:picLocks noChangeAspect="1"/>
          </p:cNvPicPr>
          <p:nvPr/>
        </p:nvPicPr>
        <p:blipFill rotWithShape="1">
          <a:blip r:embed="rId4"/>
          <a:srcRect l="3268" t="6502"/>
          <a:stretch/>
        </p:blipFill>
        <p:spPr>
          <a:xfrm>
            <a:off x="1219200" y="1524000"/>
            <a:ext cx="3352800" cy="2255910"/>
          </a:xfrm>
          <a:prstGeom prst="rect">
            <a:avLst/>
          </a:prstGeom>
        </p:spPr>
      </p:pic>
    </p:spTree>
    <p:extLst>
      <p:ext uri="{BB962C8B-B14F-4D97-AF65-F5344CB8AC3E}">
        <p14:creationId xmlns:p14="http://schemas.microsoft.com/office/powerpoint/2010/main" val="1218216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Step 6:  Identify Gaps</a:t>
            </a:r>
            <a:endParaRPr lang="en-US" dirty="0"/>
          </a:p>
        </p:txBody>
      </p:sp>
      <p:sp>
        <p:nvSpPr>
          <p:cNvPr id="8" name="Text Placeholder 7"/>
          <p:cNvSpPr>
            <a:spLocks noGrp="1"/>
          </p:cNvSpPr>
          <p:nvPr>
            <p:ph type="body" sz="quarter" idx="10"/>
          </p:nvPr>
        </p:nvSpPr>
        <p:spPr/>
        <p:txBody>
          <a:bodyPr>
            <a:normAutofit fontScale="92500" lnSpcReduction="20000"/>
          </a:bodyPr>
          <a:lstStyle/>
          <a:p>
            <a:r>
              <a:rPr lang="en-US" dirty="0" smtClean="0"/>
              <a:t>The mappings are then reviewed to determine if the standard is both </a:t>
            </a:r>
          </a:p>
          <a:p>
            <a:pPr lvl="1"/>
            <a:r>
              <a:rPr lang="en-US" dirty="0" smtClean="0"/>
              <a:t>Completed (i.e., approved), and</a:t>
            </a:r>
          </a:p>
          <a:p>
            <a:pPr lvl="1"/>
            <a:r>
              <a:rPr lang="en-US" dirty="0" smtClean="0"/>
              <a:t> Sufficient for the need</a:t>
            </a:r>
          </a:p>
          <a:p>
            <a:r>
              <a:rPr lang="en-US" dirty="0" smtClean="0"/>
              <a:t>Exchanges and interfaces that are not fulfilled are noted as “gaps”</a:t>
            </a:r>
          </a:p>
          <a:p>
            <a:pPr lvl="1"/>
            <a:endParaRPr lang="en-US" dirty="0" smtClean="0"/>
          </a:p>
        </p:txBody>
      </p:sp>
      <p:pic>
        <p:nvPicPr>
          <p:cNvPr id="12" name="Picture Placeholder 11"/>
          <p:cNvPicPr>
            <a:picLocks noGrp="1" noChangeAspect="1"/>
          </p:cNvPicPr>
          <p:nvPr>
            <p:ph type="pic" sz="quarter" idx="11"/>
          </p:nvPr>
        </p:nvPicPr>
        <p:blipFill>
          <a:blip r:embed="rId2"/>
          <a:srcRect t="-14966" b="-14966"/>
          <a:stretch>
            <a:fillRect/>
          </a:stretch>
        </p:blipFill>
        <p:spPr/>
      </p:pic>
      <p:sp>
        <p:nvSpPr>
          <p:cNvPr id="10" name="Text Placeholder 9"/>
          <p:cNvSpPr>
            <a:spLocks noGrp="1"/>
          </p:cNvSpPr>
          <p:nvPr>
            <p:ph type="body" sz="quarter" idx="12"/>
          </p:nvPr>
        </p:nvSpPr>
        <p:spPr>
          <a:solidFill>
            <a:schemeClr val="accent1"/>
          </a:solidFill>
        </p:spPr>
        <p:txBody>
          <a:bodyPr/>
          <a:lstStyle/>
          <a:p>
            <a:r>
              <a:rPr lang="en-US" dirty="0" smtClean="0"/>
              <a:t>Results in a listing of gaps that identify work that needs to be done</a:t>
            </a:r>
            <a:endParaRPr lang="en-US" dirty="0"/>
          </a:p>
        </p:txBody>
      </p:sp>
      <p:sp>
        <p:nvSpPr>
          <p:cNvPr id="11" name="Text Placeholder 10"/>
          <p:cNvSpPr>
            <a:spLocks noGrp="1"/>
          </p:cNvSpPr>
          <p:nvPr>
            <p:ph type="body" sz="quarter" idx="13"/>
          </p:nvPr>
        </p:nvSpPr>
        <p:spPr/>
        <p:txBody>
          <a:bodyPr>
            <a:normAutofit fontScale="32500" lnSpcReduction="20000"/>
          </a:bodyPr>
          <a:lstStyle/>
          <a:p>
            <a:r>
              <a:rPr lang="en-US" dirty="0" smtClean="0"/>
              <a:t>Each Exchange and Interface is reviewed and rated</a:t>
            </a:r>
            <a:endParaRPr lang="en-US" dirty="0"/>
          </a:p>
        </p:txBody>
      </p:sp>
    </p:spTree>
    <p:extLst>
      <p:ext uri="{BB962C8B-B14F-4D97-AF65-F5344CB8AC3E}">
        <p14:creationId xmlns:p14="http://schemas.microsoft.com/office/powerpoint/2010/main" val="1394235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Step 7: Prioritize Work &amp; Develop Plan</a:t>
            </a:r>
            <a:endParaRPr lang="en-US" dirty="0"/>
          </a:p>
        </p:txBody>
      </p:sp>
      <p:sp>
        <p:nvSpPr>
          <p:cNvPr id="8" name="Text Placeholder 7"/>
          <p:cNvSpPr>
            <a:spLocks noGrp="1"/>
          </p:cNvSpPr>
          <p:nvPr>
            <p:ph type="body" sz="quarter" idx="10"/>
          </p:nvPr>
        </p:nvSpPr>
        <p:spPr>
          <a:xfrm>
            <a:off x="457200" y="2286000"/>
            <a:ext cx="4038600" cy="2971800"/>
          </a:xfrm>
        </p:spPr>
        <p:txBody>
          <a:bodyPr>
            <a:normAutofit fontScale="77500" lnSpcReduction="20000"/>
          </a:bodyPr>
          <a:lstStyle/>
          <a:p>
            <a:r>
              <a:rPr lang="en-US" dirty="0" smtClean="0"/>
              <a:t>A final review of highest priority gaps</a:t>
            </a:r>
          </a:p>
          <a:p>
            <a:pPr lvl="1"/>
            <a:r>
              <a:rPr lang="en-US" dirty="0" smtClean="0"/>
              <a:t>Eliminates any futuristic exchanges </a:t>
            </a:r>
          </a:p>
          <a:p>
            <a:pPr lvl="1"/>
            <a:r>
              <a:rPr lang="en-US" dirty="0" smtClean="0"/>
              <a:t>Identifies if USDOT support is needed</a:t>
            </a:r>
          </a:p>
          <a:p>
            <a:pPr lvl="1"/>
            <a:r>
              <a:rPr lang="en-US" dirty="0" smtClean="0"/>
              <a:t>Produces a listing of the highest priorities for each standard</a:t>
            </a:r>
          </a:p>
        </p:txBody>
      </p:sp>
      <p:sp>
        <p:nvSpPr>
          <p:cNvPr id="10" name="Text Placeholder 9"/>
          <p:cNvSpPr>
            <a:spLocks noGrp="1"/>
          </p:cNvSpPr>
          <p:nvPr>
            <p:ph type="body" sz="quarter" idx="12"/>
          </p:nvPr>
        </p:nvSpPr>
        <p:spPr>
          <a:solidFill>
            <a:schemeClr val="accent1"/>
          </a:solidFill>
        </p:spPr>
        <p:txBody>
          <a:bodyPr/>
          <a:lstStyle/>
          <a:p>
            <a:r>
              <a:rPr lang="en-US" dirty="0" smtClean="0"/>
              <a:t>Results in list of priorities for each standards working group</a:t>
            </a:r>
            <a:endParaRPr lang="en-US" dirty="0"/>
          </a:p>
        </p:txBody>
      </p:sp>
      <p:sp>
        <p:nvSpPr>
          <p:cNvPr id="11" name="Text Placeholder 10"/>
          <p:cNvSpPr>
            <a:spLocks noGrp="1"/>
          </p:cNvSpPr>
          <p:nvPr>
            <p:ph type="body" sz="quarter" idx="13"/>
          </p:nvPr>
        </p:nvSpPr>
        <p:spPr/>
        <p:txBody>
          <a:bodyPr>
            <a:normAutofit fontScale="32500" lnSpcReduction="20000"/>
          </a:bodyPr>
          <a:lstStyle/>
          <a:p>
            <a:r>
              <a:rPr lang="en-US" dirty="0" smtClean="0"/>
              <a:t>We recognize that there are multiple teams that can work in parallel</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20474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99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33400" y="4572000"/>
            <a:ext cx="8153400" cy="1600200"/>
          </a:xfrm>
        </p:spPr>
        <p:txBody>
          <a:bodyPr>
            <a:normAutofit fontScale="55000" lnSpcReduction="20000"/>
          </a:bodyPr>
          <a:lstStyle/>
          <a:p>
            <a:r>
              <a:rPr lang="en-US" dirty="0" smtClean="0"/>
              <a:t>Application among highest priority</a:t>
            </a:r>
          </a:p>
          <a:p>
            <a:pPr lvl="1"/>
            <a:r>
              <a:rPr lang="en-US" dirty="0" smtClean="0"/>
              <a:t>Uses Center-to-center, Backhaul, Connected Vehicle, and Local Vehicle Interfaces</a:t>
            </a:r>
          </a:p>
          <a:p>
            <a:pPr lvl="1"/>
            <a:r>
              <a:rPr lang="en-US" dirty="0" smtClean="0"/>
              <a:t>Uses TMDD, NTCIP, J2735, etc.</a:t>
            </a:r>
          </a:p>
          <a:p>
            <a:pPr lvl="1"/>
            <a:r>
              <a:rPr lang="en-US" dirty="0" smtClean="0"/>
              <a:t>All flows must be standardized for application to interoperate</a:t>
            </a:r>
          </a:p>
          <a:p>
            <a:pPr lvl="1"/>
            <a:r>
              <a:rPr lang="en-US" dirty="0" smtClean="0"/>
              <a:t>Each of the standards include lower priority information as well</a:t>
            </a:r>
          </a:p>
        </p:txBody>
      </p:sp>
      <p:sp>
        <p:nvSpPr>
          <p:cNvPr id="7" name="Title 6"/>
          <p:cNvSpPr>
            <a:spLocks noGrp="1"/>
          </p:cNvSpPr>
          <p:nvPr>
            <p:ph type="title"/>
          </p:nvPr>
        </p:nvSpPr>
        <p:spPr/>
        <p:txBody>
          <a:bodyPr>
            <a:normAutofit fontScale="90000"/>
          </a:bodyPr>
          <a:lstStyle/>
          <a:p>
            <a:r>
              <a:rPr lang="en-US" dirty="0" smtClean="0"/>
              <a:t>Example – Vehicle Data for Traffic Operations</a:t>
            </a:r>
            <a:endParaRPr lang="en-US" dirty="0"/>
          </a:p>
        </p:txBody>
      </p:sp>
      <p:pic>
        <p:nvPicPr>
          <p:cNvPr id="10" name="Picture 9"/>
          <p:cNvPicPr>
            <a:picLocks noChangeAspect="1"/>
          </p:cNvPicPr>
          <p:nvPr/>
        </p:nvPicPr>
        <p:blipFill>
          <a:blip r:embed="rId2"/>
          <a:stretch>
            <a:fillRect/>
          </a:stretch>
        </p:blipFill>
        <p:spPr>
          <a:xfrm>
            <a:off x="0" y="990600"/>
            <a:ext cx="9144000" cy="3543386"/>
          </a:xfrm>
          <a:prstGeom prst="rect">
            <a:avLst/>
          </a:prstGeom>
        </p:spPr>
      </p:pic>
      <p:sp>
        <p:nvSpPr>
          <p:cNvPr id="3" name="Rectangle 2"/>
          <p:cNvSpPr/>
          <p:nvPr/>
        </p:nvSpPr>
        <p:spPr bwMode="auto">
          <a:xfrm>
            <a:off x="3886200" y="3200400"/>
            <a:ext cx="3429000" cy="838200"/>
          </a:xfrm>
          <a:prstGeom prst="rect">
            <a:avLst/>
          </a:prstGeom>
          <a:solidFill>
            <a:srgbClr val="FBFBF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67686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57200" y="4572000"/>
            <a:ext cx="8153400" cy="1600200"/>
          </a:xfrm>
        </p:spPr>
        <p:txBody>
          <a:bodyPr>
            <a:normAutofit fontScale="55000" lnSpcReduction="20000"/>
          </a:bodyPr>
          <a:lstStyle/>
          <a:p>
            <a:r>
              <a:rPr lang="en-US" dirty="0" smtClean="0"/>
              <a:t>Application among highest priority</a:t>
            </a:r>
          </a:p>
          <a:p>
            <a:r>
              <a:rPr lang="en-US" dirty="0" smtClean="0"/>
              <a:t>Standards Gap</a:t>
            </a:r>
          </a:p>
          <a:p>
            <a:pPr lvl="1"/>
            <a:r>
              <a:rPr lang="en-US" dirty="0" smtClean="0"/>
              <a:t>Collecting situation data snapshots from vehicles and relaying to center</a:t>
            </a:r>
          </a:p>
          <a:p>
            <a:r>
              <a:rPr lang="en-US" dirty="0" smtClean="0"/>
              <a:t>Priorities for</a:t>
            </a:r>
          </a:p>
          <a:p>
            <a:pPr lvl="1"/>
            <a:r>
              <a:rPr lang="en-US" dirty="0" smtClean="0"/>
              <a:t>J2735 (for individual vehicle data)</a:t>
            </a:r>
          </a:p>
          <a:p>
            <a:pPr lvl="1"/>
            <a:r>
              <a:rPr lang="en-US" dirty="0" smtClean="0"/>
              <a:t>NTCIP 12xx (for consolidated information)</a:t>
            </a:r>
          </a:p>
          <a:p>
            <a:pPr lvl="1"/>
            <a:endParaRPr lang="en-US" dirty="0" smtClean="0"/>
          </a:p>
        </p:txBody>
      </p:sp>
      <p:sp>
        <p:nvSpPr>
          <p:cNvPr id="7" name="Title 6"/>
          <p:cNvSpPr>
            <a:spLocks noGrp="1"/>
          </p:cNvSpPr>
          <p:nvPr>
            <p:ph type="title"/>
          </p:nvPr>
        </p:nvSpPr>
        <p:spPr/>
        <p:txBody>
          <a:bodyPr>
            <a:normAutofit fontScale="90000"/>
          </a:bodyPr>
          <a:lstStyle/>
          <a:p>
            <a:r>
              <a:rPr lang="en-US" dirty="0" smtClean="0"/>
              <a:t>Example – Vehicle Data for Traffic Operations</a:t>
            </a:r>
            <a:endParaRPr lang="en-US" dirty="0"/>
          </a:p>
        </p:txBody>
      </p:sp>
      <p:pic>
        <p:nvPicPr>
          <p:cNvPr id="10" name="Picture 9"/>
          <p:cNvPicPr>
            <a:picLocks noChangeAspect="1"/>
          </p:cNvPicPr>
          <p:nvPr/>
        </p:nvPicPr>
        <p:blipFill>
          <a:blip r:embed="rId2"/>
          <a:stretch>
            <a:fillRect/>
          </a:stretch>
        </p:blipFill>
        <p:spPr>
          <a:xfrm>
            <a:off x="0" y="990600"/>
            <a:ext cx="9144000" cy="3543386"/>
          </a:xfrm>
          <a:prstGeom prst="rect">
            <a:avLst/>
          </a:prstGeom>
        </p:spPr>
      </p:pic>
      <p:sp>
        <p:nvSpPr>
          <p:cNvPr id="4" name="Oval 3"/>
          <p:cNvSpPr/>
          <p:nvPr/>
        </p:nvSpPr>
        <p:spPr bwMode="auto">
          <a:xfrm>
            <a:off x="3505200" y="1828800"/>
            <a:ext cx="2057400" cy="1219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9" name="Oval 8"/>
          <p:cNvSpPr/>
          <p:nvPr/>
        </p:nvSpPr>
        <p:spPr bwMode="auto">
          <a:xfrm>
            <a:off x="6477000" y="1828800"/>
            <a:ext cx="1600200" cy="838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5" name="TextBox 4"/>
          <p:cNvSpPr txBox="1"/>
          <p:nvPr/>
        </p:nvSpPr>
        <p:spPr>
          <a:xfrm>
            <a:off x="5638800" y="1524000"/>
            <a:ext cx="675085" cy="338554"/>
          </a:xfrm>
          <a:prstGeom prst="rect">
            <a:avLst/>
          </a:prstGeom>
          <a:noFill/>
        </p:spPr>
        <p:txBody>
          <a:bodyPr wrap="none" rtlCol="0">
            <a:spAutoFit/>
          </a:bodyPr>
          <a:lstStyle/>
          <a:p>
            <a:r>
              <a:rPr lang="en-US" sz="1600" i="0" dirty="0" smtClean="0">
                <a:solidFill>
                  <a:srgbClr val="FF0000"/>
                </a:solidFill>
              </a:rPr>
              <a:t>Gaps</a:t>
            </a:r>
          </a:p>
        </p:txBody>
      </p:sp>
      <p:cxnSp>
        <p:nvCxnSpPr>
          <p:cNvPr id="11" name="Straight Connector 10"/>
          <p:cNvCxnSpPr>
            <a:stCxn id="4" idx="7"/>
            <a:endCxn id="5" idx="1"/>
          </p:cNvCxnSpPr>
          <p:nvPr/>
        </p:nvCxnSpPr>
        <p:spPr bwMode="auto">
          <a:xfrm flipV="1">
            <a:off x="5261301" y="1693277"/>
            <a:ext cx="377499" cy="314071"/>
          </a:xfrm>
          <a:prstGeom prst="line">
            <a:avLst/>
          </a:prstGeom>
          <a:noFill/>
          <a:ln w="38100" cap="flat" cmpd="sng" algn="ctr">
            <a:solidFill>
              <a:srgbClr val="FF0000"/>
            </a:solidFill>
            <a:prstDash val="solid"/>
            <a:round/>
            <a:headEnd type="none" w="med" len="med"/>
            <a:tailEnd type="none" w="med" len="med"/>
          </a:ln>
          <a:effectLst/>
        </p:spPr>
      </p:cxnSp>
      <p:cxnSp>
        <p:nvCxnSpPr>
          <p:cNvPr id="12" name="Straight Connector 11"/>
          <p:cNvCxnSpPr>
            <a:stCxn id="5" idx="3"/>
            <a:endCxn id="9" idx="1"/>
          </p:cNvCxnSpPr>
          <p:nvPr/>
        </p:nvCxnSpPr>
        <p:spPr bwMode="auto">
          <a:xfrm>
            <a:off x="6313885" y="1693277"/>
            <a:ext cx="397459" cy="258275"/>
          </a:xfrm>
          <a:prstGeom prst="line">
            <a:avLst/>
          </a:prstGeom>
          <a:noFill/>
          <a:ln w="38100" cap="flat" cmpd="sng" algn="ctr">
            <a:solidFill>
              <a:srgbClr val="FF0000"/>
            </a:solidFill>
            <a:prstDash val="solid"/>
            <a:round/>
            <a:headEnd type="none" w="med" len="med"/>
            <a:tailEnd type="none" w="med" len="med"/>
          </a:ln>
          <a:effectLst/>
        </p:spPr>
      </p:cxnSp>
      <p:sp>
        <p:nvSpPr>
          <p:cNvPr id="13" name="Rectangle 12"/>
          <p:cNvSpPr/>
          <p:nvPr/>
        </p:nvSpPr>
        <p:spPr bwMode="auto">
          <a:xfrm>
            <a:off x="3886200" y="3200400"/>
            <a:ext cx="3429000" cy="838200"/>
          </a:xfrm>
          <a:prstGeom prst="rect">
            <a:avLst/>
          </a:prstGeom>
          <a:solidFill>
            <a:srgbClr val="FBFBF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8657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Implementation (NIST)</a:t>
            </a:r>
            <a:endParaRPr lang="en-US" dirty="0"/>
          </a:p>
        </p:txBody>
      </p:sp>
      <p:sp>
        <p:nvSpPr>
          <p:cNvPr id="3" name="Content Placeholder 2"/>
          <p:cNvSpPr>
            <a:spLocks noGrp="1"/>
          </p:cNvSpPr>
          <p:nvPr>
            <p:ph idx="1"/>
          </p:nvPr>
        </p:nvSpPr>
        <p:spPr/>
        <p:txBody>
          <a:bodyPr>
            <a:normAutofit/>
          </a:bodyPr>
          <a:lstStyle/>
          <a:p>
            <a:r>
              <a:rPr lang="en-US" dirty="0"/>
              <a:t>A reference implementation is an implementation of a standard </a:t>
            </a:r>
            <a:endParaRPr lang="en-US" dirty="0" smtClean="0"/>
          </a:p>
          <a:p>
            <a:pPr lvl="1"/>
            <a:r>
              <a:rPr lang="en-US" dirty="0" smtClean="0"/>
              <a:t>by </a:t>
            </a:r>
            <a:r>
              <a:rPr lang="en-US" dirty="0"/>
              <a:t>definition </a:t>
            </a:r>
            <a:r>
              <a:rPr lang="en-US" dirty="0" smtClean="0"/>
              <a:t>it conforms to the standard </a:t>
            </a:r>
          </a:p>
          <a:p>
            <a:pPr lvl="1"/>
            <a:r>
              <a:rPr lang="en-US" dirty="0" smtClean="0"/>
              <a:t>provides </a:t>
            </a:r>
            <a:r>
              <a:rPr lang="en-US" dirty="0"/>
              <a:t>a proof of concept of the </a:t>
            </a:r>
            <a:r>
              <a:rPr lang="en-US" dirty="0" smtClean="0"/>
              <a:t>standard</a:t>
            </a:r>
          </a:p>
          <a:p>
            <a:pPr lvl="1"/>
            <a:r>
              <a:rPr lang="en-US" dirty="0"/>
              <a:t>i</a:t>
            </a:r>
            <a:r>
              <a:rPr lang="en-US" dirty="0" smtClean="0"/>
              <a:t>s a </a:t>
            </a:r>
            <a:r>
              <a:rPr lang="en-US" dirty="0"/>
              <a:t>tool </a:t>
            </a:r>
            <a:r>
              <a:rPr lang="en-US" dirty="0" smtClean="0"/>
              <a:t>for developing the </a:t>
            </a:r>
            <a:r>
              <a:rPr lang="en-US" dirty="0"/>
              <a:t>conformance test suite </a:t>
            </a:r>
            <a:r>
              <a:rPr lang="en-US" sz="2400" dirty="0"/>
              <a:t>(by generating expected values, testing the test suite, etc.) </a:t>
            </a:r>
            <a:endParaRPr lang="en-US" sz="2400" dirty="0" smtClean="0"/>
          </a:p>
        </p:txBody>
      </p:sp>
    </p:spTree>
    <p:extLst>
      <p:ext uri="{BB962C8B-B14F-4D97-AF65-F5344CB8AC3E}">
        <p14:creationId xmlns:p14="http://schemas.microsoft.com/office/powerpoint/2010/main" val="2803335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Implementation </a:t>
            </a:r>
            <a:r>
              <a:rPr lang="en-US" dirty="0" smtClean="0"/>
              <a:t>(</a:t>
            </a:r>
            <a:r>
              <a:rPr lang="en-US" dirty="0" err="1" smtClean="0"/>
              <a:t>WikiP</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an </a:t>
            </a:r>
            <a:r>
              <a:rPr lang="en-US" dirty="0"/>
              <a:t>implementation of a specification to be </a:t>
            </a:r>
            <a:r>
              <a:rPr lang="en-US" dirty="0" smtClean="0"/>
              <a:t>a </a:t>
            </a:r>
            <a:r>
              <a:rPr lang="en-US" b="1" dirty="0"/>
              <a:t>definitive</a:t>
            </a:r>
            <a:r>
              <a:rPr lang="en-US" dirty="0"/>
              <a:t> interpretation for that </a:t>
            </a:r>
            <a:r>
              <a:rPr lang="en-US" dirty="0" smtClean="0"/>
              <a:t>specification</a:t>
            </a:r>
          </a:p>
          <a:p>
            <a:r>
              <a:rPr lang="en-US" dirty="0" smtClean="0"/>
              <a:t>to develop </a:t>
            </a:r>
            <a:r>
              <a:rPr lang="en-US" dirty="0"/>
              <a:t>the </a:t>
            </a:r>
            <a:r>
              <a:rPr lang="en-US" dirty="0" smtClean="0"/>
              <a:t>conformance </a:t>
            </a:r>
            <a:r>
              <a:rPr lang="en-US" dirty="0"/>
              <a:t>test suite, </a:t>
            </a:r>
            <a:r>
              <a:rPr lang="en-US" dirty="0" smtClean="0"/>
              <a:t>it provides at </a:t>
            </a:r>
            <a:r>
              <a:rPr lang="en-US" dirty="0"/>
              <a:t>least one relatively trusted implementation of </a:t>
            </a:r>
            <a:r>
              <a:rPr lang="en-US" b="1" dirty="0"/>
              <a:t>each interface </a:t>
            </a:r>
            <a:r>
              <a:rPr lang="en-US" dirty="0" smtClean="0"/>
              <a:t>to</a:t>
            </a:r>
          </a:p>
          <a:p>
            <a:pPr lvl="1"/>
            <a:r>
              <a:rPr lang="en-US" dirty="0" smtClean="0"/>
              <a:t>(</a:t>
            </a:r>
            <a:r>
              <a:rPr lang="en-US" dirty="0"/>
              <a:t>1) discover errors or ambiguities in the </a:t>
            </a:r>
            <a:r>
              <a:rPr lang="en-US" dirty="0" smtClean="0"/>
              <a:t>spec.</a:t>
            </a:r>
          </a:p>
          <a:p>
            <a:pPr lvl="1"/>
            <a:r>
              <a:rPr lang="en-US" dirty="0" smtClean="0"/>
              <a:t>(</a:t>
            </a:r>
            <a:r>
              <a:rPr lang="en-US" dirty="0"/>
              <a:t>2) validate the correct functioning of the test suite.</a:t>
            </a:r>
            <a:r>
              <a:rPr lang="en-US" baseline="30000" dirty="0">
                <a:hlinkClick r:id="rId3"/>
              </a:rPr>
              <a:t>[1]</a:t>
            </a:r>
            <a:endParaRPr lang="en-US" dirty="0"/>
          </a:p>
        </p:txBody>
      </p:sp>
    </p:spTree>
    <p:extLst>
      <p:ext uri="{BB962C8B-B14F-4D97-AF65-F5344CB8AC3E}">
        <p14:creationId xmlns:p14="http://schemas.microsoft.com/office/powerpoint/2010/main" val="335680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68" t="6502"/>
          <a:stretch/>
        </p:blipFill>
        <p:spPr>
          <a:xfrm>
            <a:off x="910652" y="1149247"/>
            <a:ext cx="7696200" cy="5178339"/>
          </a:xfrm>
          <a:prstGeom prst="rect">
            <a:avLst/>
          </a:prstGeom>
        </p:spPr>
      </p:pic>
      <p:sp>
        <p:nvSpPr>
          <p:cNvPr id="3" name="Title 2"/>
          <p:cNvSpPr>
            <a:spLocks noGrp="1"/>
          </p:cNvSpPr>
          <p:nvPr>
            <p:ph type="title"/>
          </p:nvPr>
        </p:nvSpPr>
        <p:spPr>
          <a:xfrm>
            <a:off x="381000" y="0"/>
            <a:ext cx="8229600" cy="1143000"/>
          </a:xfrm>
        </p:spPr>
        <p:txBody>
          <a:bodyPr/>
          <a:lstStyle/>
          <a:p>
            <a:r>
              <a:rPr lang="en-US" dirty="0" smtClean="0"/>
              <a:t>CVRIA</a:t>
            </a:r>
            <a:endParaRPr lang="en-US" dirty="0"/>
          </a:p>
        </p:txBody>
      </p:sp>
    </p:spTree>
    <p:extLst>
      <p:ext uri="{BB962C8B-B14F-4D97-AF65-F5344CB8AC3E}">
        <p14:creationId xmlns:p14="http://schemas.microsoft.com/office/powerpoint/2010/main" val="97876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457200" y="353848"/>
            <a:ext cx="8229600" cy="762000"/>
          </a:xfrm>
        </p:spPr>
        <p:txBody>
          <a:bodyPr/>
          <a:lstStyle/>
          <a:p>
            <a:r>
              <a:rPr lang="en-US" sz="3200" b="1" cap="none" dirty="0" smtClean="0"/>
              <a:t>Unified Implementation of the CVRIA </a:t>
            </a:r>
            <a:r>
              <a:rPr lang="en-US" b="1" cap="none" dirty="0" smtClean="0"/>
              <a:t> </a:t>
            </a:r>
            <a:endParaRPr lang="en-US" b="1" cap="non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92200"/>
            <a:ext cx="5142728" cy="557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943601" y="1397000"/>
            <a:ext cx="2743200" cy="4885953"/>
          </a:xfrm>
          <a:prstGeom prst="rect">
            <a:avLst/>
          </a:prstGeom>
          <a:noFill/>
        </p:spPr>
        <p:txBody>
          <a:bodyPr wrap="square" rtlCol="0">
            <a:spAutoFit/>
          </a:bodyPr>
          <a:lstStyle/>
          <a:p>
            <a:pPr marL="285750" indent="-285750" eaLnBrk="0" fontAlgn="base" hangingPunct="0">
              <a:spcBef>
                <a:spcPct val="20000"/>
              </a:spcBef>
              <a:spcAft>
                <a:spcPct val="0"/>
              </a:spcAft>
              <a:buFont typeface="Wingdings" panose="05000000000000000000" pitchFamily="2" charset="2"/>
              <a:buChar char="§"/>
            </a:pPr>
            <a:r>
              <a:rPr lang="en-US" dirty="0" smtClean="0">
                <a:solidFill>
                  <a:srgbClr val="000000"/>
                </a:solidFill>
              </a:rPr>
              <a:t>Connected Vehicle Reference Implementation Architecture (CVRIA)</a:t>
            </a:r>
          </a:p>
          <a:p>
            <a:pPr eaLnBrk="0" fontAlgn="base" hangingPunct="0">
              <a:spcBef>
                <a:spcPct val="20000"/>
              </a:spcBef>
              <a:spcAft>
                <a:spcPct val="0"/>
              </a:spcAft>
              <a:buFont typeface="Arial" charset="0"/>
              <a:buChar char="•"/>
            </a:pPr>
            <a:endParaRPr lang="en-US" dirty="0" smtClean="0">
              <a:solidFill>
                <a:srgbClr val="000000"/>
              </a:solidFill>
            </a:endParaRPr>
          </a:p>
          <a:p>
            <a:pPr marL="285750" indent="-285750" eaLnBrk="0" fontAlgn="base" hangingPunct="0">
              <a:spcBef>
                <a:spcPct val="20000"/>
              </a:spcBef>
              <a:spcAft>
                <a:spcPct val="0"/>
              </a:spcAft>
              <a:buFont typeface="Wingdings" panose="05000000000000000000" pitchFamily="2" charset="2"/>
              <a:buChar char="§"/>
            </a:pPr>
            <a:r>
              <a:rPr lang="en-US" dirty="0" smtClean="0">
                <a:solidFill>
                  <a:srgbClr val="000000"/>
                </a:solidFill>
              </a:rPr>
              <a:t>Architecture site</a:t>
            </a:r>
          </a:p>
          <a:p>
            <a:pPr marL="228600" eaLnBrk="0" fontAlgn="base" hangingPunct="0">
              <a:spcBef>
                <a:spcPct val="20000"/>
              </a:spcBef>
              <a:spcAft>
                <a:spcPct val="0"/>
              </a:spcAft>
              <a:buFont typeface="Arial" charset="0"/>
              <a:buNone/>
            </a:pPr>
            <a:r>
              <a:rPr lang="en-US" sz="1050" dirty="0" smtClean="0">
                <a:solidFill>
                  <a:srgbClr val="000000"/>
                </a:solidFill>
                <a:hlinkClick r:id="rId4"/>
              </a:rPr>
              <a:t>http</a:t>
            </a:r>
            <a:r>
              <a:rPr lang="en-US" sz="1050" dirty="0">
                <a:solidFill>
                  <a:srgbClr val="000000"/>
                </a:solidFill>
                <a:hlinkClick r:id="rId4"/>
              </a:rPr>
              <a:t>://</a:t>
            </a:r>
            <a:r>
              <a:rPr lang="en-US" sz="1050" dirty="0" smtClean="0">
                <a:solidFill>
                  <a:srgbClr val="000000"/>
                </a:solidFill>
                <a:hlinkClick r:id="rId4"/>
              </a:rPr>
              <a:t>standards.its.dot.gov/DevelopmentActivities/CVReference</a:t>
            </a:r>
            <a:r>
              <a:rPr lang="en-US" sz="1050" dirty="0" smtClean="0">
                <a:solidFill>
                  <a:srgbClr val="000000"/>
                </a:solidFill>
              </a:rPr>
              <a:t> </a:t>
            </a:r>
          </a:p>
          <a:p>
            <a:pPr marL="285750" indent="-285750" eaLnBrk="0" fontAlgn="base" hangingPunct="0">
              <a:spcBef>
                <a:spcPct val="20000"/>
              </a:spcBef>
              <a:spcAft>
                <a:spcPct val="0"/>
              </a:spcAft>
              <a:buFont typeface="Arial" panose="020B0604020202020204" pitchFamily="34" charset="0"/>
              <a:buChar char="•"/>
            </a:pPr>
            <a:endParaRPr lang="en-US" dirty="0" smtClean="0">
              <a:solidFill>
                <a:srgbClr val="000000"/>
              </a:solidFill>
            </a:endParaRPr>
          </a:p>
          <a:p>
            <a:pPr marL="285750" indent="-285750" eaLnBrk="0" fontAlgn="base" hangingPunct="0">
              <a:spcBef>
                <a:spcPct val="20000"/>
              </a:spcBef>
              <a:spcAft>
                <a:spcPct val="0"/>
              </a:spcAft>
              <a:buFont typeface="Wingdings" panose="05000000000000000000" pitchFamily="2" charset="2"/>
              <a:buChar char="§"/>
            </a:pPr>
            <a:r>
              <a:rPr lang="en-US" dirty="0" smtClean="0">
                <a:solidFill>
                  <a:srgbClr val="000000"/>
                </a:solidFill>
              </a:rPr>
              <a:t>SET-IT tool site</a:t>
            </a:r>
          </a:p>
          <a:p>
            <a:pPr marL="571500" lvl="1" indent="-228600" eaLnBrk="0" fontAlgn="base" hangingPunct="0">
              <a:spcBef>
                <a:spcPct val="20000"/>
              </a:spcBef>
              <a:spcAft>
                <a:spcPct val="0"/>
              </a:spcAft>
              <a:buFont typeface="Arial" panose="020B0604020202020204" pitchFamily="34" charset="0"/>
              <a:buChar char="•"/>
            </a:pPr>
            <a:r>
              <a:rPr lang="en-US" dirty="0" smtClean="0">
                <a:solidFill>
                  <a:srgbClr val="000000"/>
                </a:solidFill>
              </a:rPr>
              <a:t>Version 1.0</a:t>
            </a:r>
          </a:p>
          <a:p>
            <a:pPr marL="571500" lvl="1" indent="-228600" eaLnBrk="0" fontAlgn="base" hangingPunct="0">
              <a:spcBef>
                <a:spcPct val="20000"/>
              </a:spcBef>
              <a:spcAft>
                <a:spcPct val="0"/>
              </a:spcAft>
              <a:buFont typeface="Arial" panose="020B0604020202020204" pitchFamily="34" charset="0"/>
              <a:buChar char="•"/>
            </a:pPr>
            <a:r>
              <a:rPr lang="en-US" dirty="0" smtClean="0">
                <a:solidFill>
                  <a:srgbClr val="000000"/>
                </a:solidFill>
              </a:rPr>
              <a:t>Sample project</a:t>
            </a:r>
          </a:p>
          <a:p>
            <a:pPr marL="285750" eaLnBrk="0" fontAlgn="base" hangingPunct="0">
              <a:spcBef>
                <a:spcPct val="20000"/>
              </a:spcBef>
              <a:spcAft>
                <a:spcPct val="0"/>
              </a:spcAft>
              <a:buFont typeface="Arial" charset="0"/>
              <a:buNone/>
            </a:pPr>
            <a:r>
              <a:rPr lang="en-US" sz="1050" dirty="0">
                <a:solidFill>
                  <a:srgbClr val="000000"/>
                </a:solidFill>
                <a:hlinkClick r:id="rId5"/>
              </a:rPr>
              <a:t>http://</a:t>
            </a:r>
            <a:r>
              <a:rPr lang="en-US" sz="1050" dirty="0" smtClean="0">
                <a:solidFill>
                  <a:srgbClr val="000000"/>
                </a:solidFill>
                <a:hlinkClick r:id="rId5"/>
              </a:rPr>
              <a:t>www.iteris.com/cvria/html/resources/tools.html</a:t>
            </a:r>
            <a:r>
              <a:rPr lang="en-US" sz="1050" dirty="0" smtClean="0">
                <a:solidFill>
                  <a:srgbClr val="000000"/>
                </a:solidFill>
              </a:rPr>
              <a:t> </a:t>
            </a:r>
          </a:p>
          <a:p>
            <a:pPr marL="285750" indent="-285750" eaLnBrk="0" fontAlgn="base" hangingPunct="0">
              <a:spcBef>
                <a:spcPct val="20000"/>
              </a:spcBef>
              <a:spcAft>
                <a:spcPct val="0"/>
              </a:spcAft>
              <a:buFont typeface="Arial" panose="020B0604020202020204" pitchFamily="34" charset="0"/>
              <a:buChar char="•"/>
            </a:pPr>
            <a:endParaRPr lang="en-US" dirty="0" smtClean="0">
              <a:solidFill>
                <a:srgbClr val="000000"/>
              </a:solidFill>
            </a:endParaRPr>
          </a:p>
          <a:p>
            <a:pPr marL="285750" indent="-285750" eaLnBrk="0" fontAlgn="base" hangingPunct="0">
              <a:spcBef>
                <a:spcPct val="20000"/>
              </a:spcBef>
              <a:spcAft>
                <a:spcPct val="0"/>
              </a:spcAft>
              <a:buFont typeface="Arial" panose="020B0604020202020204" pitchFamily="34" charset="0"/>
              <a:buChar char="•"/>
            </a:pPr>
            <a:endParaRPr lang="en-US" dirty="0" smtClean="0">
              <a:solidFill>
                <a:srgbClr val="000000"/>
              </a:solidFill>
            </a:endParaRPr>
          </a:p>
          <a:p>
            <a:pPr eaLnBrk="0" fontAlgn="base" hangingPunct="0">
              <a:spcBef>
                <a:spcPct val="20000"/>
              </a:spcBef>
              <a:spcAft>
                <a:spcPct val="0"/>
              </a:spcAft>
              <a:buFont typeface="Arial" charset="0"/>
              <a:buChar char="•"/>
            </a:pPr>
            <a:endParaRPr lang="en-US" dirty="0" smtClean="0">
              <a:solidFill>
                <a:srgbClr val="000000"/>
              </a:solidFill>
            </a:endParaRPr>
          </a:p>
        </p:txBody>
      </p:sp>
    </p:spTree>
    <p:extLst>
      <p:ext uri="{BB962C8B-B14F-4D97-AF65-F5344CB8AC3E}">
        <p14:creationId xmlns:p14="http://schemas.microsoft.com/office/powerpoint/2010/main" val="4246671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62000"/>
          </a:xfrm>
        </p:spPr>
        <p:txBody>
          <a:bodyPr/>
          <a:lstStyle/>
          <a:p>
            <a:r>
              <a:rPr lang="en-US" dirty="0" smtClean="0"/>
              <a:t>Fundamental Information Flows</a:t>
            </a:r>
            <a:endParaRPr lang="en-US" dirty="0"/>
          </a:p>
        </p:txBody>
      </p:sp>
      <p:sp>
        <p:nvSpPr>
          <p:cNvPr id="5" name="Content Placeholder 4"/>
          <p:cNvSpPr>
            <a:spLocks noGrp="1"/>
          </p:cNvSpPr>
          <p:nvPr>
            <p:ph idx="1"/>
          </p:nvPr>
        </p:nvSpPr>
        <p:spPr>
          <a:xfrm>
            <a:off x="6629400" y="1295400"/>
            <a:ext cx="2362200" cy="4525963"/>
          </a:xfrm>
        </p:spPr>
        <p:txBody>
          <a:bodyPr/>
          <a:lstStyle/>
          <a:p>
            <a:pPr>
              <a:spcBef>
                <a:spcPts val="1200"/>
              </a:spcBef>
            </a:pPr>
            <a:r>
              <a:rPr lang="en-US" sz="1800" dirty="0" smtClean="0"/>
              <a:t>Pilots will explore implementation and use of uniform information flows</a:t>
            </a:r>
          </a:p>
          <a:p>
            <a:pPr lvl="1">
              <a:spcBef>
                <a:spcPts val="600"/>
              </a:spcBef>
            </a:pPr>
            <a:r>
              <a:rPr lang="en-US" sz="1800" dirty="0" smtClean="0"/>
              <a:t>From vehicles</a:t>
            </a:r>
          </a:p>
          <a:p>
            <a:pPr lvl="1">
              <a:spcBef>
                <a:spcPts val="600"/>
              </a:spcBef>
            </a:pPr>
            <a:r>
              <a:rPr lang="en-US" sz="1800" dirty="0" smtClean="0"/>
              <a:t>From field devices</a:t>
            </a:r>
          </a:p>
          <a:p>
            <a:pPr lvl="1">
              <a:spcBef>
                <a:spcPts val="600"/>
              </a:spcBef>
            </a:pPr>
            <a:r>
              <a:rPr lang="en-US" sz="1800" dirty="0" smtClean="0"/>
              <a:t>From back offices</a:t>
            </a:r>
          </a:p>
          <a:p>
            <a:pPr>
              <a:spcBef>
                <a:spcPts val="1200"/>
              </a:spcBef>
            </a:pPr>
            <a:r>
              <a:rPr lang="en-US" sz="1800" b="1" dirty="0" smtClean="0"/>
              <a:t>Uniform overall communication security</a:t>
            </a:r>
            <a:endParaRPr lang="en-US" sz="1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066801"/>
            <a:ext cx="6665813"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168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28600"/>
            <a:ext cx="8229600" cy="762000"/>
          </a:xfrm>
          <a:prstGeom prst="rect">
            <a:avLst/>
          </a:prstGeom>
          <a:noFill/>
          <a:ln w="9525">
            <a:noFill/>
            <a:miter lim="800000"/>
            <a:headEnd/>
            <a:tailEnd/>
          </a:ln>
        </p:spPr>
        <p:txBody>
          <a:bodyPr anchor="ctr"/>
          <a:lstStyle/>
          <a:p>
            <a:pPr eaLnBrk="0" hangingPunct="0">
              <a:defRPr/>
            </a:pPr>
            <a:r>
              <a:rPr lang="en-US" sz="2800" b="1" kern="0" dirty="0" smtClean="0">
                <a:solidFill>
                  <a:schemeClr val="tx2"/>
                </a:solidFill>
                <a:latin typeface="+mj-lt"/>
                <a:cs typeface="MS PGothic"/>
              </a:rPr>
              <a:t>CVRIA and Standards</a:t>
            </a:r>
            <a:endParaRPr lang="en-US" sz="2800" b="1" kern="0" dirty="0">
              <a:solidFill>
                <a:schemeClr val="tx2"/>
              </a:solidFill>
              <a:latin typeface="+mj-lt"/>
              <a:cs typeface="MS PGothic"/>
            </a:endParaRPr>
          </a:p>
        </p:txBody>
      </p:sp>
      <p:sp>
        <p:nvSpPr>
          <p:cNvPr id="4" name="Text Placeholder 5"/>
          <p:cNvSpPr txBox="1">
            <a:spLocks/>
          </p:cNvSpPr>
          <p:nvPr/>
        </p:nvSpPr>
        <p:spPr>
          <a:xfrm>
            <a:off x="533400" y="1288472"/>
            <a:ext cx="8153400" cy="2597728"/>
          </a:xfrm>
          <a:prstGeom prst="rect">
            <a:avLst/>
          </a:prstGeom>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spcAft>
                <a:spcPts val="600"/>
              </a:spcAft>
            </a:pPr>
            <a:r>
              <a:rPr lang="en-US" sz="1800" dirty="0" smtClean="0"/>
              <a:t>The USDOT’s ITS Joint Program Office (JPO) </a:t>
            </a:r>
            <a:r>
              <a:rPr lang="en-US" sz="1800" dirty="0" smtClean="0">
                <a:sym typeface="Wingdings" panose="05000000000000000000" pitchFamily="2" charset="2"/>
              </a:rPr>
              <a:t> </a:t>
            </a:r>
            <a:r>
              <a:rPr lang="en-US" sz="1800" dirty="0" smtClean="0"/>
              <a:t>standards plan </a:t>
            </a:r>
          </a:p>
          <a:p>
            <a:r>
              <a:rPr lang="en-US" sz="1800" dirty="0"/>
              <a:t>G</a:t>
            </a:r>
            <a:r>
              <a:rPr lang="en-US" sz="1800" dirty="0" smtClean="0"/>
              <a:t>uide ITS standards-related activities to support the connected vehicle research program, and broad deployment of connected vehicle  technologies</a:t>
            </a:r>
          </a:p>
          <a:p>
            <a:endParaRPr lang="en-US" dirty="0" smtClean="0"/>
          </a:p>
          <a:p>
            <a:r>
              <a:rPr lang="en-US" sz="1800" dirty="0" smtClean="0"/>
              <a:t>Living document to evolve as ITS technologies, implementation strategies, and policies develop</a:t>
            </a:r>
          </a:p>
          <a:p>
            <a:endParaRPr lang="en-US" dirty="0" smtClean="0"/>
          </a:p>
          <a:p>
            <a:r>
              <a:rPr lang="en-US" sz="1800" dirty="0" smtClean="0"/>
              <a:t>The plan will help the USDOT bridge the “standards gap”</a:t>
            </a:r>
            <a:endParaRPr lang="en-US" sz="18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52" y="3124200"/>
            <a:ext cx="8132882" cy="326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635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5" y="1524000"/>
            <a:ext cx="47148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Standards at Different Layers of the OSI Stack</a:t>
            </a:r>
            <a:endParaRPr lang="en-US" dirty="0"/>
          </a:p>
        </p:txBody>
      </p:sp>
      <p:sp>
        <p:nvSpPr>
          <p:cNvPr id="3" name="Text Placeholder 2"/>
          <p:cNvSpPr>
            <a:spLocks noGrp="1"/>
          </p:cNvSpPr>
          <p:nvPr>
            <p:ph type="body" sz="quarter" idx="10"/>
          </p:nvPr>
        </p:nvSpPr>
        <p:spPr>
          <a:xfrm>
            <a:off x="436234" y="1306286"/>
            <a:ext cx="3200400" cy="3276600"/>
          </a:xfrm>
        </p:spPr>
        <p:txBody>
          <a:bodyPr>
            <a:normAutofit fontScale="70000" lnSpcReduction="20000"/>
          </a:bodyPr>
          <a:lstStyle/>
          <a:p>
            <a:r>
              <a:rPr lang="en-US" dirty="0" smtClean="0"/>
              <a:t>May need new standards or portions of standards </a:t>
            </a:r>
          </a:p>
          <a:p>
            <a:endParaRPr lang="en-US" dirty="0"/>
          </a:p>
          <a:p>
            <a:endParaRPr lang="en-US" dirty="0" smtClean="0"/>
          </a:p>
          <a:p>
            <a:endParaRPr lang="en-US" dirty="0"/>
          </a:p>
          <a:p>
            <a:endParaRPr lang="en-US" dirty="0" smtClean="0"/>
          </a:p>
          <a:p>
            <a:r>
              <a:rPr lang="en-US" dirty="0" smtClean="0"/>
              <a:t>Prefer </a:t>
            </a:r>
            <a:r>
              <a:rPr lang="en-US" i="1" dirty="0"/>
              <a:t>off-the-shelf</a:t>
            </a:r>
            <a:r>
              <a:rPr lang="en-US" dirty="0"/>
              <a:t> implementations </a:t>
            </a:r>
            <a:r>
              <a:rPr lang="en-US" dirty="0" smtClean="0"/>
              <a:t>at </a:t>
            </a:r>
            <a:r>
              <a:rPr lang="en-US" dirty="0"/>
              <a:t>the lower </a:t>
            </a:r>
            <a:r>
              <a:rPr lang="en-US" dirty="0" smtClean="0"/>
              <a:t>levels</a:t>
            </a:r>
            <a:endParaRPr lang="en-US" dirty="0"/>
          </a:p>
        </p:txBody>
      </p:sp>
      <p:sp>
        <p:nvSpPr>
          <p:cNvPr id="5" name="Text Placeholder 4"/>
          <p:cNvSpPr>
            <a:spLocks noGrp="1"/>
          </p:cNvSpPr>
          <p:nvPr>
            <p:ph type="body" sz="quarter" idx="12"/>
          </p:nvPr>
        </p:nvSpPr>
        <p:spPr>
          <a:solidFill>
            <a:schemeClr val="accent1">
              <a:lumMod val="90000"/>
            </a:schemeClr>
          </a:solidFill>
        </p:spPr>
        <p:txBody>
          <a:bodyPr/>
          <a:lstStyle/>
          <a:p>
            <a:r>
              <a:rPr lang="en-US" dirty="0" smtClean="0"/>
              <a:t>Key Question: Can CV needs be fulfilled with off-the-shelf standards at the lower levels, and within the scope of J2735 at the higher levels?</a:t>
            </a:r>
            <a:endParaRPr lang="en-US" dirty="0"/>
          </a:p>
        </p:txBody>
      </p:sp>
      <p:sp>
        <p:nvSpPr>
          <p:cNvPr id="7" name="Left Brace 6"/>
          <p:cNvSpPr/>
          <p:nvPr/>
        </p:nvSpPr>
        <p:spPr bwMode="auto">
          <a:xfrm>
            <a:off x="3581400" y="1371600"/>
            <a:ext cx="457200" cy="1155388"/>
          </a:xfrm>
          <a:prstGeom prst="leftBrace">
            <a:avLst>
              <a:gd name="adj1" fmla="val 32723"/>
              <a:gd name="adj2" fmla="val 5000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9" name="Left Brace 8"/>
          <p:cNvSpPr/>
          <p:nvPr/>
        </p:nvSpPr>
        <p:spPr bwMode="auto">
          <a:xfrm>
            <a:off x="3575824" y="2535894"/>
            <a:ext cx="457200" cy="2645706"/>
          </a:xfrm>
          <a:prstGeom prst="leftBrace">
            <a:avLst>
              <a:gd name="adj1" fmla="val 32723"/>
              <a:gd name="adj2" fmla="val 5000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4" name="TextBox 3"/>
          <p:cNvSpPr txBox="1"/>
          <p:nvPr/>
        </p:nvSpPr>
        <p:spPr>
          <a:xfrm>
            <a:off x="1476242" y="2153571"/>
            <a:ext cx="914400" cy="338554"/>
          </a:xfrm>
          <a:prstGeom prst="rect">
            <a:avLst/>
          </a:prstGeom>
          <a:noFill/>
        </p:spPr>
        <p:txBody>
          <a:bodyPr wrap="square" rtlCol="0">
            <a:spAutoFit/>
          </a:bodyPr>
          <a:lstStyle/>
          <a:p>
            <a:r>
              <a:rPr lang="en-US" sz="1600" b="1" i="1" dirty="0" smtClean="0">
                <a:solidFill>
                  <a:srgbClr val="00B050"/>
                </a:solidFill>
              </a:rPr>
              <a:t>(step 3)</a:t>
            </a:r>
          </a:p>
        </p:txBody>
      </p:sp>
      <p:sp>
        <p:nvSpPr>
          <p:cNvPr id="10" name="TextBox 9"/>
          <p:cNvSpPr txBox="1"/>
          <p:nvPr/>
        </p:nvSpPr>
        <p:spPr>
          <a:xfrm>
            <a:off x="1470689" y="4343400"/>
            <a:ext cx="914400" cy="338554"/>
          </a:xfrm>
          <a:prstGeom prst="rect">
            <a:avLst/>
          </a:prstGeom>
          <a:noFill/>
        </p:spPr>
        <p:txBody>
          <a:bodyPr wrap="square" rtlCol="0">
            <a:spAutoFit/>
          </a:bodyPr>
          <a:lstStyle/>
          <a:p>
            <a:r>
              <a:rPr lang="en-US" sz="1600" b="1" i="1" dirty="0" smtClean="0">
                <a:solidFill>
                  <a:schemeClr val="accent2">
                    <a:lumMod val="60000"/>
                    <a:lumOff val="40000"/>
                  </a:schemeClr>
                </a:solidFill>
              </a:rPr>
              <a:t>(step 4)</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521" y="2545420"/>
            <a:ext cx="976449" cy="46679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931" y="2535894"/>
            <a:ext cx="962158" cy="47155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121" y="2535894"/>
            <a:ext cx="971684" cy="47631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2652" y="4848740"/>
            <a:ext cx="962158" cy="471553"/>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842" y="4848740"/>
            <a:ext cx="971684" cy="476316"/>
          </a:xfrm>
          <a:prstGeom prst="rect">
            <a:avLst/>
          </a:prstGeom>
        </p:spPr>
      </p:pic>
    </p:spTree>
    <p:extLst>
      <p:ext uri="{BB962C8B-B14F-4D97-AF65-F5344CB8AC3E}">
        <p14:creationId xmlns:p14="http://schemas.microsoft.com/office/powerpoint/2010/main" val="550390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4570</TotalTime>
  <Words>1782</Words>
  <Application>Microsoft Office PowerPoint</Application>
  <PresentationFormat>On-screen Show (4:3)</PresentationFormat>
  <Paragraphs>299</Paragraphs>
  <Slides>27</Slides>
  <Notes>11</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1_RITA_Template_rev_2</vt:lpstr>
      <vt:lpstr>2_RITA_Template_rev_2</vt:lpstr>
      <vt:lpstr>PowerPoint Presentation</vt:lpstr>
      <vt:lpstr>Making sure things work together</vt:lpstr>
      <vt:lpstr>Reference Implementation (NIST)</vt:lpstr>
      <vt:lpstr>Reference Implementation (WikiP)</vt:lpstr>
      <vt:lpstr>CVRIA</vt:lpstr>
      <vt:lpstr>Unified Implementation of the CVRIA  </vt:lpstr>
      <vt:lpstr>Fundamental Information Flows</vt:lpstr>
      <vt:lpstr>PowerPoint Presentation</vt:lpstr>
      <vt:lpstr>Standards at Different Layers of the OSI Stack</vt:lpstr>
      <vt:lpstr> The CVRIA provide the interfaces, data flows exchanges, sample applications, etc.   </vt:lpstr>
      <vt:lpstr>Certification Project</vt:lpstr>
      <vt:lpstr>Certification cont’d</vt:lpstr>
      <vt:lpstr>Phased Approach</vt:lpstr>
      <vt:lpstr>Phased Approach cont’d</vt:lpstr>
      <vt:lpstr>For more information</vt:lpstr>
      <vt:lpstr>BACKUP SLIDES FOLLOW</vt:lpstr>
      <vt:lpstr>Step 1: Prioritize Applications</vt:lpstr>
      <vt:lpstr>Preliminary Results  …Prioritized top 20 Applications </vt:lpstr>
      <vt:lpstr>Step 2: Prioritize Exchanges</vt:lpstr>
      <vt:lpstr>Preliminary …Top Prioritized Exchanges</vt:lpstr>
      <vt:lpstr>Step 3: Map Exchanges Standards</vt:lpstr>
      <vt:lpstr>Preliminary Results  …Prioritized Standards by Exchanges</vt:lpstr>
      <vt:lpstr>Step 4: Map Interfaces to Standards</vt:lpstr>
      <vt:lpstr>Step 6:  Identify Gaps</vt:lpstr>
      <vt:lpstr>Step 7: Prioritize Work &amp; Develop Plan</vt:lpstr>
      <vt:lpstr>Example – Vehicle Data for Traffic Operations</vt:lpstr>
      <vt:lpstr>Example – Vehicle Data for Traffic Operations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Chachich, Alan (VOLPE)</dc:creator>
  <cp:lastModifiedBy>Chachich, Alan (VOLPE)</cp:lastModifiedBy>
  <cp:revision>37</cp:revision>
  <dcterms:created xsi:type="dcterms:W3CDTF">2015-03-06T22:13:04Z</dcterms:created>
  <dcterms:modified xsi:type="dcterms:W3CDTF">2015-03-10T16:31:26Z</dcterms:modified>
</cp:coreProperties>
</file>