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</p:sldMasterIdLst>
  <p:notesMasterIdLst>
    <p:notesMasterId r:id="rId11"/>
  </p:notesMasterIdLst>
  <p:sldIdLst>
    <p:sldId id="306" r:id="rId5"/>
    <p:sldId id="308" r:id="rId6"/>
    <p:sldId id="381" r:id="rId7"/>
    <p:sldId id="377" r:id="rId8"/>
    <p:sldId id="382" r:id="rId9"/>
    <p:sldId id="320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D6B"/>
    <a:srgbClr val="5E7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9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7B6F2FC5-AB45-4B2D-8BF0-9CC6939F7AA6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ACBFE95B-9E22-4160-B1E5-2FB9855DF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59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FE95B-9E22-4160-B1E5-2FB9855DF7E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19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FE95B-9E22-4160-B1E5-2FB9855DF7E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46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FE95B-9E22-4160-B1E5-2FB9855DF7E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8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FE95B-9E22-4160-B1E5-2FB9855DF7E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54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881390"/>
            <a:r>
              <a:rPr lang="en-US" dirty="0"/>
              <a:t>RIDOT’s Message </a:t>
            </a:r>
            <a:r>
              <a:rPr lang="en-US" baseline="0" dirty="0"/>
              <a:t> -  </a:t>
            </a:r>
            <a:r>
              <a:rPr lang="en-US" dirty="0"/>
              <a:t>WRONG WAY DRIVER REPORTED – USE CAUTION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FE95B-9E22-4160-B1E5-2FB9855DF7E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09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FE95B-9E22-4160-B1E5-2FB9855DF7E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18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IDOT PowerPoint LO-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RIDOT-29447 Logo_ta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8150"/>
            <a:ext cx="189865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/>
          <p:nvPr/>
        </p:nvSpPr>
        <p:spPr>
          <a:xfrm>
            <a:off x="5867400" y="762000"/>
            <a:ext cx="28956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Accent image here</a:t>
            </a:r>
          </a:p>
        </p:txBody>
      </p:sp>
      <p:sp>
        <p:nvSpPr>
          <p:cNvPr id="7" name="Rectangle 9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Primary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5181600" cy="762000"/>
          </a:xfrm>
        </p:spPr>
        <p:txBody>
          <a:bodyPr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743200"/>
            <a:ext cx="5181600" cy="457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021674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12B68BA-7A8B-41FD-BB9D-2E859D6E12BE}" type="datetimeFigureOut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r>
              <a:rPr lang="en-US"/>
              <a:t>Blackstone Canal Alternative Feasibility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E5331-42B8-4BCA-A1F5-7715C8DE6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5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5347B9-0E0A-4A24-9715-B7FD471E9EFA}" type="datetimeFigureOut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r>
              <a:rPr lang="en-US"/>
              <a:t>Blackstone Canal Alternative Feasibility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74A91-D09D-4735-9D29-5CA35A67F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2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50B063A-C7B5-4511-9A04-E06361CDF2A9}" type="datetimeFigureOut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r>
              <a:rPr lang="en-US"/>
              <a:t>Blackstone Canal Alternative Feasibility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5F60B-8F38-4CD0-9907-F47F7DBF0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6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804FD58-88C6-4D4C-B54E-792DAB7DDFF5}" type="datetimeFigureOut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6C4FA-29AD-4053-9BEF-A43D7A3FC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41019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49D7C0-4AED-41CA-8A11-FD97382809D6}" type="datetimeFigureOut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43E99-B1F3-4217-8CB0-D0ACFA730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9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79E42CF-C5D5-4755-B367-C0384FB1B76A}" type="datetimeFigureOut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r>
              <a:rPr lang="en-US"/>
              <a:t>Blackstone Canal Alternative Feasibility Study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A1B8-B6D9-4570-A3F0-E7E839F0A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366197F-F9C1-4345-8BC5-0F1A8E84163A}" type="datetimeFigureOut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9C2D4-B90A-431A-906E-B494A610A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6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C5B789D-0D2D-4EB9-85BE-4F04C407F398}" type="datetimeFigureOut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r>
              <a:rPr lang="en-US"/>
              <a:t>Blackstone Canal Alternative Feasibility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59317-6AE7-4422-8E4D-F60A27111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6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B0AE6DB-7311-4979-ABAB-F784F98E8662}" type="datetimeFigureOut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1AACA-E695-453F-BB43-A9DB9F387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5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B29F428-7E66-4815-A2FB-A411A9B3A429}" type="datetimeFigureOut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r>
              <a:rPr lang="en-US"/>
              <a:t>Blackstone Canal Alternative Feasibility Study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65F28-9A4A-48B5-9A64-FF269F0A7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1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RIDOT PowerPoint LO-06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601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RIDOT’s Wrong-Way Driving Mitigation Program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Primary copy point bullet</a:t>
            </a:r>
          </a:p>
          <a:p>
            <a:pPr lvl="1"/>
            <a:r>
              <a:rPr lang="en-US" altLang="en-US"/>
              <a:t>Second level bullet copy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4825" y="571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63BECC-0E83-4AED-B876-8261936AB6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7" descr="RIDOT-29447 Logo_tag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972175"/>
            <a:ext cx="12192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>
    <p:wip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12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rgbClr val="004B96"/>
        </a:buClr>
        <a:buSzPct val="15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rgbClr val="73A64E"/>
        </a:buClr>
        <a:buSzPct val="15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57200" y="1676400"/>
            <a:ext cx="5181600" cy="914400"/>
          </a:xfrm>
        </p:spPr>
        <p:txBody>
          <a:bodyPr/>
          <a:lstStyle/>
          <a:p>
            <a:pPr eaLnBrk="1" hangingPunct="1"/>
            <a:r>
              <a:rPr lang="en-US" altLang="en-US" dirty="0"/>
              <a:t>RIDOT’s Wrong-Way Driving Mitigation Program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6" r="26974"/>
          <a:stretch/>
        </p:blipFill>
        <p:spPr>
          <a:xfrm rot="5400000">
            <a:off x="6172200" y="457200"/>
            <a:ext cx="2286000" cy="2895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" t="17648" b="16172"/>
          <a:stretch/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534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Pilot Detection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4953000" cy="5638800"/>
          </a:xfrm>
        </p:spPr>
        <p:txBody>
          <a:bodyPr/>
          <a:lstStyle/>
          <a:p>
            <a:r>
              <a:rPr lang="en-US" dirty="0"/>
              <a:t>Wrong Way Detection Systems on 24 locations</a:t>
            </a:r>
          </a:p>
          <a:p>
            <a:pPr lvl="1">
              <a:spcBef>
                <a:spcPts val="400"/>
              </a:spcBef>
            </a:pPr>
            <a:r>
              <a:rPr lang="en-US" sz="1700" dirty="0"/>
              <a:t>Worked with </a:t>
            </a:r>
            <a:r>
              <a:rPr lang="en-US" sz="1700" b="1" dirty="0"/>
              <a:t>State Police </a:t>
            </a:r>
            <a:r>
              <a:rPr lang="en-US" sz="1700" dirty="0"/>
              <a:t>to pinpoint locations </a:t>
            </a:r>
          </a:p>
          <a:p>
            <a:pPr lvl="1">
              <a:spcBef>
                <a:spcPts val="400"/>
              </a:spcBef>
            </a:pPr>
            <a:r>
              <a:rPr lang="en-US" sz="1700" dirty="0"/>
              <a:t>Citation/incidents – corridors chosen</a:t>
            </a:r>
          </a:p>
          <a:p>
            <a:pPr lvl="1">
              <a:spcBef>
                <a:spcPts val="400"/>
              </a:spcBef>
            </a:pPr>
            <a:r>
              <a:rPr lang="en-US" sz="1700" dirty="0"/>
              <a:t>Side-by-side ramps, isolated off-ramps, and confusing geometry.</a:t>
            </a:r>
          </a:p>
          <a:p>
            <a:pPr lvl="1">
              <a:spcBef>
                <a:spcPts val="400"/>
              </a:spcBef>
            </a:pPr>
            <a:r>
              <a:rPr lang="en-US" sz="1700" dirty="0"/>
              <a:t>All solar powered/wireless systems </a:t>
            </a:r>
          </a:p>
          <a:p>
            <a:r>
              <a:rPr lang="en-US" dirty="0"/>
              <a:t>Goal – to provide active feedback to the:</a:t>
            </a:r>
          </a:p>
          <a:p>
            <a:pPr lvl="1">
              <a:spcBef>
                <a:spcPts val="400"/>
              </a:spcBef>
            </a:pPr>
            <a:r>
              <a:rPr lang="en-US" sz="1700" dirty="0"/>
              <a:t>Wrong-way driver via flashing signage</a:t>
            </a:r>
          </a:p>
          <a:p>
            <a:pPr lvl="1">
              <a:spcBef>
                <a:spcPts val="400"/>
              </a:spcBef>
            </a:pPr>
            <a:r>
              <a:rPr lang="en-US" sz="1700" dirty="0"/>
              <a:t>Right-way drivers via Dynamic Message Signage</a:t>
            </a:r>
          </a:p>
          <a:p>
            <a:pPr lvl="1">
              <a:spcBef>
                <a:spcPts val="400"/>
              </a:spcBef>
            </a:pPr>
            <a:r>
              <a:rPr lang="en-US" sz="1700" dirty="0"/>
              <a:t>TMC/RI State Police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45"/>
          <a:stretch/>
        </p:blipFill>
        <p:spPr bwMode="auto">
          <a:xfrm rot="5400000">
            <a:off x="4515899" y="1696499"/>
            <a:ext cx="5187121" cy="315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769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solidFill>
                  <a:prstClr val="white"/>
                </a:solidFill>
              </a:rPr>
              <a:t>Pilot Detection Systems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915046"/>
            <a:ext cx="5630537" cy="2810285"/>
          </a:xfrm>
        </p:spPr>
        <p:txBody>
          <a:bodyPr/>
          <a:lstStyle/>
          <a:p>
            <a:r>
              <a:rPr lang="en-US" dirty="0"/>
              <a:t>Wrong-Way Alert Generated</a:t>
            </a:r>
          </a:p>
          <a:p>
            <a:pPr lvl="1"/>
            <a:r>
              <a:rPr lang="en-US" dirty="0"/>
              <a:t>Offending vehicle tracked 100’ by incoming radar</a:t>
            </a:r>
          </a:p>
          <a:p>
            <a:pPr lvl="1"/>
            <a:r>
              <a:rPr lang="en-US" dirty="0"/>
              <a:t>Offending vehicle crosses camera trip line</a:t>
            </a:r>
          </a:p>
          <a:p>
            <a:pPr lvl="1"/>
            <a:r>
              <a:rPr lang="en-US" dirty="0"/>
              <a:t>Offending vehicle detected by outgoing radar</a:t>
            </a:r>
          </a:p>
          <a:p>
            <a:r>
              <a:rPr lang="en-US" dirty="0"/>
              <a:t>Once all three conditions are satisfied, alert is sent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810000"/>
            <a:ext cx="6550218" cy="256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915046"/>
            <a:ext cx="2743200" cy="252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34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Wrong-Way Vehicle Alert – Web-Based System Alert</a:t>
            </a:r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40971113-7251-4880-AD26-68A2048D1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9600"/>
            <a:ext cx="8915400" cy="533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99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solidFill>
                  <a:prstClr val="white"/>
                </a:solidFill>
              </a:rPr>
              <a:t>Alert Protocol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562350"/>
            <a:ext cx="357103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417320"/>
            <a:ext cx="3571030" cy="201168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6362EC-98F9-4EE0-8468-137AB0E3D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029200" cy="4297363"/>
          </a:xfrm>
        </p:spPr>
        <p:txBody>
          <a:bodyPr/>
          <a:lstStyle/>
          <a:p>
            <a:r>
              <a:rPr lang="en-US" sz="1600" dirty="0"/>
              <a:t>RIDOT</a:t>
            </a:r>
          </a:p>
          <a:p>
            <a:pPr lvl="1"/>
            <a:r>
              <a:rPr lang="en-US" sz="1600" dirty="0"/>
              <a:t>Alert via website at RIDOT TMC </a:t>
            </a:r>
          </a:p>
          <a:p>
            <a:pPr lvl="1"/>
            <a:r>
              <a:rPr lang="en-US" sz="1600" dirty="0"/>
              <a:t>Email sent to TMC</a:t>
            </a:r>
          </a:p>
          <a:p>
            <a:pPr lvl="1"/>
            <a:r>
              <a:rPr lang="en-US" sz="1600" dirty="0"/>
              <a:t>TMC locate vehicle on overhead camera (if available)</a:t>
            </a:r>
          </a:p>
          <a:p>
            <a:pPr lvl="1"/>
            <a:r>
              <a:rPr lang="en-US" sz="1600" dirty="0"/>
              <a:t>TMC and police make phone contact</a:t>
            </a:r>
          </a:p>
          <a:p>
            <a:pPr lvl="1"/>
            <a:r>
              <a:rPr lang="en-US" sz="1600" dirty="0"/>
              <a:t>TMC activates DMS sign (if available)</a:t>
            </a:r>
          </a:p>
          <a:p>
            <a:pPr lvl="1"/>
            <a:r>
              <a:rPr lang="en-US" sz="1600" dirty="0"/>
              <a:t>Police and TMC coordinate resolution</a:t>
            </a:r>
          </a:p>
          <a:p>
            <a:r>
              <a:rPr lang="en-US" sz="1600" dirty="0"/>
              <a:t>State Police</a:t>
            </a:r>
          </a:p>
          <a:p>
            <a:pPr lvl="1"/>
            <a:r>
              <a:rPr lang="en-US" sz="1600" dirty="0"/>
              <a:t>Alert via website at State Police</a:t>
            </a:r>
          </a:p>
          <a:p>
            <a:pPr lvl="1"/>
            <a:r>
              <a:rPr lang="en-US" sz="1600" dirty="0"/>
              <a:t>TMC and police make phone contact</a:t>
            </a:r>
          </a:p>
          <a:p>
            <a:pPr lvl="1"/>
            <a:r>
              <a:rPr lang="en-US" sz="1600" dirty="0"/>
              <a:t>Police dispatched</a:t>
            </a:r>
          </a:p>
          <a:p>
            <a:pPr lvl="1"/>
            <a:r>
              <a:rPr lang="en-US" sz="1600" dirty="0"/>
              <a:t>Police and TMC coordinate resolution</a:t>
            </a:r>
          </a:p>
          <a:p>
            <a:pPr lvl="1"/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830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5800" y="762000"/>
            <a:ext cx="8001000" cy="57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B96"/>
              </a:buClr>
              <a:buSzPct val="15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3A64E"/>
              </a:buClr>
              <a:buSzPct val="15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Cost</a:t>
            </a:r>
          </a:p>
          <a:p>
            <a:pPr lvl="1"/>
            <a:r>
              <a:rPr lang="en-US" dirty="0"/>
              <a:t>$2.2 Million</a:t>
            </a:r>
          </a:p>
          <a:p>
            <a:r>
              <a:rPr lang="en-US" b="1" dirty="0"/>
              <a:t>Effectiveness </a:t>
            </a:r>
          </a:p>
          <a:p>
            <a:pPr lvl="1"/>
            <a:r>
              <a:rPr lang="en-US" dirty="0"/>
              <a:t>100+ wrong-way events since May 2015</a:t>
            </a:r>
          </a:p>
          <a:p>
            <a:pPr lvl="1"/>
            <a:r>
              <a:rPr lang="en-US" dirty="0"/>
              <a:t>Resulted in no fatalities or reported crashes</a:t>
            </a:r>
          </a:p>
          <a:p>
            <a:pPr lvl="1"/>
            <a:r>
              <a:rPr lang="en-US" dirty="0"/>
              <a:t>Allowed for data driven approach to </a:t>
            </a:r>
            <a:br>
              <a:rPr lang="en-US" dirty="0"/>
            </a:br>
            <a:r>
              <a:rPr lang="en-US" dirty="0"/>
              <a:t>geometric improvements. </a:t>
            </a:r>
          </a:p>
          <a:p>
            <a:r>
              <a:rPr lang="en-US" b="1" dirty="0"/>
              <a:t>Maintenance</a:t>
            </a:r>
          </a:p>
          <a:p>
            <a:pPr lvl="1"/>
            <a:r>
              <a:rPr lang="en-US" dirty="0"/>
              <a:t>Added 100K annual funds to existing on-call ITS Maintenance contract</a:t>
            </a:r>
          </a:p>
          <a:p>
            <a:r>
              <a:rPr lang="en-US" b="1" dirty="0"/>
              <a:t>System Testing</a:t>
            </a:r>
          </a:p>
          <a:p>
            <a:pPr lvl="1"/>
            <a:r>
              <a:rPr lang="en-US" dirty="0"/>
              <a:t>Individual systems tested if no alert received within 60 days</a:t>
            </a:r>
          </a:p>
          <a:p>
            <a:pPr lvl="1"/>
            <a:r>
              <a:rPr lang="en-US" dirty="0"/>
              <a:t>All detection systems tested annually, regardless of alerts received</a:t>
            </a:r>
          </a:p>
          <a:p>
            <a:endParaRPr lang="en-US" dirty="0"/>
          </a:p>
          <a:p>
            <a:endParaRPr lang="en-US" dirty="0"/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Pilot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1ECAE0-CAF6-4F3B-AF0A-DE62DDC3FB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838200"/>
            <a:ext cx="24003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35921"/>
      </p:ext>
    </p:extLst>
  </p:cSld>
  <p:clrMapOvr>
    <a:masterClrMapping/>
  </p:clrMapOvr>
</p:sld>
</file>

<file path=ppt/theme/theme1.xml><?xml version="1.0" encoding="utf-8"?>
<a:theme xmlns:a="http://schemas.openxmlformats.org/drawingml/2006/main" name="RIDO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4B394B8EF03D42A9BD4206D514F0A3" ma:contentTypeVersion="" ma:contentTypeDescription="Create a new document." ma:contentTypeScope="" ma:versionID="051ac9799afbec3b356fb4f5a8b3762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F7F5AD-EEE5-4498-A5EF-0BADB105735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95D85D4-5C62-462D-8D5D-344DACC5A8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D576A71-8989-4D82-8620-8D95D30010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11431</TotalTime>
  <Words>218</Words>
  <Application>Microsoft Office PowerPoint</Application>
  <PresentationFormat>On-screen Show (4:3)</PresentationFormat>
  <Paragraphs>55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RIDOT Template</vt:lpstr>
      <vt:lpstr>RIDOT’s Wrong-Way Driving Mitigation Program</vt:lpstr>
      <vt:lpstr>Pilot Detection Systems</vt:lpstr>
      <vt:lpstr>Pilot Detection Systems</vt:lpstr>
      <vt:lpstr>Wrong-Way Vehicle Alert – Web-Based System Alert</vt:lpstr>
      <vt:lpstr>Alert Protocol </vt:lpstr>
      <vt:lpstr>Pilot Overview</vt:lpstr>
    </vt:vector>
  </TitlesOfParts>
  <Company>Vanasse Hangen Brustlin,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asoupharath</dc:creator>
  <cp:lastModifiedBy>Pavao, Peter</cp:lastModifiedBy>
  <cp:revision>311</cp:revision>
  <cp:lastPrinted>2015-11-02T18:48:47Z</cp:lastPrinted>
  <dcterms:created xsi:type="dcterms:W3CDTF">2011-06-21T00:26:32Z</dcterms:created>
  <dcterms:modified xsi:type="dcterms:W3CDTF">2018-05-07T19:14:53Z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0x010100164B394B8EF03D42A9BD4206D514F0A3</vt:lpwstr>
  </property>
</Properties>
</file>