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15" r:id="rId2"/>
    <p:sldId id="512" r:id="rId3"/>
    <p:sldId id="532" r:id="rId4"/>
    <p:sldId id="535" r:id="rId5"/>
    <p:sldId id="283" r:id="rId6"/>
    <p:sldId id="481" r:id="rId7"/>
    <p:sldId id="533" r:id="rId8"/>
    <p:sldId id="429" r:id="rId9"/>
    <p:sldId id="536" r:id="rId10"/>
    <p:sldId id="530" r:id="rId11"/>
    <p:sldId id="534" r:id="rId12"/>
    <p:sldId id="479" r:id="rId1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8E8E8E"/>
    <a:srgbClr val="BFBFBF"/>
    <a:srgbClr val="7F7F7F"/>
    <a:srgbClr val="EBF1DE"/>
    <a:srgbClr val="F6007B"/>
    <a:srgbClr val="FF0984"/>
    <a:srgbClr val="FF33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3" autoAdjust="0"/>
    <p:restoredTop sz="77734" autoAdjust="0"/>
  </p:normalViewPr>
  <p:slideViewPr>
    <p:cSldViewPr>
      <p:cViewPr varScale="1">
        <p:scale>
          <a:sx n="81" d="100"/>
          <a:sy n="81" d="100"/>
        </p:scale>
        <p:origin x="105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937000" y="1"/>
            <a:ext cx="3011488" cy="461963"/>
          </a:xfrm>
          <a:prstGeom prst="rect">
            <a:avLst/>
          </a:prstGeom>
        </p:spPr>
        <p:txBody>
          <a:bodyPr vert="horz" lIns="91430" tIns="45716" rIns="91430" bIns="45716" rtlCol="0"/>
          <a:lstStyle>
            <a:lvl1pPr algn="r">
              <a:defRPr sz="1200"/>
            </a:lvl1pPr>
          </a:lstStyle>
          <a:p>
            <a:fld id="{9D5F14A8-D156-4FB1-AEEF-03B7C4B91CBA}" type="datetimeFigureOut">
              <a:rPr lang="en-US" smtClean="0"/>
              <a:t>3/9/2015</a:t>
            </a:fld>
            <a:endParaRPr lang="en-US" dirty="0"/>
          </a:p>
        </p:txBody>
      </p:sp>
      <p:sp>
        <p:nvSpPr>
          <p:cNvPr id="4" name="Footer Placeholder 3"/>
          <p:cNvSpPr>
            <a:spLocks noGrp="1"/>
          </p:cNvSpPr>
          <p:nvPr>
            <p:ph type="ftr" sz="quarter" idx="2"/>
          </p:nvPr>
        </p:nvSpPr>
        <p:spPr>
          <a:xfrm>
            <a:off x="0" y="8772526"/>
            <a:ext cx="3011488" cy="461963"/>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30" tIns="45716" rIns="91430" bIns="45716" rtlCol="0" anchor="b"/>
          <a:lstStyle>
            <a:lvl1pPr algn="r">
              <a:defRPr sz="1200"/>
            </a:lvl1pPr>
          </a:lstStyle>
          <a:p>
            <a:fld id="{0C9FCA4C-00C7-42BF-80DD-B6EA502F3D43}" type="slidenum">
              <a:rPr lang="en-US" smtClean="0"/>
              <a:t>‹#›</a:t>
            </a:fld>
            <a:endParaRPr lang="en-US" dirty="0"/>
          </a:p>
        </p:txBody>
      </p:sp>
    </p:spTree>
    <p:extLst>
      <p:ext uri="{BB962C8B-B14F-4D97-AF65-F5344CB8AC3E}">
        <p14:creationId xmlns:p14="http://schemas.microsoft.com/office/powerpoint/2010/main" val="318973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2" rIns="92482" bIns="46242"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2" tIns="46242" rIns="92482" bIns="46242" rtlCol="0"/>
          <a:lstStyle>
            <a:lvl1pPr algn="r">
              <a:defRPr sz="1200"/>
            </a:lvl1pPr>
          </a:lstStyle>
          <a:p>
            <a:fld id="{FF1FEDB6-6D9D-4A99-9870-F954D4D54096}" type="datetimeFigureOut">
              <a:rPr lang="en-US" smtClean="0"/>
              <a:pPr/>
              <a:t>3/9/2015</a:t>
            </a:fld>
            <a:endParaRPr lang="en-US" dirty="0"/>
          </a:p>
        </p:txBody>
      </p:sp>
      <p:sp>
        <p:nvSpPr>
          <p:cNvPr id="4" name="Slide Image Placeholder 3"/>
          <p:cNvSpPr>
            <a:spLocks noGrp="1" noRot="1" noChangeAspect="1"/>
          </p:cNvSpPr>
          <p:nvPr>
            <p:ph type="sldImg" idx="2"/>
          </p:nvPr>
        </p:nvSpPr>
        <p:spPr>
          <a:xfrm>
            <a:off x="1165225" y="692150"/>
            <a:ext cx="4619625" cy="3465513"/>
          </a:xfrm>
          <a:prstGeom prst="rect">
            <a:avLst/>
          </a:prstGeom>
          <a:noFill/>
          <a:ln w="12700">
            <a:solidFill>
              <a:prstClr val="black"/>
            </a:solidFill>
          </a:ln>
        </p:spPr>
        <p:txBody>
          <a:bodyPr vert="horz" lIns="92482" tIns="46242" rIns="92482" bIns="46242"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2" rIns="92482" bIns="462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2" tIns="46242" rIns="92482" bIns="462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2" tIns="46242" rIns="92482" bIns="46242" rtlCol="0" anchor="b"/>
          <a:lstStyle>
            <a:lvl1pPr algn="r">
              <a:defRPr sz="1200"/>
            </a:lvl1pPr>
          </a:lstStyle>
          <a:p>
            <a:fld id="{5D19A16B-8080-4497-A731-6F7F64D8BEB7}" type="slidenum">
              <a:rPr lang="en-US" smtClean="0"/>
              <a:pPr/>
              <a:t>‹#›</a:t>
            </a:fld>
            <a:endParaRPr lang="en-US" dirty="0"/>
          </a:p>
        </p:txBody>
      </p:sp>
    </p:spTree>
    <p:extLst>
      <p:ext uri="{BB962C8B-B14F-4D97-AF65-F5344CB8AC3E}">
        <p14:creationId xmlns:p14="http://schemas.microsoft.com/office/powerpoint/2010/main" val="426953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4DC7F2-1845-414A-856A-6D1696A05AB9}" type="slidenum">
              <a:rPr lang="en-US" smtClean="0"/>
              <a:pPr/>
              <a:t>1</a:t>
            </a:fld>
            <a:endParaRPr lang="en-US" dirty="0"/>
          </a:p>
        </p:txBody>
      </p:sp>
    </p:spTree>
    <p:extLst>
      <p:ext uri="{BB962C8B-B14F-4D97-AF65-F5344CB8AC3E}">
        <p14:creationId xmlns:p14="http://schemas.microsoft.com/office/powerpoint/2010/main" val="371517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Actually, over 50% of the riders on the largest transit systems in San Francisco use the Clipper Card.  It’s a contactless smart card, which the Metropolitan Transportation Commission and the regional transit agencies have implemented.  The Clipper card can be used on all types of transit, it’s reloadable and it was recently demonstrated for parking payment. </a:t>
            </a:r>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4</a:t>
            </a:fld>
            <a:endParaRPr lang="en-US" dirty="0"/>
          </a:p>
        </p:txBody>
      </p:sp>
    </p:spTree>
    <p:extLst>
      <p:ext uri="{BB962C8B-B14F-4D97-AF65-F5344CB8AC3E}">
        <p14:creationId xmlns:p14="http://schemas.microsoft.com/office/powerpoint/2010/main" val="275922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Utah Transit Authority, here in Salt Lake City, was the first to implement an open transit payment system, and UTA has been a model of innovation for us ever since. </a:t>
            </a:r>
          </a:p>
          <a:p>
            <a:endParaRPr lang="en-US" sz="1200" dirty="0" smtClean="0"/>
          </a:p>
          <a:p>
            <a:r>
              <a:rPr lang="en-US" sz="1200" dirty="0" smtClean="0"/>
              <a:t>UTA accepts cards issued by employers, universities, financial institutions, and they have demonstrated use of secure government ID’s.  As we heard earlier today, they also accept mobile wallets, and we’ve all got one of their general purpose reloadable cards.</a:t>
            </a:r>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5</a:t>
            </a:fld>
            <a:endParaRPr lang="en-US" dirty="0"/>
          </a:p>
        </p:txBody>
      </p:sp>
    </p:spTree>
    <p:extLst>
      <p:ext uri="{BB962C8B-B14F-4D97-AF65-F5344CB8AC3E}">
        <p14:creationId xmlns:p14="http://schemas.microsoft.com/office/powerpoint/2010/main" val="50314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92">
              <a:defRPr sz="2400">
                <a:solidFill>
                  <a:schemeClr val="tx1"/>
                </a:solidFill>
                <a:latin typeface="Arial" pitchFamily="34" charset="0"/>
                <a:ea typeface="MS PGothic" pitchFamily="34" charset="-128"/>
              </a:defRPr>
            </a:lvl1pPr>
            <a:lvl2pPr marL="751416" indent="-289006" defTabSz="916792">
              <a:defRPr sz="2400">
                <a:solidFill>
                  <a:schemeClr val="tx1"/>
                </a:solidFill>
                <a:latin typeface="Arial" pitchFamily="34" charset="0"/>
                <a:ea typeface="MS PGothic" pitchFamily="34" charset="-128"/>
              </a:defRPr>
            </a:lvl2pPr>
            <a:lvl3pPr marL="1156025" indent="-231205" defTabSz="916792">
              <a:defRPr sz="2400">
                <a:solidFill>
                  <a:schemeClr val="tx1"/>
                </a:solidFill>
                <a:latin typeface="Arial" pitchFamily="34" charset="0"/>
                <a:ea typeface="MS PGothic" pitchFamily="34" charset="-128"/>
              </a:defRPr>
            </a:lvl3pPr>
            <a:lvl4pPr marL="1618434" indent="-231205" defTabSz="916792">
              <a:defRPr sz="2400">
                <a:solidFill>
                  <a:schemeClr val="tx1"/>
                </a:solidFill>
                <a:latin typeface="Arial" pitchFamily="34" charset="0"/>
                <a:ea typeface="MS PGothic" pitchFamily="34" charset="-128"/>
              </a:defRPr>
            </a:lvl4pPr>
            <a:lvl5pPr marL="2080844" indent="-231205" defTabSz="916792">
              <a:defRPr sz="2400">
                <a:solidFill>
                  <a:schemeClr val="tx1"/>
                </a:solidFill>
                <a:latin typeface="Arial" pitchFamily="34" charset="0"/>
                <a:ea typeface="MS PGothic" pitchFamily="34" charset="-128"/>
              </a:defRPr>
            </a:lvl5pPr>
            <a:lvl6pPr marL="2543254" indent="-231205" algn="ctr" defTabSz="916792" eaLnBrk="0" fontAlgn="base" hangingPunct="0">
              <a:spcBef>
                <a:spcPct val="0"/>
              </a:spcBef>
              <a:spcAft>
                <a:spcPct val="0"/>
              </a:spcAft>
              <a:defRPr sz="2400">
                <a:solidFill>
                  <a:schemeClr val="tx1"/>
                </a:solidFill>
                <a:latin typeface="Arial" pitchFamily="34" charset="0"/>
                <a:ea typeface="MS PGothic" pitchFamily="34" charset="-128"/>
              </a:defRPr>
            </a:lvl6pPr>
            <a:lvl7pPr marL="3005664" indent="-231205" algn="ctr" defTabSz="916792" eaLnBrk="0" fontAlgn="base" hangingPunct="0">
              <a:spcBef>
                <a:spcPct val="0"/>
              </a:spcBef>
              <a:spcAft>
                <a:spcPct val="0"/>
              </a:spcAft>
              <a:defRPr sz="2400">
                <a:solidFill>
                  <a:schemeClr val="tx1"/>
                </a:solidFill>
                <a:latin typeface="Arial" pitchFamily="34" charset="0"/>
                <a:ea typeface="MS PGothic" pitchFamily="34" charset="-128"/>
              </a:defRPr>
            </a:lvl7pPr>
            <a:lvl8pPr marL="3468074" indent="-231205" algn="ctr" defTabSz="916792" eaLnBrk="0" fontAlgn="base" hangingPunct="0">
              <a:spcBef>
                <a:spcPct val="0"/>
              </a:spcBef>
              <a:spcAft>
                <a:spcPct val="0"/>
              </a:spcAft>
              <a:defRPr sz="2400">
                <a:solidFill>
                  <a:schemeClr val="tx1"/>
                </a:solidFill>
                <a:latin typeface="Arial" pitchFamily="34" charset="0"/>
                <a:ea typeface="MS PGothic" pitchFamily="34" charset="-128"/>
              </a:defRPr>
            </a:lvl8pPr>
            <a:lvl9pPr marL="3930483" indent="-231205" algn="ctr" defTabSz="916792"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4633E41-9208-4D9B-AF64-02F47796CFF8}" type="slidenum">
              <a:rPr lang="en-US" sz="1200">
                <a:cs typeface="Arial" pitchFamily="34" charset="0"/>
              </a:rPr>
              <a:pPr/>
              <a:t>6</a:t>
            </a:fld>
            <a:endParaRPr lang="en-US" sz="1200" dirty="0">
              <a:cs typeface="Arial" pitchFamily="34" charset="0"/>
            </a:endParaRPr>
          </a:p>
        </p:txBody>
      </p:sp>
      <p:sp>
        <p:nvSpPr>
          <p:cNvPr id="25603" name="Rectangle 2"/>
          <p:cNvSpPr>
            <a:spLocks noGrp="1" noRot="1" noChangeAspect="1" noChangeArrowheads="1" noTextEdit="1"/>
          </p:cNvSpPr>
          <p:nvPr>
            <p:ph type="sldImg"/>
          </p:nvPr>
        </p:nvSpPr>
        <p:spPr bwMode="auto">
          <a:xfrm>
            <a:off x="1166813" y="693738"/>
            <a:ext cx="4619625"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95320" y="4386863"/>
            <a:ext cx="5559437" cy="41549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dirty="0" smtClean="0"/>
              <a:t>As the LA ExpressLanes project demonstrates, account-based payment systems can facilitate convergence.  Many in the Alliance, like Mike Nash, whose diagram I’ve borrowed, envision a Universal Transportation Account, which would link travelers’ payments for any mode of transportation.  </a:t>
            </a:r>
          </a:p>
          <a:p>
            <a:pPr eaLnBrk="1" hangingPunct="1">
              <a:spcBef>
                <a:spcPct val="0"/>
              </a:spcBef>
            </a:pPr>
            <a:endParaRPr lang="en-US" sz="1200" dirty="0" smtClean="0"/>
          </a:p>
          <a:p>
            <a:pPr eaLnBrk="1" hangingPunct="1">
              <a:spcBef>
                <a:spcPct val="0"/>
              </a:spcBef>
            </a:pPr>
            <a:r>
              <a:rPr lang="en-US" sz="1200" dirty="0" smtClean="0"/>
              <a:t>This will provide convenience to customers, and the ability to give cross-modal incentives as LA has done.</a:t>
            </a:r>
          </a:p>
          <a:p>
            <a:pPr eaLnBrk="1" hangingPunct="1">
              <a:spcBef>
                <a:spcPct val="0"/>
              </a:spcBef>
            </a:pPr>
            <a:endParaRPr lang="en-US" dirty="0" smtClean="0"/>
          </a:p>
        </p:txBody>
      </p:sp>
    </p:spTree>
    <p:extLst>
      <p:ext uri="{BB962C8B-B14F-4D97-AF65-F5344CB8AC3E}">
        <p14:creationId xmlns:p14="http://schemas.microsoft.com/office/powerpoint/2010/main" val="232146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Transit travelers can easily get information to help them plan a trip, tell them exactly when the next bus or train will arrive, and pay for their trip with mobile ticketing or a mobile device or wallet.</a:t>
            </a:r>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7</a:t>
            </a:fld>
            <a:endParaRPr lang="en-US" dirty="0"/>
          </a:p>
        </p:txBody>
      </p:sp>
    </p:spTree>
    <p:extLst>
      <p:ext uri="{BB962C8B-B14F-4D97-AF65-F5344CB8AC3E}">
        <p14:creationId xmlns:p14="http://schemas.microsoft.com/office/powerpoint/2010/main" val="11978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8</a:t>
            </a:fld>
            <a:endParaRPr lang="en-US" dirty="0"/>
          </a:p>
        </p:txBody>
      </p:sp>
    </p:spTree>
    <p:extLst>
      <p:ext uri="{BB962C8B-B14F-4D97-AF65-F5344CB8AC3E}">
        <p14:creationId xmlns:p14="http://schemas.microsoft.com/office/powerpoint/2010/main" val="100918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linked to financial industry issued media or banks.  </a:t>
            </a:r>
          </a:p>
          <a:p>
            <a:r>
              <a:rPr lang="en-US" dirty="0" smtClean="0"/>
              <a:t>A Common Transportation Account enables travelers to manage payment of all their transport needs</a:t>
            </a:r>
          </a:p>
          <a:p>
            <a:r>
              <a:rPr lang="en-US" dirty="0" smtClean="0"/>
              <a:t>Eliminate the “stove-piped” experience in traveling, commuting, or navigating within or between cities or regions.</a:t>
            </a:r>
          </a:p>
          <a:p>
            <a:r>
              <a:rPr lang="en-US" dirty="0" smtClean="0"/>
              <a:t>Leverages multiple payment media</a:t>
            </a:r>
          </a:p>
          <a:p>
            <a:r>
              <a:rPr lang="en-US" dirty="0" smtClean="0"/>
              <a:t>Financial industry-issued media </a:t>
            </a:r>
          </a:p>
          <a:p>
            <a:r>
              <a:rPr lang="en-US" dirty="0" smtClean="0"/>
              <a:t>Employer credentials</a:t>
            </a:r>
          </a:p>
          <a:p>
            <a:r>
              <a:rPr lang="en-US" dirty="0" smtClean="0"/>
              <a:t>Transportation agency-issued media(e.g., cards, mobile wallets enabled by NFC) for payment at points or entry/exit to modes of transportation thereby changing the transport operator role to a merchant rather than a card/other media issuer.  </a:t>
            </a:r>
          </a:p>
          <a:p>
            <a:r>
              <a:rPr lang="en-US" dirty="0" smtClean="0"/>
              <a:t>Closed loop media such as branded cards, toll transponders and tickets are used as tokens by OPS through secure channels to access electronic purses underwritten by financial industry instruments.</a:t>
            </a:r>
          </a:p>
          <a:p>
            <a:endParaRPr lang="en-US" dirty="0"/>
          </a:p>
        </p:txBody>
      </p:sp>
      <p:sp>
        <p:nvSpPr>
          <p:cNvPr id="4" name="Slide Number Placeholder 3"/>
          <p:cNvSpPr>
            <a:spLocks noGrp="1"/>
          </p:cNvSpPr>
          <p:nvPr>
            <p:ph type="sldNum" sz="quarter" idx="10"/>
          </p:nvPr>
        </p:nvSpPr>
        <p:spPr/>
        <p:txBody>
          <a:bodyPr/>
          <a:lstStyle/>
          <a:p>
            <a:fld id="{3457158F-F9D1-49FD-9F75-658E3E5608A8}" type="slidenum">
              <a:rPr lang="en-US" smtClean="0"/>
              <a:t>10</a:t>
            </a:fld>
            <a:endParaRPr lang="en-US" dirty="0"/>
          </a:p>
        </p:txBody>
      </p:sp>
    </p:spTree>
    <p:extLst>
      <p:ext uri="{BB962C8B-B14F-4D97-AF65-F5344CB8AC3E}">
        <p14:creationId xmlns:p14="http://schemas.microsoft.com/office/powerpoint/2010/main" val="101160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…and I look forward to working with all of you to make it happen!</a:t>
            </a:r>
          </a:p>
          <a:p>
            <a:endParaRPr lang="en-US" dirty="0"/>
          </a:p>
        </p:txBody>
      </p:sp>
      <p:sp>
        <p:nvSpPr>
          <p:cNvPr id="4" name="Slide Number Placeholder 3"/>
          <p:cNvSpPr>
            <a:spLocks noGrp="1"/>
          </p:cNvSpPr>
          <p:nvPr>
            <p:ph type="sldNum" sz="quarter" idx="10"/>
          </p:nvPr>
        </p:nvSpPr>
        <p:spPr/>
        <p:txBody>
          <a:bodyPr/>
          <a:lstStyle/>
          <a:p>
            <a:fld id="{5D19A16B-8080-4497-A731-6F7F64D8BEB7}" type="slidenum">
              <a:rPr lang="en-US" smtClean="0"/>
              <a:pPr/>
              <a:t>12</a:t>
            </a:fld>
            <a:endParaRPr lang="en-US" dirty="0"/>
          </a:p>
        </p:txBody>
      </p:sp>
    </p:spTree>
    <p:extLst>
      <p:ext uri="{BB962C8B-B14F-4D97-AF65-F5344CB8AC3E}">
        <p14:creationId xmlns:p14="http://schemas.microsoft.com/office/powerpoint/2010/main" val="647275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57809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82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3659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093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716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457200" y="1600200"/>
            <a:ext cx="8229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84029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3962400" cy="251459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2"/>
          <p:cNvSpPr>
            <a:spLocks noGrp="1"/>
          </p:cNvSpPr>
          <p:nvPr>
            <p:ph idx="10"/>
          </p:nvPr>
        </p:nvSpPr>
        <p:spPr>
          <a:xfrm>
            <a:off x="4724400" y="1600201"/>
            <a:ext cx="3962400" cy="2286000"/>
          </a:xfrm>
        </p:spPr>
        <p:txBody>
          <a:bodyPr/>
          <a:lstStyle>
            <a:lvl1pPr>
              <a:buNone/>
              <a:defRPr/>
            </a:lvl1pPr>
          </a:lstStyle>
          <a:p>
            <a:pPr lvl="0"/>
            <a:endParaRPr lang="en-US" dirty="0"/>
          </a:p>
        </p:txBody>
      </p:sp>
      <p:sp>
        <p:nvSpPr>
          <p:cNvPr id="6" name="Content Placeholder 2"/>
          <p:cNvSpPr>
            <a:spLocks noGrp="1"/>
          </p:cNvSpPr>
          <p:nvPr>
            <p:ph idx="11"/>
          </p:nvPr>
        </p:nvSpPr>
        <p:spPr>
          <a:xfrm>
            <a:off x="457200" y="4114801"/>
            <a:ext cx="8229600" cy="2209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895259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9636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146463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14394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01651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04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24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288491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4" name="Group 3" descr="Volpe with DOT logo" title="Volpe"/>
          <p:cNvGrpSpPr/>
          <p:nvPr userDrawn="1"/>
        </p:nvGrpSpPr>
        <p:grpSpPr>
          <a:xfrm>
            <a:off x="-76200" y="6151785"/>
            <a:ext cx="9296400" cy="1052702"/>
            <a:chOff x="-76200" y="6151785"/>
            <a:chExt cx="9296400" cy="1052702"/>
          </a:xfrm>
        </p:grpSpPr>
        <p:pic>
          <p:nvPicPr>
            <p:cNvPr id="7" name="Picture 6" descr="Volpe with DOT logo" title="Volpe"/>
            <p:cNvPicPr>
              <a:picLocks noChangeAspect="1"/>
            </p:cNvPicPr>
            <p:nvPr userDrawn="1"/>
          </p:nvPicPr>
          <p:blipFill>
            <a:blip r:embed="rId15">
              <a:duotone>
                <a:schemeClr val="accent3">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76200" y="6151785"/>
              <a:ext cx="9296400" cy="1052702"/>
            </a:xfrm>
            <a:prstGeom prst="rect">
              <a:avLst/>
            </a:prstGeom>
          </p:spPr>
        </p:pic>
        <p:pic>
          <p:nvPicPr>
            <p:cNvPr id="9" name="Picture 8" descr="DotPptColorBlue.gif"/>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15201" y="6400801"/>
              <a:ext cx="1123951" cy="294572"/>
            </a:xfrm>
            <a:prstGeom prst="rect">
              <a:avLst/>
            </a:prstGeom>
          </p:spPr>
        </p:pic>
      </p:grpSp>
      <p:sp>
        <p:nvSpPr>
          <p:cNvPr id="5" name="TextBox 4"/>
          <p:cNvSpPr txBox="1"/>
          <p:nvPr userDrawn="1"/>
        </p:nvSpPr>
        <p:spPr>
          <a:xfrm>
            <a:off x="8534400" y="6378810"/>
            <a:ext cx="457200" cy="338554"/>
          </a:xfrm>
          <a:prstGeom prst="rect">
            <a:avLst/>
          </a:prstGeom>
          <a:noFill/>
        </p:spPr>
        <p:txBody>
          <a:bodyPr wrap="square" rtlCol="0">
            <a:spAutoFit/>
          </a:bodyPr>
          <a:lstStyle/>
          <a:p>
            <a:fld id="{B91C7BA6-543E-4982-BACB-38F0AA2CC06A}" type="slidenum">
              <a:rPr lang="en-US" sz="1600" smtClean="0">
                <a:solidFill>
                  <a:schemeClr val="bg1">
                    <a:lumMod val="50000"/>
                  </a:schemeClr>
                </a:solidFill>
              </a:rPr>
              <a:t>‹#›</a:t>
            </a:fld>
            <a:endParaRPr lang="en-US" sz="1600" dirty="0">
              <a:solidFill>
                <a:schemeClr val="bg1">
                  <a:lumMod val="50000"/>
                </a:schemeClr>
              </a:solidFill>
            </a:endParaRPr>
          </a:p>
        </p:txBody>
      </p:sp>
    </p:spTree>
    <p:extLst>
      <p:ext uri="{BB962C8B-B14F-4D97-AF65-F5344CB8AC3E}">
        <p14:creationId xmlns:p14="http://schemas.microsoft.com/office/powerpoint/2010/main" val="100658049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iming>
    <p:tnLst>
      <p:par>
        <p:cTn id="1" dur="indefinite" restart="never" nodeType="tmRoot"/>
      </p:par>
    </p:tnLst>
  </p:timing>
  <p:txStyles>
    <p:titleStyle>
      <a:lvl1pPr algn="l" defTabSz="914400" rtl="0" eaLnBrk="1" latinLnBrk="0" hangingPunct="1">
        <a:spcBef>
          <a:spcPct val="0"/>
        </a:spcBef>
        <a:buNone/>
        <a:defRPr sz="3600" b="1" kern="1200" baseline="0">
          <a:solidFill>
            <a:schemeClr val="accent3">
              <a:lumMod val="75000"/>
            </a:schemeClr>
          </a:solidFill>
          <a:latin typeface="Gill Sans MT" pitchFamily="34" charset="0"/>
          <a:ea typeface="+mj-ea"/>
          <a:cs typeface="+mj-cs"/>
        </a:defRPr>
      </a:lvl1pPr>
    </p:titleStyle>
    <p:bodyStyle>
      <a:lvl1pPr marL="342900" indent="-342900" algn="l" defTabSz="914400" rtl="0" eaLnBrk="1" latinLnBrk="0" hangingPunct="1">
        <a:spcBef>
          <a:spcPts val="600"/>
        </a:spcBef>
        <a:spcAft>
          <a:spcPts val="0"/>
        </a:spcAft>
        <a:buClrTx/>
        <a:buSzPct val="70000"/>
        <a:buFont typeface="Wingdings" pitchFamily="2" charset="2"/>
        <a:buChar char="q"/>
        <a:defRPr sz="2400" kern="1200">
          <a:solidFill>
            <a:schemeClr val="tx1"/>
          </a:solidFill>
          <a:latin typeface="+mn-lt"/>
          <a:ea typeface="+mn-ea"/>
          <a:cs typeface="+mn-cs"/>
        </a:defRPr>
      </a:lvl1pPr>
      <a:lvl2pPr marL="742950" indent="-285750" algn="l" defTabSz="914400" rtl="0" eaLnBrk="1" latinLnBrk="0" hangingPunct="1">
        <a:spcBef>
          <a:spcPts val="600"/>
        </a:spcBef>
        <a:spcAft>
          <a:spcPts val="0"/>
        </a:spcAft>
        <a:buClrTx/>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ClrTx/>
        <a:buSzPct val="75000"/>
        <a:buFont typeface="Courier New" pitchFamily="49" charset="0"/>
        <a:buChar char="o"/>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1.jpeg"/><Relationship Id="rId18" Type="http://schemas.openxmlformats.org/officeDocument/2006/relationships/image" Target="../media/image65.png"/><Relationship Id="rId26" Type="http://schemas.openxmlformats.org/officeDocument/2006/relationships/image" Target="../media/image71.jpeg"/><Relationship Id="rId3" Type="http://schemas.openxmlformats.org/officeDocument/2006/relationships/hyperlink" Target="http://www.google.com/url?url=http://www.horizonautocenter.com/vehicle-tune-ups-tune-ups-no-longer-fix-most-vehicles&amp;rct=j&amp;frm=1&amp;q=&amp;esrc=s&amp;sa=U&amp;ei=EVGkU_jSKcjMsQTcyILYBg&amp;ved=0CCoQ9QEwCg&amp;sig2=d7-uHBX-jSuQE_34CrF8Hw&amp;usg=AFQjCNF7wMViISGFSiojPVQJP_wSz_Z3Kw" TargetMode="External"/><Relationship Id="rId21" Type="http://schemas.openxmlformats.org/officeDocument/2006/relationships/image" Target="../media/image68.png"/><Relationship Id="rId7" Type="http://schemas.openxmlformats.org/officeDocument/2006/relationships/hyperlink" Target="http://www.google.com/url?url=http://www.wnyc.org/story/286932-five-lessons-for-seattle-bike-share-from-bostons-hubway/&amp;rct=j&amp;frm=1&amp;q=&amp;esrc=s&amp;sa=U&amp;ei=VFKkU57SAuissQSVx4CoCQ&amp;ved=0CCYQ9QEwCA&amp;sig2=7fpLg8BYPuIFXxc75PKxtw&amp;usg=AFQjCNEVmrCWe3LM5lcMNCNDcMz4bhVUWg" TargetMode="External"/><Relationship Id="rId12" Type="http://schemas.openxmlformats.org/officeDocument/2006/relationships/image" Target="../media/image60.jpeg"/><Relationship Id="rId17" Type="http://schemas.openxmlformats.org/officeDocument/2006/relationships/image" Target="../media/image64.jpeg"/><Relationship Id="rId25" Type="http://schemas.openxmlformats.org/officeDocument/2006/relationships/hyperlink" Target="http://www.google.com/url?url=http://www.globesherpa.com/globesherpa-to-attend-exclusive-smart-card-alliance-member-meeting/&amp;rct=j&amp;frm=1&amp;q=&amp;esrc=s&amp;sa=U&amp;ei=ePnHVOqeIoHugwSI9IGQAg&amp;ved=0CBYQ9QEwAA&amp;usg=AFQjCNE-3HCi1oB523lWLs6gcJ-yCAm3Tw" TargetMode="External"/><Relationship Id="rId2" Type="http://schemas.openxmlformats.org/officeDocument/2006/relationships/notesSlide" Target="../notesSlides/notesSlide7.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hyperlink" Target="http://www.google.com/url?url=http://vashontaxi.wordpress.com/vashon-taxi-shuttle-ferry-schedule/&amp;rct=j&amp;frm=1&amp;q=&amp;esrc=s&amp;sa=U&amp;ei=EVOkU_-7LJW0sQT8toDoCg&amp;ved=0CDIQ9QEwDg&amp;sig2=TzKYd0cYtNntjjozFlB68A&amp;usg=AFQjCNGm4GUESKxm4QA6vFXflXNkL1XfqA" TargetMode="External"/><Relationship Id="rId24" Type="http://schemas.openxmlformats.org/officeDocument/2006/relationships/image" Target="../media/image70.jpeg"/><Relationship Id="rId5" Type="http://schemas.openxmlformats.org/officeDocument/2006/relationships/hyperlink" Target="http://www.google.com/url?url=http://www.metrotransit.org/bus&amp;rct=j&amp;frm=1&amp;q=&amp;esrc=s&amp;sa=U&amp;ei=2lGkU8mGDIPNsQSHCw&amp;ved=0CBYQ9QEwAA&amp;sig2=EwmEl8a331DYr4LmbsK4Lw&amp;usg=AFQjCNGdULPMy_HfvoNRfcQGP1pbrevUtw" TargetMode="External"/><Relationship Id="rId15" Type="http://schemas.openxmlformats.org/officeDocument/2006/relationships/image" Target="../media/image62.gif"/><Relationship Id="rId23" Type="http://schemas.openxmlformats.org/officeDocument/2006/relationships/hyperlink" Target="http://www.google.com/url?url=http://www.prweb.com/releases/ITS/AAAE/prweb1057684.htm&amp;rct=j&amp;frm=1&amp;q=&amp;esrc=s&amp;sa=U&amp;ei=8vbHVLrjFImngwT_noDgBw&amp;ved=0CBYQ9QEwAA&amp;usg=AFQjCNGVLd3OKfXuuEF1bTycoibH5Q_N7g" TargetMode="External"/><Relationship Id="rId10" Type="http://schemas.openxmlformats.org/officeDocument/2006/relationships/image" Target="../media/image59.jpeg"/><Relationship Id="rId19" Type="http://schemas.openxmlformats.org/officeDocument/2006/relationships/image" Target="../media/image66.jpeg"/><Relationship Id="rId4" Type="http://schemas.openxmlformats.org/officeDocument/2006/relationships/image" Target="../media/image56.jpeg"/><Relationship Id="rId9" Type="http://schemas.openxmlformats.org/officeDocument/2006/relationships/hyperlink" Target="http://www.google.com/url?url=http://www.baynews9.com/content/news/baynews9/news/article.html/content/news/articles/bn9/2013/10/29/exclusive_poll_pinel.html&amp;rct=j&amp;frm=1&amp;q=&amp;esrc=s&amp;sa=U&amp;ei=c1KkU_bcOqfTsASSzYGQBA&amp;ved=0CCIQ9QEwBg&amp;sig2=cdeplf6tzmibPzf5cbyjyQ&amp;usg=AFQjCNEXXZJ7nMYJd_HRP_W10NG6FDNzwA" TargetMode="External"/><Relationship Id="rId14" Type="http://schemas.openxmlformats.org/officeDocument/2006/relationships/image" Target="../media/image53.jpeg"/><Relationship Id="rId22"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m/url?url=http://www.globesherpa.com/globesherpa-to-attend-exclusive-smart-card-alliance-member-meeting/&amp;rct=j&amp;frm=1&amp;q=&amp;esrc=s&amp;sa=U&amp;ei=ePnHVOqeIoHugwSI9IGQAg&amp;ved=0CBYQ9QEwAA&amp;usg=AFQjCNE-3HCi1oB523lWLs6gcJ-yCAm3Tw" TargetMode="External"/><Relationship Id="rId13" Type="http://schemas.openxmlformats.org/officeDocument/2006/relationships/image" Target="../media/image77.png"/><Relationship Id="rId3" Type="http://schemas.openxmlformats.org/officeDocument/2006/relationships/image" Target="../media/image64.jpeg"/><Relationship Id="rId7" Type="http://schemas.openxmlformats.org/officeDocument/2006/relationships/image" Target="../media/image75.jpeg"/><Relationship Id="rId12"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0.jpeg"/><Relationship Id="rId5" Type="http://schemas.openxmlformats.org/officeDocument/2006/relationships/image" Target="../media/image73.png"/><Relationship Id="rId10" Type="http://schemas.openxmlformats.org/officeDocument/2006/relationships/hyperlink" Target="http://www.google.com/url?url=http://www.prweb.com/releases/ITS/AAAE/prweb1057684.htm&amp;rct=j&amp;frm=1&amp;q=&amp;esrc=s&amp;sa=U&amp;ei=8vbHVLrjFImngwT_noDgBw&amp;ved=0CBYQ9QEwAA&amp;usg=AFQjCNGVLd3OKfXuuEF1bTycoibH5Q_N7g" TargetMode="External"/><Relationship Id="rId4" Type="http://schemas.openxmlformats.org/officeDocument/2006/relationships/image" Target="../media/image65.png"/><Relationship Id="rId9" Type="http://schemas.openxmlformats.org/officeDocument/2006/relationships/image" Target="../media/image71.jpeg"/></Relationships>
</file>

<file path=ppt/slides/_rels/slide12.xml.rels><?xml version="1.0" encoding="UTF-8" standalone="yes"?>
<Relationships xmlns="http://schemas.openxmlformats.org/package/2006/relationships"><Relationship Id="rId3" Type="http://schemas.openxmlformats.org/officeDocument/2006/relationships/hyperlink" Target="mailto:michael.dinning@dot.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7.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hyperlink" Target="http://www.google.com/url?sa=i&amp;rct=j&amp;q=&amp;esrc=s&amp;source=images&amp;cd=&amp;cad=rja&amp;docid=8AqDARQU-KietM&amp;tbnid=IvD5Gtj3e355YM:&amp;ved=0CAUQjRw&amp;url=http://www.smartcardalliance.org/pages/alliance-management-bob-gilson&amp;ei=pCvbUsCoAorhsASVp4LwDg&amp;bvm=bv.59568121,d.eW0&amp;psig=AFQjCNGLubzQZ2fj_ofPaNj4rnDR9nVZ-w&amp;ust=139018165992288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1.jpeg"/><Relationship Id="rId15" Type="http://schemas.openxmlformats.org/officeDocument/2006/relationships/image" Target="../media/image28.jpeg"/><Relationship Id="rId10" Type="http://schemas.openxmlformats.org/officeDocument/2006/relationships/hyperlink" Target="http://www.google.com/url?sa=i&amp;rct=j&amp;q=&amp;esrc=s&amp;source=images&amp;cd=&amp;cad=rja&amp;docid=w-5WsC4eg3Y5NM&amp;tbnid=sKz0JDx1UlArrM:&amp;ved=0CAUQjRw&amp;url=http://www.privacy.navy.mil/CHIPS/ArticleDetails.aspx?ID=3381&amp;ei=ayvbUq2FCPK_sQTOj4H4Cg&amp;bvm=bv.59568121,d.eW0&amp;psig=AFQjCNH0kfaXAQcvaHTcbB_8dCM_Mwr51A&amp;ust=1390181533407141" TargetMode="External"/><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hyperlink" Target="http://www.google.com/url?sa=i&amp;rct=j&amp;q=&amp;esrc=s&amp;source=images&amp;cd=&amp;cad=rja&amp;docid=diw3gAzphp3K2M&amp;tbnid=MGrOYi1Zj2ddNM:&amp;ved=0CAUQjRw&amp;url=http://www.rideuta.com/mc/?page=RidingUTA-PayingYourFare-EFC-ContactlessCards&amp;ei=VA_bUqH_GqmxsATntIHwDA&amp;bvm=bv.59568121,d.eW0&amp;psig=AFQjCNECTN5H_0omfdzPkwn90cndfJLRDg&amp;ust=139017433797389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jpeg"/><Relationship Id="rId18" Type="http://schemas.openxmlformats.org/officeDocument/2006/relationships/image" Target="../media/image42.jpeg"/><Relationship Id="rId3" Type="http://schemas.openxmlformats.org/officeDocument/2006/relationships/notesSlide" Target="../notesSlides/notesSlide4.xml"/><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1.png"/><Relationship Id="rId2" Type="http://schemas.openxmlformats.org/officeDocument/2006/relationships/slideLayout" Target="../slideLayouts/slideLayout7.xml"/><Relationship Id="rId16"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oleObject" Target="../embeddings/oleObject1.bin"/><Relationship Id="rId10" Type="http://schemas.openxmlformats.org/officeDocument/2006/relationships/image" Target="../media/image36.jpeg"/><Relationship Id="rId19" Type="http://schemas.openxmlformats.org/officeDocument/2006/relationships/image" Target="../media/image43.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en.wikipedia.org/wiki/File:Green_line_Trax_at_Gallivan_Plaza.jpg" TargetMode="External"/><Relationship Id="rId7"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3.jpeg"/><Relationship Id="rId4" Type="http://schemas.openxmlformats.org/officeDocument/2006/relationships/image" Target="../media/image48.jpe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52400"/>
            <a:ext cx="9144000" cy="1200329"/>
          </a:xfrm>
          <a:prstGeom prst="rect">
            <a:avLst/>
          </a:prstGeom>
          <a:noFill/>
        </p:spPr>
        <p:txBody>
          <a:bodyPr wrap="square" rtlCol="0">
            <a:spAutoFit/>
          </a:bodyPr>
          <a:lstStyle/>
          <a:p>
            <a:pPr algn="ctr"/>
            <a:r>
              <a:rPr lang="en-US" sz="3600" b="1" spc="-150" dirty="0" smtClean="0">
                <a:solidFill>
                  <a:schemeClr val="accent1">
                    <a:lumMod val="75000"/>
                  </a:schemeClr>
                </a:solidFill>
                <a:latin typeface="Gill Sans MT" pitchFamily="34" charset="0"/>
                <a:ea typeface="Arial Unicode MS" pitchFamily="34" charset="-128"/>
                <a:cs typeface="Arial"/>
              </a:rPr>
              <a:t>Multimodal </a:t>
            </a:r>
            <a:r>
              <a:rPr lang="en-US" sz="3600" b="1" spc="-150" dirty="0">
                <a:solidFill>
                  <a:schemeClr val="accent1">
                    <a:lumMod val="75000"/>
                  </a:schemeClr>
                </a:solidFill>
                <a:latin typeface="Gill Sans MT" pitchFamily="34" charset="0"/>
                <a:ea typeface="Arial Unicode MS" pitchFamily="34" charset="-128"/>
                <a:cs typeface="Arial"/>
              </a:rPr>
              <a:t>p</a:t>
            </a:r>
            <a:r>
              <a:rPr lang="en-US" sz="3600" b="1" spc="-150" dirty="0" smtClean="0">
                <a:solidFill>
                  <a:schemeClr val="accent1">
                    <a:lumMod val="75000"/>
                  </a:schemeClr>
                </a:solidFill>
                <a:latin typeface="Gill Sans MT" pitchFamily="34" charset="0"/>
                <a:ea typeface="Arial Unicode MS" pitchFamily="34" charset="-128"/>
                <a:cs typeface="Arial"/>
              </a:rPr>
              <a:t>ayments: the future in Massachusetts?</a:t>
            </a:r>
            <a:endParaRPr lang="en-US" sz="3600" b="1" spc="-150" dirty="0">
              <a:solidFill>
                <a:schemeClr val="accent1">
                  <a:lumMod val="75000"/>
                </a:schemeClr>
              </a:solidFill>
              <a:latin typeface="Gill Sans MT" pitchFamily="34" charset="0"/>
              <a:ea typeface="Arial Unicode MS" pitchFamily="34" charset="-128"/>
              <a:cs typeface="Arial"/>
            </a:endParaRPr>
          </a:p>
        </p:txBody>
      </p:sp>
      <p:sp>
        <p:nvSpPr>
          <p:cNvPr id="4" name="TextBox 3"/>
          <p:cNvSpPr txBox="1"/>
          <p:nvPr/>
        </p:nvSpPr>
        <p:spPr>
          <a:xfrm>
            <a:off x="304800" y="1295520"/>
            <a:ext cx="8534400" cy="523220"/>
          </a:xfrm>
          <a:prstGeom prst="rect">
            <a:avLst/>
          </a:prstGeom>
          <a:noFill/>
        </p:spPr>
        <p:txBody>
          <a:bodyPr wrap="square" rtlCol="0">
            <a:spAutoFit/>
          </a:bodyPr>
          <a:lstStyle/>
          <a:p>
            <a:pPr algn="ctr"/>
            <a:r>
              <a:rPr lang="en-US" sz="2800" b="1" dirty="0" smtClean="0">
                <a:solidFill>
                  <a:schemeClr val="accent3">
                    <a:lumMod val="75000"/>
                  </a:schemeClr>
                </a:solidFill>
              </a:rPr>
              <a:t>Michael Dinning</a:t>
            </a:r>
            <a:endParaRPr lang="en-US" sz="2800" b="1" dirty="0">
              <a:solidFill>
                <a:schemeClr val="accent3">
                  <a:lumMod val="75000"/>
                </a:schemeClr>
              </a:solidFill>
            </a:endParaRPr>
          </a:p>
        </p:txBody>
      </p:sp>
      <p:sp>
        <p:nvSpPr>
          <p:cNvPr id="19" name="TextBox 18"/>
          <p:cNvSpPr txBox="1"/>
          <p:nvPr/>
        </p:nvSpPr>
        <p:spPr>
          <a:xfrm>
            <a:off x="1524002" y="5802689"/>
            <a:ext cx="3505199" cy="307777"/>
          </a:xfrm>
          <a:prstGeom prst="rect">
            <a:avLst/>
          </a:prstGeom>
          <a:noFill/>
        </p:spPr>
        <p:txBody>
          <a:bodyPr wrap="square" rtlCol="0">
            <a:spAutoFit/>
          </a:bodyPr>
          <a:lstStyle/>
          <a:p>
            <a:pPr algn="r"/>
            <a:r>
              <a:rPr lang="en-US" sz="1400" dirty="0" smtClean="0">
                <a:solidFill>
                  <a:schemeClr val="accent3">
                    <a:lumMod val="75000"/>
                  </a:schemeClr>
                </a:solidFill>
                <a:latin typeface="Calibri"/>
                <a:ea typeface="Arial Unicode MS" pitchFamily="34" charset="-128"/>
                <a:cs typeface="Calibri"/>
              </a:rPr>
              <a:t>The </a:t>
            </a:r>
            <a:r>
              <a:rPr lang="en-US" sz="1400" dirty="0">
                <a:solidFill>
                  <a:schemeClr val="accent3">
                    <a:lumMod val="75000"/>
                  </a:schemeClr>
                </a:solidFill>
                <a:latin typeface="Calibri"/>
                <a:ea typeface="Arial Unicode MS" pitchFamily="34" charset="-128"/>
                <a:cs typeface="Calibri"/>
              </a:rPr>
              <a:t>National Transportation Systems </a:t>
            </a:r>
            <a:r>
              <a:rPr lang="en-US" sz="1400" dirty="0" smtClean="0">
                <a:solidFill>
                  <a:schemeClr val="accent3">
                    <a:lumMod val="75000"/>
                  </a:schemeClr>
                </a:solidFill>
                <a:latin typeface="Calibri"/>
                <a:ea typeface="Arial Unicode MS" pitchFamily="34" charset="-128"/>
                <a:cs typeface="Calibri"/>
              </a:rPr>
              <a:t>Center</a:t>
            </a:r>
            <a:endParaRPr lang="en-US" sz="1400" dirty="0">
              <a:latin typeface="Calibri"/>
              <a:cs typeface="Calibri"/>
            </a:endParaRPr>
          </a:p>
        </p:txBody>
      </p:sp>
      <p:sp>
        <p:nvSpPr>
          <p:cNvPr id="20" name="TextBox 19"/>
          <p:cNvSpPr txBox="1"/>
          <p:nvPr/>
        </p:nvSpPr>
        <p:spPr>
          <a:xfrm>
            <a:off x="372798" y="6094645"/>
            <a:ext cx="4436269" cy="307777"/>
          </a:xfrm>
          <a:prstGeom prst="rect">
            <a:avLst/>
          </a:prstGeom>
          <a:noFill/>
        </p:spPr>
        <p:txBody>
          <a:bodyPr wrap="square" rtlCol="0">
            <a:spAutoFit/>
          </a:bodyPr>
          <a:lstStyle/>
          <a:p>
            <a:pPr algn="r"/>
            <a:r>
              <a:rPr lang="en-US" sz="1400" b="1" i="1" dirty="0" smtClean="0">
                <a:solidFill>
                  <a:schemeClr val="accent3">
                    <a:lumMod val="75000"/>
                  </a:schemeClr>
                </a:solidFill>
                <a:latin typeface="Calibri"/>
                <a:cs typeface="Calibri"/>
              </a:rPr>
              <a:t>Advancing transportation innovation for the public good</a:t>
            </a:r>
            <a:endParaRPr lang="en-US" sz="1400" b="1" i="1" dirty="0">
              <a:solidFill>
                <a:schemeClr val="accent3">
                  <a:lumMod val="75000"/>
                </a:schemeClr>
              </a:solidFill>
              <a:latin typeface="Calibri"/>
              <a:cs typeface="Calibri"/>
            </a:endParaRPr>
          </a:p>
        </p:txBody>
      </p:sp>
      <p:pic>
        <p:nvPicPr>
          <p:cNvPr id="17" name="Picture 16" descr="Volpe" title="Volpe"/>
          <p:cNvPicPr>
            <a:picLocks noChangeAspect="1"/>
          </p:cNvPicPr>
          <p:nvPr/>
        </p:nvPicPr>
        <p:blipFill>
          <a:blip r:embed="rId3"/>
          <a:stretch>
            <a:fillRect/>
          </a:stretch>
        </p:blipFill>
        <p:spPr>
          <a:xfrm>
            <a:off x="492837" y="5657088"/>
            <a:ext cx="1183564" cy="420624"/>
          </a:xfrm>
          <a:prstGeom prst="rect">
            <a:avLst/>
          </a:prstGeom>
        </p:spPr>
      </p:pic>
      <p:pic>
        <p:nvPicPr>
          <p:cNvPr id="18" name="Picture 17" descr="DOT logo" title="DOT Logo"/>
          <p:cNvPicPr>
            <a:picLocks noChangeAspect="1"/>
          </p:cNvPicPr>
          <p:nvPr/>
        </p:nvPicPr>
        <p:blipFill>
          <a:blip r:embed="rId4"/>
          <a:stretch>
            <a:fillRect/>
          </a:stretch>
        </p:blipFill>
        <p:spPr>
          <a:xfrm>
            <a:off x="5303703" y="5810600"/>
            <a:ext cx="301357" cy="299866"/>
          </a:xfrm>
          <a:prstGeom prst="rect">
            <a:avLst/>
          </a:prstGeom>
        </p:spPr>
      </p:pic>
      <p:sp>
        <p:nvSpPr>
          <p:cNvPr id="21" name="TextBox 20"/>
          <p:cNvSpPr txBox="1"/>
          <p:nvPr/>
        </p:nvSpPr>
        <p:spPr>
          <a:xfrm>
            <a:off x="5605060" y="5691749"/>
            <a:ext cx="2986715" cy="584775"/>
          </a:xfrm>
          <a:prstGeom prst="rect">
            <a:avLst/>
          </a:prstGeom>
          <a:noFill/>
        </p:spPr>
        <p:txBody>
          <a:bodyPr wrap="none" rtlCol="0">
            <a:spAutoFit/>
          </a:bodyPr>
          <a:lstStyle/>
          <a:p>
            <a:pPr>
              <a:spcAft>
                <a:spcPts val="300"/>
              </a:spcAft>
            </a:pPr>
            <a:r>
              <a:rPr lang="en-US" sz="900" dirty="0" smtClean="0">
                <a:solidFill>
                  <a:schemeClr val="tx1">
                    <a:lumMod val="50000"/>
                    <a:lumOff val="50000"/>
                  </a:schemeClr>
                </a:solidFill>
                <a:latin typeface="Arial" pitchFamily="34" charset="0"/>
                <a:ea typeface="Verdana" pitchFamily="34" charset="0"/>
                <a:cs typeface="Arial" pitchFamily="34" charset="0"/>
              </a:rPr>
              <a:t>U.S. Department of Transportation</a:t>
            </a:r>
          </a:p>
          <a:p>
            <a:pPr>
              <a:spcAft>
                <a:spcPts val="300"/>
              </a:spcAft>
            </a:pPr>
            <a:r>
              <a:rPr lang="en-US" sz="900" b="1" dirty="0">
                <a:solidFill>
                  <a:schemeClr val="tx1">
                    <a:lumMod val="50000"/>
                    <a:lumOff val="50000"/>
                  </a:schemeClr>
                </a:solidFill>
                <a:latin typeface="Arial" pitchFamily="34" charset="0"/>
                <a:ea typeface="Verdana" pitchFamily="34" charset="0"/>
                <a:cs typeface="Arial" pitchFamily="34" charset="0"/>
              </a:rPr>
              <a:t>Office of </a:t>
            </a:r>
            <a:r>
              <a:rPr lang="en-US" sz="900" b="1" dirty="0" smtClean="0">
                <a:solidFill>
                  <a:schemeClr val="tx1">
                    <a:lumMod val="50000"/>
                    <a:lumOff val="50000"/>
                  </a:schemeClr>
                </a:solidFill>
                <a:latin typeface="Arial" pitchFamily="34" charset="0"/>
                <a:ea typeface="Verdana" pitchFamily="34" charset="0"/>
                <a:cs typeface="Arial" pitchFamily="34" charset="0"/>
              </a:rPr>
              <a:t>the Secretary of Transportation</a:t>
            </a:r>
            <a:endParaRPr lang="en-US" sz="900" b="1" dirty="0">
              <a:solidFill>
                <a:schemeClr val="tx1">
                  <a:lumMod val="50000"/>
                  <a:lumOff val="50000"/>
                </a:schemeClr>
              </a:solidFill>
              <a:latin typeface="Arial" pitchFamily="34" charset="0"/>
              <a:ea typeface="Verdana" pitchFamily="34" charset="0"/>
              <a:cs typeface="Arial" pitchFamily="34" charset="0"/>
            </a:endParaRPr>
          </a:p>
          <a:p>
            <a:pPr>
              <a:spcAft>
                <a:spcPts val="300"/>
              </a:spcAft>
            </a:pPr>
            <a:r>
              <a:rPr lang="en-US" sz="900" dirty="0" smtClean="0">
                <a:solidFill>
                  <a:schemeClr val="tx1">
                    <a:lumMod val="50000"/>
                    <a:lumOff val="50000"/>
                  </a:schemeClr>
                </a:solidFill>
                <a:latin typeface="Arial" pitchFamily="34" charset="0"/>
                <a:ea typeface="Verdana" pitchFamily="34" charset="0"/>
                <a:cs typeface="Arial" pitchFamily="34" charset="0"/>
              </a:rPr>
              <a:t>John A. Volpe National Transportation Systems Center</a:t>
            </a:r>
            <a:endParaRPr lang="en-US" sz="900" dirty="0">
              <a:solidFill>
                <a:schemeClr val="tx1">
                  <a:lumMod val="50000"/>
                  <a:lumOff val="50000"/>
                </a:schemeClr>
              </a:solidFill>
              <a:latin typeface="Arial" pitchFamily="34" charset="0"/>
              <a:ea typeface="Verdana" pitchFamily="34" charset="0"/>
              <a:cs typeface="Arial" pitchFamily="34" charset="0"/>
            </a:endParaRPr>
          </a:p>
        </p:txBody>
      </p:sp>
      <p:sp>
        <p:nvSpPr>
          <p:cNvPr id="23" name="TextBox 22"/>
          <p:cNvSpPr txBox="1"/>
          <p:nvPr/>
        </p:nvSpPr>
        <p:spPr>
          <a:xfrm>
            <a:off x="0" y="1896189"/>
            <a:ext cx="9144000" cy="400110"/>
          </a:xfrm>
          <a:prstGeom prst="rect">
            <a:avLst/>
          </a:prstGeom>
          <a:noFill/>
        </p:spPr>
        <p:txBody>
          <a:bodyPr wrap="square" rtlCol="0">
            <a:spAutoFit/>
          </a:bodyPr>
          <a:lstStyle/>
          <a:p>
            <a:pPr algn="ctr"/>
            <a:r>
              <a:rPr lang="en-US" sz="2000" b="1" i="1" dirty="0" smtClean="0">
                <a:solidFill>
                  <a:schemeClr val="bg1">
                    <a:lumMod val="65000"/>
                  </a:schemeClr>
                </a:solidFill>
                <a:latin typeface="Corbel"/>
                <a:cs typeface="Corbel"/>
              </a:rPr>
              <a:t>ITS MA Visit to Volpe Center – March 10, 2015</a:t>
            </a:r>
            <a:endParaRPr lang="en-US" sz="2000" b="1" i="1" dirty="0">
              <a:solidFill>
                <a:schemeClr val="bg1">
                  <a:lumMod val="65000"/>
                </a:schemeClr>
              </a:solidFill>
              <a:latin typeface="Corbel"/>
              <a:cs typeface="Corbel"/>
            </a:endParaRPr>
          </a:p>
        </p:txBody>
      </p:sp>
      <p:pic>
        <p:nvPicPr>
          <p:cNvPr id="13" name="Picture 12" descr="This is a collage of pictures of transportation and Volpe staff engaged in project activities. This collage conveys that Volpe works across all modes of transportation and does innovative and exciting work." title="Collage of pictures"/>
          <p:cNvPicPr>
            <a:picLocks noChangeAspect="1"/>
          </p:cNvPicPr>
          <p:nvPr/>
        </p:nvPicPr>
        <p:blipFill>
          <a:blip r:embed="rId5"/>
          <a:stretch>
            <a:fillRect/>
          </a:stretch>
        </p:blipFill>
        <p:spPr>
          <a:xfrm>
            <a:off x="492837" y="2362200"/>
            <a:ext cx="8534400" cy="3234448"/>
          </a:xfrm>
          <a:prstGeom prst="rect">
            <a:avLst/>
          </a:prstGeom>
        </p:spPr>
      </p:pic>
    </p:spTree>
    <p:extLst>
      <p:ext uri="{BB962C8B-B14F-4D97-AF65-F5344CB8AC3E}">
        <p14:creationId xmlns:p14="http://schemas.microsoft.com/office/powerpoint/2010/main" val="2455983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14426" y="1828800"/>
            <a:ext cx="4719774" cy="3330236"/>
            <a:chOff x="3406772" y="3141710"/>
            <a:chExt cx="4630423" cy="3011158"/>
          </a:xfrm>
        </p:grpSpPr>
        <p:pic>
          <p:nvPicPr>
            <p:cNvPr id="3078" name="Picture 6" descr="https://encrypted-tbn3.gstatic.com/images?q=tbn:ANd9GcSOEtjiHG23yqZngO26UBxv66AwWaFnR7sBrf4qzLycbNQSoEGDv0Jjjm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5111986"/>
              <a:ext cx="1464945" cy="1040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4" name="Picture 12" descr="https://encrypted-tbn1.gstatic.com/images?q=tbn:ANd9GcQrLevpGNVnK4BnYuiKFxsRCw6iZIZPjz6grLfz90Meh6zmzd9ks2XrI3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9709" y="3141710"/>
              <a:ext cx="1569720" cy="1046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8" name="Picture 16" descr="https://encrypted-tbn3.gstatic.com/images?q=tbn:ANd9GcTT9kQW4Rj8ZVQFI2rBSP2MAOn9-6Rzq239EQqIWoTW9KiWPDnHg0JnYIiH">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6772" y="4210237"/>
              <a:ext cx="1285875" cy="800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90" name="Picture 18" descr="https://encrypted-tbn2.gstatic.com/images?q=tbn:ANd9GcT8hHpFkxbR1Zp7uzC-C4fTgX2Dlg5YVTukyOd32-TjsjpfO1wIfXRYbQ">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2250" y="4071288"/>
              <a:ext cx="1428750" cy="95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96" name="Picture 24" descr="https://encrypted-tbn1.gstatic.com/images?q=tbn:ANd9GcQBKSDV1v_rB1vnA8zofUlp7dRDqI3wrvdPpjO6XjorN74qM9pAkIICqzi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9212" y="5228611"/>
              <a:ext cx="1533480" cy="807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6" name="Title 5"/>
          <p:cNvSpPr>
            <a:spLocks noGrp="1"/>
          </p:cNvSpPr>
          <p:nvPr>
            <p:ph type="title"/>
          </p:nvPr>
        </p:nvSpPr>
        <p:spPr>
          <a:xfrm>
            <a:off x="0" y="-152400"/>
            <a:ext cx="9144000" cy="1143000"/>
          </a:xfrm>
        </p:spPr>
        <p:txBody>
          <a:bodyPr>
            <a:normAutofit fontScale="90000"/>
          </a:bodyPr>
          <a:lstStyle/>
          <a:p>
            <a:pPr algn="ctr"/>
            <a:r>
              <a:rPr lang="en-US" sz="4000" dirty="0" smtClean="0"/>
              <a:t/>
            </a:r>
            <a:br>
              <a:rPr lang="en-US" sz="4000" dirty="0" smtClean="0"/>
            </a:br>
            <a:r>
              <a:rPr lang="en-US" sz="4000" dirty="0"/>
              <a:t>Multimodal Payments Convergence Workshop – January 15, 2015</a:t>
            </a:r>
            <a:endParaRPr lang="en-US" sz="4400" dirty="0"/>
          </a:p>
        </p:txBody>
      </p:sp>
      <p:pic>
        <p:nvPicPr>
          <p:cNvPr id="21" name="Picture 2" descr="http://www.floridasturnpike.com/all-electronictolling/ESP/images/GantryImage_fullshot_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50987" y="2020891"/>
            <a:ext cx="1597413" cy="722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581005" y="5215775"/>
            <a:ext cx="3581400" cy="479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525114" y="2986170"/>
            <a:ext cx="944665" cy="82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733800" y="2936504"/>
            <a:ext cx="1474905" cy="133069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810563" y="3176860"/>
            <a:ext cx="1367671" cy="830997"/>
          </a:xfrm>
          <a:prstGeom prst="rect">
            <a:avLst/>
          </a:prstGeom>
          <a:noFill/>
        </p:spPr>
        <p:txBody>
          <a:bodyPr wrap="square" rtlCol="0">
            <a:spAutoFit/>
          </a:bodyPr>
          <a:lstStyle/>
          <a:p>
            <a:pPr algn="ctr"/>
            <a:r>
              <a:rPr lang="en-US" sz="1600" b="1" dirty="0" smtClean="0"/>
              <a:t>Multimodal</a:t>
            </a:r>
          </a:p>
          <a:p>
            <a:pPr algn="ctr"/>
            <a:r>
              <a:rPr lang="en-US" sz="1600" b="1" dirty="0" smtClean="0"/>
              <a:t>payments</a:t>
            </a:r>
          </a:p>
          <a:p>
            <a:pPr algn="ctr"/>
            <a:r>
              <a:rPr lang="en-US" sz="1600" b="1" dirty="0" smtClean="0"/>
              <a:t>convergence</a:t>
            </a:r>
            <a:endParaRPr lang="en-US" sz="1600" b="1" dirty="0"/>
          </a:p>
        </p:txBody>
      </p:sp>
      <p:sp>
        <p:nvSpPr>
          <p:cNvPr id="7" name="Oval 6"/>
          <p:cNvSpPr/>
          <p:nvPr/>
        </p:nvSpPr>
        <p:spPr>
          <a:xfrm>
            <a:off x="1740962" y="1295400"/>
            <a:ext cx="5486400" cy="4876800"/>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13" descr="http://t1.gstatic.com/images?q=tbn:ANd9GcRMK3tN_cH22_6fd3NlSQsQxeTy-HmamWyCjRJlmLFoJjuR810UQ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4906" y="4431171"/>
            <a:ext cx="1340478" cy="826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25988" y="2424763"/>
            <a:ext cx="1796980" cy="432118"/>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32826" y="3092276"/>
            <a:ext cx="1000163" cy="1000163"/>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25987" y="1437091"/>
            <a:ext cx="1687679" cy="658715"/>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27362" y="4267200"/>
            <a:ext cx="1686304" cy="770883"/>
          </a:xfrm>
          <a:prstGeom prst="rect">
            <a:avLst/>
          </a:prstGeom>
        </p:spPr>
      </p:pic>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752179" y="433491"/>
            <a:ext cx="188139" cy="62713"/>
          </a:xfrm>
          <a:prstGeom prst="rect">
            <a:avLst/>
          </a:prstGeom>
        </p:spPr>
      </p:pic>
      <p:pic>
        <p:nvPicPr>
          <p:cNvPr id="5122" name="Picture 2" descr="http://upload.wikimedia.org/wikipedia/commons/b/be/Seal_US_DOT.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5783" y="2518442"/>
            <a:ext cx="932377" cy="9323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thumb/e/e8/US-DeptOfTheTreasury-Seal.svg/2000px-US-DeptOfTheTreasury-Seal.svg.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0967" y="3816442"/>
            <a:ext cx="836199" cy="83619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iso.org/iso/2012_iso-logo_print.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17832" y="5060186"/>
            <a:ext cx="860988" cy="790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0.gstatic.com/images?q=tbn:ANd9GcQEOvBV5nYZ4kFazWLFYt_cqacvkBgaybNIcZvGI2SPENvjt-G0onlcFHYs">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43496" y="5295306"/>
            <a:ext cx="2179472" cy="421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encrypted-tbn2.gstatic.com/images?q=tbn:ANd9GcQXHwwHiu4GHFruqrZtOjtaAFP7a3Vrx03NaeGOAdr2IH6c6HOGcEyR61A">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3069" y="1499642"/>
            <a:ext cx="1663109" cy="65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23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400" y="354013"/>
            <a:ext cx="9144000" cy="722312"/>
          </a:xfrm>
        </p:spPr>
        <p:txBody>
          <a:bodyPr>
            <a:noAutofit/>
          </a:bodyPr>
          <a:lstStyle/>
          <a:p>
            <a:pPr algn="ctr"/>
            <a:r>
              <a:rPr lang="en-US" altLang="en-US" dirty="0" smtClean="0"/>
              <a:t>Converging on convergence –</a:t>
            </a:r>
            <a:br>
              <a:rPr lang="en-US" altLang="en-US" dirty="0" smtClean="0"/>
            </a:br>
            <a:r>
              <a:rPr lang="en-US" altLang="en-US" dirty="0" smtClean="0"/>
              <a:t> How can you participate?</a:t>
            </a:r>
          </a:p>
        </p:txBody>
      </p:sp>
      <p:sp>
        <p:nvSpPr>
          <p:cNvPr id="3" name="Content Placeholder 2"/>
          <p:cNvSpPr>
            <a:spLocks noGrp="1"/>
          </p:cNvSpPr>
          <p:nvPr>
            <p:ph sz="quarter" idx="10"/>
          </p:nvPr>
        </p:nvSpPr>
        <p:spPr>
          <a:xfrm>
            <a:off x="838200" y="1379661"/>
            <a:ext cx="7790955" cy="6435478"/>
          </a:xfrm>
        </p:spPr>
        <p:txBody>
          <a:bodyPr>
            <a:normAutofit fontScale="32500" lnSpcReduction="20000"/>
          </a:bodyPr>
          <a:lstStyle/>
          <a:p>
            <a:pPr marL="0" indent="0">
              <a:buFontTx/>
              <a:buNone/>
              <a:defRPr/>
            </a:pPr>
            <a:r>
              <a:rPr lang="en-US" sz="7400" dirty="0" smtClean="0"/>
              <a:t>Socialize concepts</a:t>
            </a:r>
          </a:p>
          <a:p>
            <a:pPr marL="0" indent="0">
              <a:buFontTx/>
              <a:buNone/>
              <a:defRPr/>
            </a:pPr>
            <a:endParaRPr lang="en-US" sz="7400" dirty="0" smtClean="0"/>
          </a:p>
          <a:p>
            <a:pPr marL="0" indent="0">
              <a:buFontTx/>
              <a:buNone/>
              <a:defRPr/>
            </a:pPr>
            <a:r>
              <a:rPr lang="en-US" sz="7400" dirty="0" smtClean="0"/>
              <a:t>Share information </a:t>
            </a:r>
          </a:p>
          <a:p>
            <a:pPr marL="0" indent="0">
              <a:buFontTx/>
              <a:buNone/>
              <a:defRPr/>
            </a:pPr>
            <a:endParaRPr lang="en-US" sz="7400" dirty="0" smtClean="0"/>
          </a:p>
          <a:p>
            <a:pPr marL="0" indent="0">
              <a:buFontTx/>
              <a:buNone/>
              <a:defRPr/>
            </a:pPr>
            <a:r>
              <a:rPr lang="en-US" sz="7400" dirty="0" smtClean="0"/>
              <a:t>Demonstrate concept</a:t>
            </a:r>
          </a:p>
          <a:p>
            <a:pPr marL="0" indent="0">
              <a:buFontTx/>
              <a:buNone/>
              <a:defRPr/>
            </a:pPr>
            <a:r>
              <a:rPr lang="en-US" sz="7400" dirty="0"/>
              <a:t>	</a:t>
            </a:r>
            <a:endParaRPr lang="en-US" sz="7400" dirty="0" smtClean="0"/>
          </a:p>
          <a:p>
            <a:pPr marL="0" indent="0">
              <a:buFontTx/>
              <a:buNone/>
              <a:defRPr/>
            </a:pPr>
            <a:r>
              <a:rPr lang="en-US" sz="7400" dirty="0" smtClean="0"/>
              <a:t>Standards and architecture</a:t>
            </a:r>
          </a:p>
          <a:p>
            <a:pPr marL="0" indent="0">
              <a:buFontTx/>
              <a:buNone/>
              <a:defRPr/>
            </a:pPr>
            <a:r>
              <a:rPr lang="en-US" sz="7400" dirty="0" smtClean="0"/>
              <a:t>development</a:t>
            </a:r>
          </a:p>
          <a:p>
            <a:pPr marL="0" indent="0">
              <a:buFontTx/>
              <a:buNone/>
              <a:defRPr/>
            </a:pPr>
            <a:r>
              <a:rPr lang="en-US" sz="7400" dirty="0"/>
              <a:t>	</a:t>
            </a:r>
            <a:endParaRPr lang="en-US" sz="7400" dirty="0" smtClean="0"/>
          </a:p>
          <a:p>
            <a:pPr marL="0" indent="0">
              <a:buFontTx/>
              <a:buNone/>
              <a:defRPr/>
            </a:pPr>
            <a:r>
              <a:rPr lang="en-US" sz="7400" dirty="0" smtClean="0"/>
              <a:t>Regional mobility initiatives </a:t>
            </a:r>
          </a:p>
          <a:p>
            <a:pPr marL="0" indent="0">
              <a:buFontTx/>
              <a:buNone/>
              <a:defRPr/>
            </a:pPr>
            <a:endParaRPr lang="en-US" sz="7400" dirty="0" smtClean="0"/>
          </a:p>
          <a:p>
            <a:pPr marL="0" indent="0">
              <a:buFontTx/>
              <a:buNone/>
              <a:defRPr/>
            </a:pPr>
            <a:r>
              <a:rPr lang="en-US" sz="7400" dirty="0" smtClean="0"/>
              <a:t>Innovative development</a:t>
            </a:r>
          </a:p>
          <a:p>
            <a:pPr marL="0" indent="0">
              <a:buFontTx/>
              <a:buNone/>
              <a:defRPr/>
            </a:pPr>
            <a:endParaRPr lang="en-US" sz="6200" dirty="0"/>
          </a:p>
          <a:p>
            <a:pPr marL="0" indent="0">
              <a:buFontTx/>
              <a:buNone/>
              <a:defRPr/>
            </a:pPr>
            <a:endParaRPr lang="en-US" sz="6200" dirty="0" smtClean="0"/>
          </a:p>
          <a:p>
            <a:pPr marL="0" indent="0">
              <a:buFontTx/>
              <a:buNone/>
              <a:defRPr/>
            </a:pPr>
            <a:r>
              <a:rPr lang="en-US" sz="2800" dirty="0"/>
              <a:t>	</a:t>
            </a:r>
            <a:endParaRPr lang="en-US" sz="2800" dirty="0" smtClean="0"/>
          </a:p>
          <a:p>
            <a:pPr marL="0" indent="0">
              <a:buFontTx/>
              <a:buNone/>
              <a:defRPr/>
            </a:pPr>
            <a:r>
              <a:rPr lang="en-US" sz="3200" dirty="0"/>
              <a:t>	</a:t>
            </a:r>
          </a:p>
        </p:txBody>
      </p:sp>
      <p:sp>
        <p:nvSpPr>
          <p:cNvPr id="29700" name="TextBox 4"/>
          <p:cNvSpPr txBox="1">
            <a:spLocks noChangeArrowheads="1"/>
          </p:cNvSpPr>
          <p:nvPr/>
        </p:nvSpPr>
        <p:spPr bwMode="auto">
          <a:xfrm>
            <a:off x="7467600" y="37020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pic>
        <p:nvPicPr>
          <p:cNvPr id="2970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1988" y="1778000"/>
            <a:ext cx="69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3211513"/>
            <a:ext cx="9699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7525" y="2373313"/>
            <a:ext cx="8413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01075" y="4070350"/>
            <a:ext cx="4492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51750" y="3627438"/>
            <a:ext cx="14112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1975" y="4597400"/>
            <a:ext cx="8366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 descr="https://encrypted-tbn2.gstatic.com/images?q=tbn:ANd9GcQXHwwHiu4GHFruqrZtOjtaAFP7a3Vrx03NaeGOAdr2IH6c6HOGcEyR61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1750" y="1076325"/>
            <a:ext cx="1371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2" descr="https://encrypted-tbn0.gstatic.com/images?q=tbn:ANd9GcQEOvBV5nYZ4kFazWLFYt_cqacvkBgaybNIcZvGI2SPENvjt-G0onlcFHY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9488" y="2776538"/>
            <a:ext cx="17335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upload.wikimedia.org/wikipedia/commons/b/be/Seal_US_DO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36488" y="4953000"/>
            <a:ext cx="742412" cy="7424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tatic.wixstatic.com/media/c94f69_b11ac64f871c44b9a74c41b98f17a5f8.png_srz_p_295_189_75_22_0.50_1.20_0.00_png_srz"/>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1847" y="2373313"/>
            <a:ext cx="2785753" cy="178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8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 y="1066800"/>
            <a:ext cx="9143999" cy="3581400"/>
          </a:xfrm>
          <a:prstGeom prst="rect">
            <a:avLst/>
          </a:prstGeom>
        </p:spPr>
        <p:txBody>
          <a:bodyPr>
            <a:normAutofit/>
          </a:bodyPr>
          <a:lstStyle/>
          <a:p>
            <a:pPr marL="0" indent="0" algn="ctr">
              <a:buNone/>
            </a:pPr>
            <a:r>
              <a:rPr lang="en-US" sz="2800" b="1" dirty="0" smtClean="0"/>
              <a:t>Michael Dinning</a:t>
            </a:r>
          </a:p>
          <a:p>
            <a:pPr marL="0" indent="0" algn="ctr">
              <a:buNone/>
            </a:pPr>
            <a:r>
              <a:rPr lang="en-US" sz="2800" dirty="0" smtClean="0"/>
              <a:t>U.S. Department of Transportation </a:t>
            </a:r>
          </a:p>
          <a:p>
            <a:pPr marL="0" indent="0" algn="ctr">
              <a:buNone/>
            </a:pPr>
            <a:r>
              <a:rPr lang="en-US" sz="2800" dirty="0" smtClean="0"/>
              <a:t>John A. Volpe National Transportation Systems Center</a:t>
            </a:r>
          </a:p>
          <a:p>
            <a:pPr marL="0" indent="0" algn="ctr">
              <a:buNone/>
            </a:pPr>
            <a:r>
              <a:rPr lang="en-US" sz="2800" dirty="0" smtClean="0"/>
              <a:t>55 Broadway, </a:t>
            </a:r>
            <a:r>
              <a:rPr lang="en-US" sz="2800" dirty="0"/>
              <a:t> </a:t>
            </a:r>
            <a:r>
              <a:rPr lang="en-US" sz="2800" dirty="0" smtClean="0"/>
              <a:t>Cambridge, MA  02142  </a:t>
            </a:r>
          </a:p>
          <a:p>
            <a:pPr marL="0" indent="0" algn="ctr">
              <a:buNone/>
            </a:pPr>
            <a:r>
              <a:rPr lang="en-US" sz="2800" dirty="0" smtClean="0">
                <a:hlinkClick r:id="rId3"/>
              </a:rPr>
              <a:t>michael.dinning@dot.gov</a:t>
            </a:r>
            <a:endParaRPr lang="en-US" sz="2800" dirty="0" smtClean="0"/>
          </a:p>
          <a:p>
            <a:pPr marL="0" indent="0" algn="ctr">
              <a:buNone/>
            </a:pPr>
            <a:r>
              <a:rPr lang="en-US" sz="2800" dirty="0" smtClean="0"/>
              <a:t>617-494-2422 (o)</a:t>
            </a:r>
          </a:p>
          <a:p>
            <a:pPr marL="0" indent="0" algn="ctr">
              <a:buNone/>
            </a:pPr>
            <a:r>
              <a:rPr lang="en-US" sz="2800" dirty="0" smtClean="0"/>
              <a:t>617-694-7518 (m)</a:t>
            </a:r>
            <a:endParaRPr lang="en-US" sz="2800" dirty="0"/>
          </a:p>
        </p:txBody>
      </p:sp>
      <p:sp>
        <p:nvSpPr>
          <p:cNvPr id="2" name="TextBox 1"/>
          <p:cNvSpPr txBox="1"/>
          <p:nvPr/>
        </p:nvSpPr>
        <p:spPr>
          <a:xfrm>
            <a:off x="56416" y="5449669"/>
            <a:ext cx="9087583" cy="646331"/>
          </a:xfrm>
          <a:prstGeom prst="rect">
            <a:avLst/>
          </a:prstGeom>
          <a:noFill/>
        </p:spPr>
        <p:txBody>
          <a:bodyPr wrap="square" rtlCol="0">
            <a:spAutoFit/>
          </a:bodyPr>
          <a:lstStyle/>
          <a:p>
            <a:pPr algn="ctr"/>
            <a:r>
              <a:rPr lang="en-US" sz="1200" dirty="0" smtClean="0"/>
              <a:t>The ideas in this briefing are the personal thoughts of the author, not the United States Department of Transportation.</a:t>
            </a:r>
          </a:p>
          <a:p>
            <a:pPr algn="ctr"/>
            <a:r>
              <a:rPr lang="en-US" sz="1200" dirty="0" smtClean="0"/>
              <a:t>The United States Government does not endorse products or manufacturers. Trade or manufacturers’</a:t>
            </a:r>
          </a:p>
          <a:p>
            <a:pPr algn="ctr"/>
            <a:r>
              <a:rPr lang="en-US" sz="1200" dirty="0" smtClean="0"/>
              <a:t>names appear solely to illustrate the concepts presented in the briefing. </a:t>
            </a:r>
            <a:endParaRPr lang="en-US" sz="1200" dirty="0"/>
          </a:p>
        </p:txBody>
      </p:sp>
    </p:spTree>
    <p:extLst>
      <p:ext uri="{BB962C8B-B14F-4D97-AF65-F5344CB8AC3E}">
        <p14:creationId xmlns:p14="http://schemas.microsoft.com/office/powerpoint/2010/main" val="64845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737265"/>
            <a:ext cx="8229600" cy="1143000"/>
          </a:xfrm>
        </p:spPr>
        <p:txBody>
          <a:bodyPr>
            <a:normAutofit/>
          </a:bodyPr>
          <a:lstStyle/>
          <a:p>
            <a:pPr algn="ctr"/>
            <a:r>
              <a:rPr lang="en-US" dirty="0" smtClean="0"/>
              <a:t>“eierlegendewollmilchsau”</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021" y="838200"/>
            <a:ext cx="5888757" cy="4051465"/>
          </a:xfrm>
          <a:prstGeom prst="rect">
            <a:avLst/>
          </a:prstGeom>
        </p:spPr>
      </p:pic>
      <p:sp>
        <p:nvSpPr>
          <p:cNvPr id="7" name="TextBox 6"/>
          <p:cNvSpPr txBox="1"/>
          <p:nvPr/>
        </p:nvSpPr>
        <p:spPr>
          <a:xfrm>
            <a:off x="1579949" y="5638800"/>
            <a:ext cx="6288902" cy="646331"/>
          </a:xfrm>
          <a:prstGeom prst="rect">
            <a:avLst/>
          </a:prstGeom>
          <a:noFill/>
        </p:spPr>
        <p:txBody>
          <a:bodyPr wrap="none" rtlCol="0">
            <a:spAutoFit/>
          </a:bodyPr>
          <a:lstStyle/>
          <a:p>
            <a:pPr algn="ctr"/>
            <a:r>
              <a:rPr lang="en-US" sz="3600" b="1" dirty="0" smtClean="0">
                <a:solidFill>
                  <a:schemeClr val="accent3">
                    <a:lumMod val="75000"/>
                  </a:schemeClr>
                </a:solidFill>
                <a:latin typeface="Gill Sans MT" panose="020B0502020104020203"/>
              </a:rPr>
              <a:t>“egg-laying wool milk sow”</a:t>
            </a:r>
            <a:endParaRPr lang="en-US" sz="3600" b="1" dirty="0">
              <a:solidFill>
                <a:schemeClr val="accent3">
                  <a:lumMod val="75000"/>
                </a:schemeClr>
              </a:solidFill>
              <a:latin typeface="Gill Sans MT" panose="020B0502020104020203"/>
            </a:endParaRPr>
          </a:p>
        </p:txBody>
      </p:sp>
      <p:sp>
        <p:nvSpPr>
          <p:cNvPr id="2" name="TextBox 1"/>
          <p:cNvSpPr txBox="1"/>
          <p:nvPr/>
        </p:nvSpPr>
        <p:spPr>
          <a:xfrm>
            <a:off x="1495631" y="61517"/>
            <a:ext cx="6457538" cy="646331"/>
          </a:xfrm>
          <a:prstGeom prst="rect">
            <a:avLst/>
          </a:prstGeom>
          <a:noFill/>
        </p:spPr>
        <p:txBody>
          <a:bodyPr wrap="none" rtlCol="0">
            <a:spAutoFit/>
          </a:bodyPr>
          <a:lstStyle/>
          <a:p>
            <a:pPr algn="ctr"/>
            <a:r>
              <a:rPr lang="en-US" sz="3600" b="1" dirty="0" smtClean="0">
                <a:solidFill>
                  <a:schemeClr val="accent3">
                    <a:lumMod val="75000"/>
                  </a:schemeClr>
                </a:solidFill>
                <a:latin typeface="Gill Sans MT" panose="020B0502020104020203"/>
              </a:rPr>
              <a:t>This is our future way to pay?</a:t>
            </a:r>
            <a:endParaRPr lang="en-US" sz="3600" b="1" dirty="0">
              <a:solidFill>
                <a:schemeClr val="accent3">
                  <a:lumMod val="75000"/>
                </a:schemeClr>
              </a:solidFill>
              <a:latin typeface="Gill Sans MT" panose="020B0502020104020203"/>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297" y="835450"/>
            <a:ext cx="3661534" cy="24439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3337101"/>
            <a:ext cx="1618431" cy="16184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954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69" y="152400"/>
            <a:ext cx="8229600" cy="1143000"/>
          </a:xfrm>
        </p:spPr>
        <p:txBody>
          <a:bodyPr/>
          <a:lstStyle/>
          <a:p>
            <a:pPr algn="ctr"/>
            <a:r>
              <a:rPr lang="en-US" dirty="0" smtClean="0"/>
              <a:t>“Single City” cards emerging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399" y="2707800"/>
            <a:ext cx="2441469" cy="1624013"/>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00" y="1492598"/>
            <a:ext cx="2885287" cy="20272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371600"/>
            <a:ext cx="2641600" cy="22692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56" y="3982972"/>
            <a:ext cx="2945544" cy="19606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962400"/>
            <a:ext cx="2641600" cy="1981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3864041" y="4648200"/>
            <a:ext cx="1905458" cy="646331"/>
          </a:xfrm>
          <a:prstGeom prst="rect">
            <a:avLst/>
          </a:prstGeom>
          <a:noFill/>
        </p:spPr>
        <p:txBody>
          <a:bodyPr wrap="none" rtlCol="0">
            <a:spAutoFit/>
          </a:bodyPr>
          <a:lstStyle/>
          <a:p>
            <a:pPr algn="ctr"/>
            <a:r>
              <a:rPr lang="en-US" dirty="0" smtClean="0"/>
              <a:t>Capital of </a:t>
            </a:r>
            <a:r>
              <a:rPr lang="en-US" dirty="0" err="1" smtClean="0"/>
              <a:t>Slovania</a:t>
            </a:r>
            <a:endParaRPr lang="en-US" dirty="0" smtClean="0"/>
          </a:p>
          <a:p>
            <a:pPr algn="ctr"/>
            <a:r>
              <a:rPr lang="en-US" dirty="0" smtClean="0"/>
              <a:t>URBANA City Card</a:t>
            </a:r>
            <a:endParaRPr lang="en-US" dirty="0"/>
          </a:p>
        </p:txBody>
      </p:sp>
    </p:spTree>
    <p:extLst>
      <p:ext uri="{BB962C8B-B14F-4D97-AF65-F5344CB8AC3E}">
        <p14:creationId xmlns:p14="http://schemas.microsoft.com/office/powerpoint/2010/main" val="1625362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descr="data:image/jpeg;base64,/9j/4AAQSkZJRgABAQAAAQABAAD/2wCEAAkGBhQSEBUUExQVFRQWFBcUFRYXFxUUFBUUGBgWFBQWFBcXHSYeFxkjGRUWHy8gIycpLCwsFR4xNTAqNSYrLCkBCQoKDgwOGg8PFyokHBwsKSwpLCkpLCwsLCwpLCkpLCksLCwpKSwsLCwsLCksLCwsKSksLCwsLCwsLCwsKSwpLP/AABEIAKwBJQMBIgACEQEDEQH/xAAcAAABBQEBAQAAAAAAAAAAAAAGAgMEBQcBAAj/xABGEAABAwEEBgYGBwcEAQUAAAABAAIRAwQSITEFBkFRYXEigZGhscEHEyMyctEUM1JiwuHwQmNzgpKisiQ0U/FDFRYlRNL/xAAZAQACAwEAAAAAAAAAAAAAAAABAgADBAX/xAApEQACAQQCAQMEAgMAAAAAAAAAAQIDESExBEESIjJRE0JhcZHwBRTR/9oADAMBAAIRAxEAPwB3Wy0NqV6l0gtO0ZYtaPFD2gLNHrs8HNG77SVReSxvwg9WR8ldaB0aaxqQQ0G64nPHERHaVlclCN3o1Rg5SstlRWYN3f8Akl2Kh0pIyEnE9Xmre3atPbiHg9RHmqW0NrUwQIE5mMT2qtcqm9M0f6dX4O1MZMRPEqpfhvHKClVLe/bB6o8FX2zSoY2SNsYfmroVYywimfHnFXZMs5MyDMYxiCY3Sg9gM8URWXTFNzXQTNxxAIjGD1Kro1Ar0ZhulZic1OoWcDmuNfuTzQVGQkWdt57GjK8ri0C9Z53VCeo4HxCrtHU4eT9lpPy7yrayUr1B4249zQR3hK1dBi7O6H9WrBTfVaKjbwJyMwjypq9ZiI9RSjg0DvGKz/V+vD281o7quCocUWeTfZDpaHs9IyykwEbYmOV6YVBprXW6S2liRm75J/W3Spp0roOL8OragAlQmXsvWa51wZvHtV9o/Wxtbo1Bjvyd+aAivMqEGQoRhzpe0OpgwZBHRdsI+az+3ud6wOcZMoqsGkRWpGk44n3Tuds+XWhfS7IPJdPjyUqb+Uc+snGovhhBZaggJ59RjAaj/dGQ2udu5b1T2ar0RyUfSdqvOj9luA8z2rNO8XdPZsjU84+LWiTbtYqtQ+9dAyAwAHBRaWlKrTIe7tURevKiw4W6I1vJ9nWAIOGOLT2pelNHhvTpmaZOWZYdx3jihCVf6H0v0brsRkRvCaL8XcWUfJFvo5yu2aQMQTAVHY2RI3bd42HsT9tYSyBPUui9XOd2DutDga7nb3RPC7T+SYs1am6rSDXOa28y826BeALcy04jCcRnK5a7K91S41jnnHAAuMgNnuKbsehbQ2ow+oq5g/Vu+SwTqU0/VJJ/s1KkpSi29WLTWLRjKNQGmZa9gPEGXEj+4KopHFEeuTIfS6LgDRBxBHSkgjHcAO1DIcrKyj9R+Oiym24JsNtSK921UvjHjC2VYVq1Wisw/eB81uT6wAlZGOxm22kMbKEdMaWFNpq1MhkN52AK1tdc1HcFnHpE0hNcURlTaL3xuF7wIQIslRpXWSrWqFxceA2AbgvKoC8iWFzZThT4su9pMd8It1KZFOqfvgdgnzQc36qmeHmUcaqfUOP2nk/2tWflu1L+DVxFeqS7biVSW2zSIKu6gxKi1aea4ydjuYAbSViLTkhDWNpBYBlBJ5nAeBWoW6xXhEIW01qbUqG/TcL0RdORiduzsXS4taKl6mc7l05SjaKANs8UsPIVjatF1KTrtRhY7YD7rvgdkeS4KE5rsKSeUcRpp2Y3ZLTjuV0wzEqhrWQhLs9scMCoQLLFTwd1Dqz+SsdHOuxz/wC1T6Mt0syxAz3jLzVhRqHDrQId0cLlUt3PI7DC2fRehab6LHHG80HuWMOwtDuJDu0ArZdWLXNlpg5gR8lRILAD0r2ZtOvRawQPVEnnejyQGSj30uH29E/unDsd+az9xQHjo8SkkrhKSSiEdo2ktMp3Tzr3S+0A7tEnvlQahUu3Ommz4PAkLXxnaTXyjLyF6U/hkTRNQlsk5JLnYr2hzg4c0glLVWR6WhUr0pBK8Cqi0cDk5RqQepRwUtpxQIFeiKpc1rp2QerDwhEtltTWNN4ShTVp00+Tj5K20kehgVvhmmjDPFRkE6eFC1mqGBwDndG9dPSYxuGB3K5Z6UGYTZ39TwfwofsGgalocXRdZOLjkfh3q2q6pUgIl0758jguDy/8fxq9RzqRz+3/ANNkY3SI+t+uDLa2kG03sLLxN6IggCBG3BCZcrHSGjHUXY4tOTgIB4HcVWOK2UoRgvGOg+PirBBoOp028wtdq20uY0A5tHgsa0ISS2ATllitc0XTJDZGwKSIWNgs21YzrXWvW60k/wDO8dQcWjuC3RvRasF1jdNstB316h7XFIhokALy4vJhy3ofVUuvucUa6rH/AE387vJBdhPsGncXDtM+aLdWK/sHDaHT1H/pZ+Wr0jTw3aqTrZXgpj1qatlWTITPrCuNY7Q84hJYUw+uktqYJkC9yZUs7KjS17Wuacw4AjsKHdJ6hNcL1EwfsE+Dj59quGWqFJoWvMLRTqyp+1merRjPaM1teiXMJDwQdxVVaLGNma2qpRpV23ajQ7nmOR2Ic0x6OLwvWd4J2MfgeQdl2wulS5kZYlhnMq8OcfblANq7UirdOAcCMcuHeiI0i10bMVQ23Rdezvu1Kb2O2SMD8LhgepW2jdIlzA1+YMdS2Jp5Rjaawx+06Qeyq1rXEC404RniM89iP9SrcS1147AcSs10uYrM/h/iciHRFCvWZcswJqnISBhtknAKqauQkek6uHPokGYa8d7UDOKJ9bdWLVZqdN9pcwlznNADw4gxexjYhVxSpWwMtHCUgleJSSUyIceUd6i6Ostazu+kBhc10NvEjAicII2oCcVY6Kf0W8Kg7wfkmTa0K1cPbdo/RtJj7lNt4tdBaXmHXTG3estlGdppm4TBgbYwxwzQWSonciVj0rspErsohFSlNOSblKBUIEmqr8HDiPNXWkMQg6xWt1Nri3eOzFFVmNN1G9VJyWqE0ofoyTh67/JAqa0Wil0ZeGAAMvU8LsYXSBiOKSzXKoc3NP8AIfkijRWs9BjWt+lCnAALKnrGRF3AGC0g44/Mq/s+s1nNJw+m2e8WCDfaS11xowJGV8EyQTisMn+DZFfkzW0awPcI6BG4sMf3YKvqaTfOFwcmMHkj3XnTVGrZXtZXpVHfSGPY1rw4hl0tOwQJMxslZzVRgSRaaP0nUJgvdymB2BbLqE2/Z52h0doBWF2B3SW0+jO1+xqtzMMI/uB8lJC9Fzp+13RcbF48QPFYbpxpFqrAxIqvyxGe9axp/VN1qM1K4pdKeiLzoxwzAGaybTtjFG1VqbXFzWVC0Od7xGGJ4pEMkQ5XkiV5EYudGPigScg8x1gHyVho22vDA5hgm9xkXts8lV1rO+nSbSc0tdeL3A4HGA0dg71atoeraxu0DHnMlNZNWYE2ndC6mn3wSQ0wMcxJTdHWqmcHAt/uHdj3Ku0lhebx81UVGQqZcWnLo0R5VWPYaU9IUn+49pO6YPZmu+tj9SgNzJx2hes2nazMnExsd0u/NZ5cJ/azTDmr7kHPrMP13rtKsQUI09bZ99pB2kGVPo6xUz+124LPLj1I7RpjyKcuwpo27EKzs2loOaEWaQY7EEdRlSW2jccFS4WNCkmGzNJMeLjwHA5tcA4HqKrbTqZZqhLqJ9U7OPeZ2HEdR6lQUrYROOSmUdNFpxTwqTh7WVzowqbRUax6AtNEtIp32BsF7WioBidsS0cwFdaJs9WhWpCocTccIOEHDYrKz6wEbVZ0alKvBe0XhEOGDhBkYjjvWpcu+JIw1OC1mLKD0nj2FI/vCO1p+SzRy1vWrVaraqYDK4MOvBrxdGRHvNBxx3LM9JaCr0HltSk5pHC8CN4LZBHFaqclJYMU4SjtFaUkpTsE2SrSs6SiX0eta603XAEYEA44g596F5V7qPWu2xnHBSWmTs2202BrqTmlogtIIjDJfObxivpQuw6l82129I8yq6PYZDS8vFeBV4h1KCSn7NZH1DFNjnnc0Fx7AoEl6I+sI3jzCJzQmnkkauaiWr1gqVGNpU4Mmo4NOX2RJ7YRpR1cpHOoanBkNb/UZ8FfTrQjBpsz1KcpSujKbU0esdDhnHSlpww2SCuWelJw9X/WtD0nq/QpNe5lJt6C6TLzPN0rNrbpBznCY97IADhsCyqXlo02sTzZ+NIfzk+AKi16AGdRnUKjvwhcacEzWCZAY/ZTTDh0nnkwN7y4+C0zUe0xg2QHDEkycIIGEDbuWUWc9JapozSjPYupsypNY4YMl8GZMYxvSVCRDCrVKxrWr/fWj+IfALRLXpGqWuIcGYH3RJ/qdPgFk1W0Oe9znuLnFxknMnLFVQQ90zkrqSvK0gX2lrnVTUfi5xJHCMQT3KJaLTFQzkYI4YK0tbhePKFTaRpy4js8wnQoxaXXje3n5qFVZKWKhLS3LGfJNesIwKIBmoIB5KspZK3rAEGMZkdyqatAtKZAYipQBTYpkJfrd6aLnHJNYFyVRqxmJVlZbQ05OLTzIVD6gzBK60lpQaT2RSa0FZfVEFrrw3OUhlrdHSHZ8ih+xaXc3CZCsxbZk7gXdn6CplQpy2i+HIqR0y1stuD3QCMDB4cEZaJfCx+hbC14djnjx3ytU0DaQ5rSDIIBB4HfxXK5NH6dmtHX4tf6qae0FlN6jaZsrbRRLDAeMabjsduP3Tke3YlNqi6Sh+2aUIq3XS0H3ScncAd/BJRqSg1KO0XypRmrSM91je76Q5rgQWBrIOfRaAeomSOBCqiVsVTRtCv0n0mOqXbkuAMt3TsO52Y8M/o6rvpy+oIu1HMDSMSW7ccCMQesb11qNR127LJxeTR+hlvDKex6IrVvq6T38Q0x/Vl3ot1a9H9qbWZVeGMDTN0ulx4Q2QOsqFZqlZ9QzWLQMciYGQAH6yVoLc1oxtFWd/5XVdKlUX2v+CqnGNR284r9tI0f6RUj6p3U5nzQ+7VmzN/+m0cSKbz2ucSUHVdPWhpFys57XHomHCSDBEHbKvHafr0wG35cAC4nHE7BKpt4gkmnZlxT1eoD/wAFNvxU6YTn/odIn3GOHCm0x1kIW03rrVohrRcLyJJLR0ZyHNC1u1ptNX36z43AwOwJlkRmjW6xWKl9a2g0HYW0yewBVlt17s1KmadC+NgLGsYB3LNalQnMkrhTeILhxQ0i+o6XOLjxJPiirQlo6J6lmFPWGnSPScZwkASfkiGxax1CwOpBrA5uBdL3R8IhoPaqHBvQ/kkFGn6xuPA+yfzWM2mu2/E7cs9qttdLdWcG36tRwJMgmG7I6LQG9yEaHvhW0qdlkWU7hRQfgvVVGsow/NPuTkI1O2MFQNk3pjAdeZKOdB2q69tOB7tOpe2w8VBHCC0ICGjwagfLgQcruGGAxJCNtD4tvxDhTZTmZF0OkQNhk5pZgQU1rQA0ydh8FlzHYujK8fEozqSQgez5dZSJWJFj4XUkLyI4b2pwvdUKnqiTjvVjaqmKr6ghx5p0Ag1mTiM9vzSYnNPtbBJ6upMWlpacOo8EwBg2cg7lDFS8OPcrSZHUoDrPjgiAil3BewT5owmq1NEBz1N74u4pqpRMZJQdCs6AFRv3hhzUAUbDBhWtGoPU1D90N6y4JNp0bIJ2gHuVeX3bO+dr2DsvFQggHFHup9tugNOzuBQdqxYW1nuJODBMb0eVdGNp1j6sEBrpaN0gFZK6U14GijUdKSmFf0sNaScQomkdHNtTBDiC1wc0QDj96eB4IL0rrYL5a1sxgTMCeC7Q1wAaSJDoyOTjzCwRoTjmx2lyqMseRfNtj7OT67BjXAX8hjlOaI22mxVaTX2lzHNYZDr93Da0lpxB3clmp1rr1BccKb5xcXMBiJwGwHHNFmrXowL6LKlopPvO6YuNZAYcWSA4YxwWulS8H5Xaf4MdflRmvG11+cBJb9IWKnQdTous4DnB5BoueHGC+AWwSAYDSd8cVmldhq1A1gF57gGtGUuMADhijOz6oOqVadGo8NrOLnva0GKdBpIvS4yXEwAIjHcpn/t2zaOrCqKprV2SW0yGhjHEEB1QjEROUye8dpcilTi/FtnDjTnKV5IrdN6CbZX0mX2v9TSnoiBed7s7yYLusKopui89+TQXO47h1lPW+2Go8ucZJN4neTtjZuA2BUustsuMFIZu6T/ILlrL/ZunNyy/7bBRW21mpUc85kyo5K4kkq4pFsYXG6MzgpNTRTgJJCkaDs8kvOzAc9vd4qbbDgq5SzZDJARbxFV/BxHUMB3AI11bZeszDsxHYSgzSY9q8cfEAq+1etp9T6uYgk9RVryinsf10s49U0ziHZcwg2kek3mi3TlIuou2kQezNCAMEcwjDRGwhsjk/UUSxlSqxwSstQwwyUa6Cp+ywnEgHjmfJBNIS4LStUbGS0SMBiecQBzxSTAO07EXZBZ1Vo3HvbueR3ra2UgFkOnWRaqw/eFKncEUQwvLwXkSwLrTtUCu7aptqCgVhsToByq3AQkXZEHZkul35JAzRANARIO5RmKZaROO9R6bY3IkElqYqASpT3qO4KIAzcCXZwQcMF4kbikXycsPFMKy5Z0geIPbCGdJ0S2m0EYF7ieYjyKvtEOIJBBg7Th4qPrVApMaP+Qu7jKhCt1btwomq4ieiO/BX1q14qPploDQXCLwGIERhxhClj/8g3snsK61VOKbuNfFiQHJbDt/U/rwKZapNNsmNg8f14FFjIJdQtGNrW2jTeJa90uG9rWueR13YPxL6FtdrDKbnfZBOGzksN9FlKdJM+7TqO7rv4lsOslSLJVd+7PYcVRJtaGtexkVvt9SvaDVa4seXTIJF1mV0EY+70esp5tWWm9swGzpZ5KHZrFdxMXjkNvAfren6h2DIYcz+0e3wUQTrCAC93usEnyCCbfbDUqOedpRDrRbLjG0hmek7yCFlbBdiSZ2VwNJIAzJgListBWa88vOTcBz/wCvFM3ZCotrNQuMDdw79qi2tT3lV9pOaoLAQ0x9c7+X/EJuy2otIIOIS9M/WnkPkoMrUtFEth1omuK46Of7Q/WxRNZtSSyia7IaAek3ntbu5Kg0RpV1Cq17TBHYRtB3hFml/SEyvZX0jSIc4ASHCAZnIhI1JPBEB9ltR6xmpfrydqr649s7rXKjME9rhTDzVLV41HMvy0VA8tcIJIZnG7HBahZbG2mwMYIaMh8+KBNWba2nSsL3mGgVmk7plFts1os9OmXmq0wMADLidwCyttsskhem9Mss1Ivfnk1u1zt3LeVklstZqVH1HZvcXGMpO5Pac08+01S9+WTW7Gt3D5qCCnSsRCwV5cC8iQLKHtKd5pxxluZBHlliotQmYMdShaNtYY8XvdOB4cepX1awEk9ImMdjjHCe1MgFVU5JotG4p212Z+d89jfkoM1C8NBZzII8E9gXH6zcM9qYbSG9dqVXCWuAwjadrQfNP0rMXRG3gTgMSf1uUJcYNJIc0bj3L3TFVjHNaL4wMGQSXNEicpb3rzqVSDgAeWfLFQlxr1Y2+J8oXG8CB2DvXhSeQb5EZCARJ5hMPs7SIgnw70wrZMs1cB7RIJJAgGTnHUoetNeXMGyCY4yQfBTtH2MhwIEeI69irda8K4GwNIHU5wMdaLBcrbH754sclMSbH9Y3iCO5dYk7GJDcGlwBwIE4QCZjrhro4hPfTmw26A0AROMudji7E4xh1KOx0eY2HmptGixzJLZGRAJ/W2UrGQZejzWVtme949UXPAb0iZDcyBBESYn4Qi7WPWqpaaTaTWta2bz7rpB2tBJ4iY5LKtFWW7JnMq4bG/8AXaqJLI6LaQw4uaHHLGY3uMcJhM19I06Y6IL3DInotHVmVVVR0mwk1RgikQp7daXVKjnOOJKjlO1x0imiVeis5ngNuCKbHZ/VsDe3ntVPoWyXn3yMG5cTw5K8qOVU30NFEPSFUiIMZyhvRDj6+sDJwPc4fNX+kDkeKpdGWR3r6j46BBE7CSW5b9vYpHTI9lZpoe0/l8yq9WWnR0xy81WStEdFUtnlwleK4mATLR9ceI8kt46JSLR9a3i0f4pxw6J5JOkMXVotLhQs4BMBjsNk3zPkozrSTmUut/t6B4VB3tPmowVaRYx5rk4HJpqWFCDoK8ktXkCEppRdq3bb7CD79NpjiyIHZl2ILvK81aPtHcKbvIeajAiVa3GSEzSsYjHHHde/tOfJSKlOTJ2eBSzWa0EkgiIxMDdCfoXsrrRZQagbiMGbI/ZAxAmMirynRbSqMxBBkHEbQR5qFZy11pBgXPVAgNmMH1BgYGGG5MaUptccHY5ckdoHYnWYtfXaQ1gcQek4OMFrnOMlpwEOByPNNWiracQ4UyZ95t0DkACARxASP/Tm061I3pl8GfvNM/496S2kGktnBruwHEQosIjG3Go7A3RzIjLgV1kxAYCeuOeJSm0hsM9KcsSpLGkCAJ7uxG4BFMvJbiANwGxUetz5rtH2aYE7yekZ/qV5jyx2Zqi1qp+0Y4bW/l5KEKqzGKjPiS9p5plhhzT94eKJrPqbVrOeabmYBrocSD0pwy4JJNJ5HWijapuj6hDo2blHtVjfSeWPF1zcCPlvCcsJ6YUeiIOtG6CbUp0zeILiQcAQMSMMlcDUd2yow82kfNM6vn/T0+Dj4j5ozpOwHJc6VSSdrmtQTQI1NRKsTepd4P8AioNPU2q+YcwROZds5BaNMsKrbCMTzKKqyI4Ix/TWinUqpaYJjMZKB9HO0os12pxaP5fMjyQ49q1qTaKGlct7GYos/mH9xPmuVH4puxO9iOD3DuYV0lIQ8aYOYB5ifFeeBCUFy7goEENYW9IdfkqhXmsjcW8yqNa4e0ols4uFdXCnFJloHTpne1vgnv2TyTFc/VfCPGFIbkk6GLBxmy0fiqDupqO1P0zNjp8Kju9o+SYakRYLanAU2EsKMg41eXGryUgq8r/VG3CnamEgEOBYZy6QgHthD7s1KsZh45qS0BbNOtNaJv08OEO4bYVDaKtMtddp3DJ94A4kOBggmFc0H+uoB8mbsOAAwdkcScNhx3qHbLG1oBcA1pB6Tzh0huMA9u1JGa0M4sgMDXVHPa2G+pDYgDp+sqF0RGyO1VNcCTAdMqxa9jGwHNAc4vbdx6JyHOATuxUQWoyYEbJ2q6JWyv0lSLXNIa7B1Ikw4iTIMSTMl2xe9USb110EDMEY4Tsy2K4t1uDrG9jmy4AObxuva84DHIHaqWyXWXbzDeLQ4G+Q0zlLeHPamVwEg3Sfy4p5roGAd+utMvtWJhox4+ZTf0w44frYpYg5WeScAB+Sp9ZG9CmeJHj81bvrFx2DhmVA1kpH6Oxx/wCQj/H5qN4IgaPmFrepIDnEb6LT2O/NZK7IrUtQa3Tp8aTh2EFUVuiyHZa656nC0Ur1Me2YJb98bWHyWWWZsPg4EGCMiDtlb/KzL0iaIbTtNOswR62bw2XxGPWD3IQl0AutW/8Aat4PP4SjCgcAg3VnGzH4j4BGlBgLQVz6vuNsNEpjuiVX2P3zzVmxkgqqou9oRy81IsjAXX9kVmngfE/NC7kY+kOl0mni78JQY44LZDRnlsnWAeyPCp4tHyTgTejD0H/Ew9zwpNRilwCITjAmwlsQIDGtLMBz8ih1FGtTOhPEIZha6b9JTPYiFwhP0aBcQ1oJJMADEkncjezeiSs+mHGqxjiJLSCY4EjancktiAVX92keH4ipLV7S9hNGKbovMe5pjLA7F1qW+B0TbN/tBwqjva75JlqlaOs7nWSpdaTcqNc6NjYc2eUkKIMM8OaVdj9IcCWEgJQKgBbSvLjSvIBF1R0jzT1lOI5pNtEVXD7x8UukVOgBZojSDmsc0GJ2gkQctmP/AEnq1hbcFSpich94zmTuVZYCrXSI9gzk495VcNhlopahJdP64J+kwZnFRm49imWZk/0q9CC4aZBBhzHsMYTIwH63JjSdFpLYEZiORgdymVGDPkqi02pxxP2j80ewEkURjltTNKzCefjik06hn9bipdnPkfNAg36jGRxTOslD/QA7qp8AfJSqlQkxwXdOt/8Ai3fxfwpJBAErQtQ63SoH4h3LPUb6iO+p+P5pa3tHp7NWvIU9I1nvWZj/ALFVp6nS3zCKVTa3sBsVWdjQesEEKlPICr1JYHWeoPvjvajWys9mOQ8EE6gnoVBxb5o5sZ9mOQ8Fkr+5myn7R+k5VgZFSeHmrJjcSqyr9Z+uCSIzBb0gswafveX5IEetB1+Hsx8Q8CgBwWynozz2StGGA/k09hj8SnhuCgaOzf8AB+JisqYRYBlzISQn3JtAhR6y0/ZHq8QhZjJ5ow1hHsnckP6vNm10AcvWs8QtVJ+koqbNG1D1MFBor1h7Ujog/sD/APSOGlcASgFnbbd2MlYw7XunFoq/xXeAVa1XXpDb/qa38T8IVJT8gtMfahXsJ9ScaNqb+6cewhazSsVKtZ2Coxr2uptkOAP7I7Fk2oeVpH7p/ktc0N/t6X8Nn+IWafvZb9qMm1v1VdY6stk0Xk+rdnBzLHHeNh2jrVCt50ro1lei6lUEscMd4Owg7CDiCsIc2CRuJHYYV0JXQhwLy8F1ME//2Q=="/>
          <p:cNvSpPr>
            <a:spLocks noChangeAspect="1" noChangeArrowheads="1"/>
          </p:cNvSpPr>
          <p:nvPr/>
        </p:nvSpPr>
        <p:spPr bwMode="auto">
          <a:xfrm>
            <a:off x="0" y="-1023938"/>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12" descr="data:image/jpeg;base64,/9j/4AAQSkZJRgABAQAAAQABAAD/2wCEAAkGBhQSEBUUExQVFRQWFBcUFRYXFxUUFBUUGBgWFBQWFBcXHSYeFxkjGRUWHy8gIycpLCwsFR4xNTAqNSYrLCkBCQoKDgwOGg8PFyokHBwsKSwpLCkpLCwsLCwpLCkpLCksLCwpKSwsLCwsLCksLCwsKSksLCwsLCwsLCwsKSwpLP/AABEIAKwBJQMBIgACEQEDEQH/xAAcAAABBQEBAQAAAAAAAAAAAAAGAgMEBQcBAAj/xABGEAABAwEEBgYGBwcEAQUAAAABAAIRAwQSITEFBkFRYXEigZGhscEHEyMyctEUM1JiwuHwQmNzgpKisiQ0U/FDFRYlRNL/xAAZAQACAwEAAAAAAAAAAAAAAAABAgADBAX/xAApEQACAQQCAQMEAgMAAAAAAAAAAQIDESExBEESIjJRE0JhcZHwBRTR/9oADAMBAAIRAxEAPwB3Wy0NqV6l0gtO0ZYtaPFD2gLNHrs8HNG77SVReSxvwg9WR8ldaB0aaxqQQ0G64nPHERHaVlclCN3o1Rg5SstlRWYN3f8Akl2Kh0pIyEnE9Xmre3atPbiHg9RHmqW0NrUwQIE5mMT2qtcqm9M0f6dX4O1MZMRPEqpfhvHKClVLe/bB6o8FX2zSoY2SNsYfmroVYywimfHnFXZMs5MyDMYxiCY3Sg9gM8URWXTFNzXQTNxxAIjGD1Kro1Ar0ZhulZic1OoWcDmuNfuTzQVGQkWdt57GjK8ri0C9Z53VCeo4HxCrtHU4eT9lpPy7yrayUr1B4249zQR3hK1dBi7O6H9WrBTfVaKjbwJyMwjypq9ZiI9RSjg0DvGKz/V+vD281o7quCocUWeTfZDpaHs9IyykwEbYmOV6YVBprXW6S2liRm75J/W3Spp0roOL8OragAlQmXsvWa51wZvHtV9o/Wxtbo1Bjvyd+aAivMqEGQoRhzpe0OpgwZBHRdsI+az+3ud6wOcZMoqsGkRWpGk44n3Tuds+XWhfS7IPJdPjyUqb+Uc+snGovhhBZaggJ59RjAaj/dGQ2udu5b1T2ar0RyUfSdqvOj9luA8z2rNO8XdPZsjU84+LWiTbtYqtQ+9dAyAwAHBRaWlKrTIe7tURevKiw4W6I1vJ9nWAIOGOLT2pelNHhvTpmaZOWZYdx3jihCVf6H0v0brsRkRvCaL8XcWUfJFvo5yu2aQMQTAVHY2RI3bd42HsT9tYSyBPUui9XOd2DutDga7nb3RPC7T+SYs1am6rSDXOa28y826BeALcy04jCcRnK5a7K91S41jnnHAAuMgNnuKbsehbQ2ow+oq5g/Vu+SwTqU0/VJJ/s1KkpSi29WLTWLRjKNQGmZa9gPEGXEj+4KopHFEeuTIfS6LgDRBxBHSkgjHcAO1DIcrKyj9R+Oiym24JsNtSK921UvjHjC2VYVq1Wisw/eB81uT6wAlZGOxm22kMbKEdMaWFNpq1MhkN52AK1tdc1HcFnHpE0hNcURlTaL3xuF7wIQIslRpXWSrWqFxceA2AbgvKoC8iWFzZThT4su9pMd8It1KZFOqfvgdgnzQc36qmeHmUcaqfUOP2nk/2tWflu1L+DVxFeqS7biVSW2zSIKu6gxKi1aea4ydjuYAbSViLTkhDWNpBYBlBJ5nAeBWoW6xXhEIW01qbUqG/TcL0RdORiduzsXS4taKl6mc7l05SjaKANs8UsPIVjatF1KTrtRhY7YD7rvgdkeS4KE5rsKSeUcRpp2Y3ZLTjuV0wzEqhrWQhLs9scMCoQLLFTwd1Dqz+SsdHOuxz/wC1T6Mt0syxAz3jLzVhRqHDrQId0cLlUt3PI7DC2fRehab6LHHG80HuWMOwtDuJDu0ArZdWLXNlpg5gR8lRILAD0r2ZtOvRawQPVEnnejyQGSj30uH29E/unDsd+az9xQHjo8SkkrhKSSiEdo2ktMp3Tzr3S+0A7tEnvlQahUu3Ommz4PAkLXxnaTXyjLyF6U/hkTRNQlsk5JLnYr2hzg4c0glLVWR6WhUr0pBK8Cqi0cDk5RqQepRwUtpxQIFeiKpc1rp2QerDwhEtltTWNN4ShTVp00+Tj5K20kehgVvhmmjDPFRkE6eFC1mqGBwDndG9dPSYxuGB3K5Z6UGYTZ39TwfwofsGgalocXRdZOLjkfh3q2q6pUgIl0758jguDy/8fxq9RzqRz+3/ANNkY3SI+t+uDLa2kG03sLLxN6IggCBG3BCZcrHSGjHUXY4tOTgIB4HcVWOK2UoRgvGOg+PirBBoOp028wtdq20uY0A5tHgsa0ISS2ATllitc0XTJDZGwKSIWNgs21YzrXWvW60k/wDO8dQcWjuC3RvRasF1jdNstB316h7XFIhokALy4vJhy3ofVUuvucUa6rH/AE387vJBdhPsGncXDtM+aLdWK/sHDaHT1H/pZ+Wr0jTw3aqTrZXgpj1qatlWTITPrCuNY7Q84hJYUw+uktqYJkC9yZUs7KjS17Wuacw4AjsKHdJ6hNcL1EwfsE+Dj59quGWqFJoWvMLRTqyp+1merRjPaM1teiXMJDwQdxVVaLGNma2qpRpV23ajQ7nmOR2Ic0x6OLwvWd4J2MfgeQdl2wulS5kZYlhnMq8OcfblANq7UirdOAcCMcuHeiI0i10bMVQ23Rdezvu1Kb2O2SMD8LhgepW2jdIlzA1+YMdS2Jp5Rjaawx+06Qeyq1rXEC404RniM89iP9SrcS1147AcSs10uYrM/h/iciHRFCvWZcswJqnISBhtknAKqauQkek6uHPokGYa8d7UDOKJ9bdWLVZqdN9pcwlznNADw4gxexjYhVxSpWwMtHCUgleJSSUyIceUd6i6Ostazu+kBhc10NvEjAicII2oCcVY6Kf0W8Kg7wfkmTa0K1cPbdo/RtJj7lNt4tdBaXmHXTG3estlGdppm4TBgbYwxwzQWSonciVj0rspErsohFSlNOSblKBUIEmqr8HDiPNXWkMQg6xWt1Nri3eOzFFVmNN1G9VJyWqE0ofoyTh67/JAqa0Wil0ZeGAAMvU8LsYXSBiOKSzXKoc3NP8AIfkijRWs9BjWt+lCnAALKnrGRF3AGC0g44/Mq/s+s1nNJw+m2e8WCDfaS11xowJGV8EyQTisMn+DZFfkzW0awPcI6BG4sMf3YKvqaTfOFwcmMHkj3XnTVGrZXtZXpVHfSGPY1rw4hl0tOwQJMxslZzVRgSRaaP0nUJgvdymB2BbLqE2/Z52h0doBWF2B3SW0+jO1+xqtzMMI/uB8lJC9Fzp+13RcbF48QPFYbpxpFqrAxIqvyxGe9axp/VN1qM1K4pdKeiLzoxwzAGaybTtjFG1VqbXFzWVC0Od7xGGJ4pEMkQ5XkiV5EYudGPigScg8x1gHyVho22vDA5hgm9xkXts8lV1rO+nSbSc0tdeL3A4HGA0dg71atoeraxu0DHnMlNZNWYE2ndC6mn3wSQ0wMcxJTdHWqmcHAt/uHdj3Ku0lhebx81UVGQqZcWnLo0R5VWPYaU9IUn+49pO6YPZmu+tj9SgNzJx2hes2nazMnExsd0u/NZ5cJ/azTDmr7kHPrMP13rtKsQUI09bZ99pB2kGVPo6xUz+124LPLj1I7RpjyKcuwpo27EKzs2loOaEWaQY7EEdRlSW2jccFS4WNCkmGzNJMeLjwHA5tcA4HqKrbTqZZqhLqJ9U7OPeZ2HEdR6lQUrYROOSmUdNFpxTwqTh7WVzowqbRUax6AtNEtIp32BsF7WioBidsS0cwFdaJs9WhWpCocTccIOEHDYrKz6wEbVZ0alKvBe0XhEOGDhBkYjjvWpcu+JIw1OC1mLKD0nj2FI/vCO1p+SzRy1vWrVaraqYDK4MOvBrxdGRHvNBxx3LM9JaCr0HltSk5pHC8CN4LZBHFaqclJYMU4SjtFaUkpTsE2SrSs6SiX0eta603XAEYEA44g596F5V7qPWu2xnHBSWmTs2202BrqTmlogtIIjDJfObxivpQuw6l82129I8yq6PYZDS8vFeBV4h1KCSn7NZH1DFNjnnc0Fx7AoEl6I+sI3jzCJzQmnkkauaiWr1gqVGNpU4Mmo4NOX2RJ7YRpR1cpHOoanBkNb/UZ8FfTrQjBpsz1KcpSujKbU0esdDhnHSlpww2SCuWelJw9X/WtD0nq/QpNe5lJt6C6TLzPN0rNrbpBznCY97IADhsCyqXlo02sTzZ+NIfzk+AKi16AGdRnUKjvwhcacEzWCZAY/ZTTDh0nnkwN7y4+C0zUe0xg2QHDEkycIIGEDbuWUWc9JapozSjPYupsypNY4YMl8GZMYxvSVCRDCrVKxrWr/fWj+IfALRLXpGqWuIcGYH3RJ/qdPgFk1W0Oe9znuLnFxknMnLFVQQ90zkrqSvK0gX2lrnVTUfi5xJHCMQT3KJaLTFQzkYI4YK0tbhePKFTaRpy4js8wnQoxaXXje3n5qFVZKWKhLS3LGfJNesIwKIBmoIB5KspZK3rAEGMZkdyqatAtKZAYipQBTYpkJfrd6aLnHJNYFyVRqxmJVlZbQ05OLTzIVD6gzBK60lpQaT2RSa0FZfVEFrrw3OUhlrdHSHZ8ih+xaXc3CZCsxbZk7gXdn6CplQpy2i+HIqR0y1stuD3QCMDB4cEZaJfCx+hbC14djnjx3ytU0DaQ5rSDIIBB4HfxXK5NH6dmtHX4tf6qae0FlN6jaZsrbRRLDAeMabjsduP3Tke3YlNqi6Sh+2aUIq3XS0H3ScncAd/BJRqSg1KO0XypRmrSM91je76Q5rgQWBrIOfRaAeomSOBCqiVsVTRtCv0n0mOqXbkuAMt3TsO52Y8M/o6rvpy+oIu1HMDSMSW7ccCMQesb11qNR127LJxeTR+hlvDKex6IrVvq6T38Q0x/Vl3ot1a9H9qbWZVeGMDTN0ulx4Q2QOsqFZqlZ9QzWLQMciYGQAH6yVoLc1oxtFWd/5XVdKlUX2v+CqnGNR284r9tI0f6RUj6p3U5nzQ+7VmzN/+m0cSKbz2ucSUHVdPWhpFys57XHomHCSDBEHbKvHafr0wG35cAC4nHE7BKpt4gkmnZlxT1eoD/wAFNvxU6YTn/odIn3GOHCm0x1kIW03rrVohrRcLyJJLR0ZyHNC1u1ptNX36z43AwOwJlkRmjW6xWKl9a2g0HYW0yewBVlt17s1KmadC+NgLGsYB3LNalQnMkrhTeILhxQ0i+o6XOLjxJPiirQlo6J6lmFPWGnSPScZwkASfkiGxax1CwOpBrA5uBdL3R8IhoPaqHBvQ/kkFGn6xuPA+yfzWM2mu2/E7cs9qttdLdWcG36tRwJMgmG7I6LQG9yEaHvhW0qdlkWU7hRQfgvVVGsow/NPuTkI1O2MFQNk3pjAdeZKOdB2q69tOB7tOpe2w8VBHCC0ICGjwagfLgQcruGGAxJCNtD4tvxDhTZTmZF0OkQNhk5pZgQU1rQA0ydh8FlzHYujK8fEozqSQgez5dZSJWJFj4XUkLyI4b2pwvdUKnqiTjvVjaqmKr6ghx5p0Ag1mTiM9vzSYnNPtbBJ6upMWlpacOo8EwBg2cg7lDFS8OPcrSZHUoDrPjgiAil3BewT5owmq1NEBz1N74u4pqpRMZJQdCs6AFRv3hhzUAUbDBhWtGoPU1D90N6y4JNp0bIJ2gHuVeX3bO+dr2DsvFQggHFHup9tugNOzuBQdqxYW1nuJODBMb0eVdGNp1j6sEBrpaN0gFZK6U14GijUdKSmFf0sNaScQomkdHNtTBDiC1wc0QDj96eB4IL0rrYL5a1sxgTMCeC7Q1wAaSJDoyOTjzCwRoTjmx2lyqMseRfNtj7OT67BjXAX8hjlOaI22mxVaTX2lzHNYZDr93Da0lpxB3clmp1rr1BccKb5xcXMBiJwGwHHNFmrXowL6LKlopPvO6YuNZAYcWSA4YxwWulS8H5Xaf4MdflRmvG11+cBJb9IWKnQdTous4DnB5BoueHGC+AWwSAYDSd8cVmldhq1A1gF57gGtGUuMADhijOz6oOqVadGo8NrOLnva0GKdBpIvS4yXEwAIjHcpn/t2zaOrCqKprV2SW0yGhjHEEB1QjEROUye8dpcilTi/FtnDjTnKV5IrdN6CbZX0mX2v9TSnoiBed7s7yYLusKopui89+TQXO47h1lPW+2Go8ucZJN4neTtjZuA2BUustsuMFIZu6T/ILlrL/ZunNyy/7bBRW21mpUc85kyo5K4kkq4pFsYXG6MzgpNTRTgJJCkaDs8kvOzAc9vd4qbbDgq5SzZDJARbxFV/BxHUMB3AI11bZeszDsxHYSgzSY9q8cfEAq+1etp9T6uYgk9RVryinsf10s49U0ziHZcwg2kek3mi3TlIuou2kQezNCAMEcwjDRGwhsjk/UUSxlSqxwSstQwwyUa6Cp+ywnEgHjmfJBNIS4LStUbGS0SMBiecQBzxSTAO07EXZBZ1Vo3HvbueR3ra2UgFkOnWRaqw/eFKncEUQwvLwXkSwLrTtUCu7aptqCgVhsToByq3AQkXZEHZkul35JAzRANARIO5RmKZaROO9R6bY3IkElqYqASpT3qO4KIAzcCXZwQcMF4kbikXycsPFMKy5Z0geIPbCGdJ0S2m0EYF7ieYjyKvtEOIJBBg7Th4qPrVApMaP+Qu7jKhCt1btwomq4ieiO/BX1q14qPploDQXCLwGIERhxhClj/8g3snsK61VOKbuNfFiQHJbDt/U/rwKZapNNsmNg8f14FFjIJdQtGNrW2jTeJa90uG9rWueR13YPxL6FtdrDKbnfZBOGzksN9FlKdJM+7TqO7rv4lsOslSLJVd+7PYcVRJtaGtexkVvt9SvaDVa4seXTIJF1mV0EY+70esp5tWWm9swGzpZ5KHZrFdxMXjkNvAfren6h2DIYcz+0e3wUQTrCAC93usEnyCCbfbDUqOedpRDrRbLjG0hmek7yCFlbBdiSZ2VwNJIAzJgListBWa88vOTcBz/wCvFM3ZCotrNQuMDdw79qi2tT3lV9pOaoLAQ0x9c7+X/EJuy2otIIOIS9M/WnkPkoMrUtFEth1omuK46Of7Q/WxRNZtSSyia7IaAek3ntbu5Kg0RpV1Cq17TBHYRtB3hFml/SEyvZX0jSIc4ASHCAZnIhI1JPBEB9ltR6xmpfrydqr649s7rXKjME9rhTDzVLV41HMvy0VA8tcIJIZnG7HBahZbG2mwMYIaMh8+KBNWba2nSsL3mGgVmk7plFts1os9OmXmq0wMADLidwCyttsskhem9Mss1Ivfnk1u1zt3LeVklstZqVH1HZvcXGMpO5Pac08+01S9+WTW7Gt3D5qCCnSsRCwV5cC8iQLKHtKd5pxxluZBHlliotQmYMdShaNtYY8XvdOB4cepX1awEk9ImMdjjHCe1MgFVU5JotG4p212Z+d89jfkoM1C8NBZzII8E9gXH6zcM9qYbSG9dqVXCWuAwjadrQfNP0rMXRG3gTgMSf1uUJcYNJIc0bj3L3TFVjHNaL4wMGQSXNEicpb3rzqVSDgAeWfLFQlxr1Y2+J8oXG8CB2DvXhSeQb5EZCARJ5hMPs7SIgnw70wrZMs1cB7RIJJAgGTnHUoetNeXMGyCY4yQfBTtH2MhwIEeI69irda8K4GwNIHU5wMdaLBcrbH754sclMSbH9Y3iCO5dYk7GJDcGlwBwIE4QCZjrhro4hPfTmw26A0AROMudji7E4xh1KOx0eY2HmptGixzJLZGRAJ/W2UrGQZejzWVtme949UXPAb0iZDcyBBESYn4Qi7WPWqpaaTaTWta2bz7rpB2tBJ4iY5LKtFWW7JnMq4bG/8AXaqJLI6LaQw4uaHHLGY3uMcJhM19I06Y6IL3DInotHVmVVVR0mwk1RgikQp7daXVKjnOOJKjlO1x0imiVeis5ngNuCKbHZ/VsDe3ntVPoWyXn3yMG5cTw5K8qOVU30NFEPSFUiIMZyhvRDj6+sDJwPc4fNX+kDkeKpdGWR3r6j46BBE7CSW5b9vYpHTI9lZpoe0/l8yq9WWnR0xy81WStEdFUtnlwleK4mATLR9ceI8kt46JSLR9a3i0f4pxw6J5JOkMXVotLhQs4BMBjsNk3zPkozrSTmUut/t6B4VB3tPmowVaRYx5rk4HJpqWFCDoK8ktXkCEppRdq3bb7CD79NpjiyIHZl2ILvK81aPtHcKbvIeajAiVa3GSEzSsYjHHHde/tOfJSKlOTJ2eBSzWa0EkgiIxMDdCfoXsrrRZQagbiMGbI/ZAxAmMirynRbSqMxBBkHEbQR5qFZy11pBgXPVAgNmMH1BgYGGG5MaUptccHY5ckdoHYnWYtfXaQ1gcQek4OMFrnOMlpwEOByPNNWiracQ4UyZ95t0DkACARxASP/Tm061I3pl8GfvNM/496S2kGktnBruwHEQosIjG3Go7A3RzIjLgV1kxAYCeuOeJSm0hsM9KcsSpLGkCAJ7uxG4BFMvJbiANwGxUetz5rtH2aYE7yekZ/qV5jyx2Zqi1qp+0Y4bW/l5KEKqzGKjPiS9p5plhhzT94eKJrPqbVrOeabmYBrocSD0pwy4JJNJ5HWijapuj6hDo2blHtVjfSeWPF1zcCPlvCcsJ6YUeiIOtG6CbUp0zeILiQcAQMSMMlcDUd2yow82kfNM6vn/T0+Dj4j5ozpOwHJc6VSSdrmtQTQI1NRKsTepd4P8AioNPU2q+YcwROZds5BaNMsKrbCMTzKKqyI4Ix/TWinUqpaYJjMZKB9HO0os12pxaP5fMjyQ49q1qTaKGlct7GYos/mH9xPmuVH4puxO9iOD3DuYV0lIQ8aYOYB5ifFeeBCUFy7goEENYW9IdfkqhXmsjcW8yqNa4e0ols4uFdXCnFJloHTpne1vgnv2TyTFc/VfCPGFIbkk6GLBxmy0fiqDupqO1P0zNjp8Kju9o+SYakRYLanAU2EsKMg41eXGryUgq8r/VG3CnamEgEOBYZy6QgHthD7s1KsZh45qS0BbNOtNaJv08OEO4bYVDaKtMtddp3DJ94A4kOBggmFc0H+uoB8mbsOAAwdkcScNhx3qHbLG1oBcA1pB6Tzh0huMA9u1JGa0M4sgMDXVHPa2G+pDYgDp+sqF0RGyO1VNcCTAdMqxa9jGwHNAc4vbdx6JyHOATuxUQWoyYEbJ2q6JWyv0lSLXNIa7B1Ikw4iTIMSTMl2xe9USb110EDMEY4Tsy2K4t1uDrG9jmy4AObxuva84DHIHaqWyXWXbzDeLQ4G+Q0zlLeHPamVwEg3Sfy4p5roGAd+utMvtWJhox4+ZTf0w44frYpYg5WeScAB+Sp9ZG9CmeJHj81bvrFx2DhmVA1kpH6Oxx/wCQj/H5qN4IgaPmFrepIDnEb6LT2O/NZK7IrUtQa3Tp8aTh2EFUVuiyHZa656nC0Ur1Me2YJb98bWHyWWWZsPg4EGCMiDtlb/KzL0iaIbTtNOswR62bw2XxGPWD3IQl0AutW/8Aat4PP4SjCgcAg3VnGzH4j4BGlBgLQVz6vuNsNEpjuiVX2P3zzVmxkgqqou9oRy81IsjAXX9kVmngfE/NC7kY+kOl0mni78JQY44LZDRnlsnWAeyPCp4tHyTgTejD0H/Ew9zwpNRilwCITjAmwlsQIDGtLMBz8ih1FGtTOhPEIZha6b9JTPYiFwhP0aBcQ1oJJMADEkncjezeiSs+mHGqxjiJLSCY4EjancktiAVX92keH4ipLV7S9hNGKbovMe5pjLA7F1qW+B0TbN/tBwqjva75JlqlaOs7nWSpdaTcqNc6NjYc2eUkKIMM8OaVdj9IcCWEgJQKgBbSvLjSvIBF1R0jzT1lOI5pNtEVXD7x8UukVOgBZojSDmsc0GJ2gkQctmP/AEnq1hbcFSpich94zmTuVZYCrXSI9gzk495VcNhlopahJdP64J+kwZnFRm49imWZk/0q9CC4aZBBhzHsMYTIwH63JjSdFpLYEZiORgdymVGDPkqi02pxxP2j80ewEkURjltTNKzCefjik06hn9bipdnPkfNAg36jGRxTOslD/QA7qp8AfJSqlQkxwXdOt/8Ai3fxfwpJBAErQtQ63SoH4h3LPUb6iO+p+P5pa3tHp7NWvIU9I1nvWZj/ALFVp6nS3zCKVTa3sBsVWdjQesEEKlPICr1JYHWeoPvjvajWys9mOQ8EE6gnoVBxb5o5sZ9mOQ8Fkr+5myn7R+k5VgZFSeHmrJjcSqyr9Z+uCSIzBb0gswafveX5IEetB1+Hsx8Q8CgBwWynozz2StGGA/k09hj8SnhuCgaOzf8AB+JisqYRYBlzISQn3JtAhR6y0/ZHq8QhZjJ5ow1hHsnckP6vNm10AcvWs8QtVJ+koqbNG1D1MFBor1h7Ujog/sD/APSOGlcASgFnbbd2MlYw7XunFoq/xXeAVa1XXpDb/qa38T8IVJT8gtMfahXsJ9ScaNqb+6cewhazSsVKtZ2Coxr2uptkOAP7I7Fk2oeVpH7p/ktc0N/t6X8Nn+IWafvZb9qMm1v1VdY6stk0Xk+rdnBzLHHeNh2jrVCt50ro1lei6lUEscMd4Owg7CDiCsIc2CRuJHYYV0JXQhwLy8F1ME//2Q=="/>
          <p:cNvSpPr>
            <a:spLocks noChangeAspect="1" noChangeArrowheads="1"/>
          </p:cNvSpPr>
          <p:nvPr/>
        </p:nvSpPr>
        <p:spPr bwMode="auto">
          <a:xfrm>
            <a:off x="152400" y="-871538"/>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14" descr="data:image/jpeg;base64,/9j/4AAQSkZJRgABAQAAAQABAAD/2wCEAAkGBhQSEBUUExQVFRQWFBcUFRYXFxUUFBUUGBgWFBQWFBcXHSYeFxkjGRUWHy8gIycpLCwsFR4xNTAqNSYrLCkBCQoKDgwOGg8PFyokHBwsKSwpLCkpLCwsLCwpLCkpLCksLCwpKSwsLCwsLCksLCwsKSksLCwsLCwsLCwsKSwpLP/AABEIAKwBJQMBIgACEQEDEQH/xAAcAAABBQEBAQAAAAAAAAAAAAAGAgMEBQcBAAj/xABGEAABAwEEBgYGBwcEAQUAAAABAAIRAwQSITEFBkFRYXEigZGhscEHEyMyctEUM1JiwuHwQmNzgpKisiQ0U/FDFRYlRNL/xAAZAQACAwEAAAAAAAAAAAAAAAABAgADBAX/xAApEQACAQQCAQMEAgMAAAAAAAAAAQIDESExBEESIjJRE0JhcZHwBRTR/9oADAMBAAIRAxEAPwB3Wy0NqV6l0gtO0ZYtaPFD2gLNHrs8HNG77SVReSxvwg9WR8ldaB0aaxqQQ0G64nPHERHaVlclCN3o1Rg5SstlRWYN3f8Akl2Kh0pIyEnE9Xmre3atPbiHg9RHmqW0NrUwQIE5mMT2qtcqm9M0f6dX4O1MZMRPEqpfhvHKClVLe/bB6o8FX2zSoY2SNsYfmroVYywimfHnFXZMs5MyDMYxiCY3Sg9gM8URWXTFNzXQTNxxAIjGD1Kro1Ar0ZhulZic1OoWcDmuNfuTzQVGQkWdt57GjK8ri0C9Z53VCeo4HxCrtHU4eT9lpPy7yrayUr1B4249zQR3hK1dBi7O6H9WrBTfVaKjbwJyMwjypq9ZiI9RSjg0DvGKz/V+vD281o7quCocUWeTfZDpaHs9IyykwEbYmOV6YVBprXW6S2liRm75J/W3Spp0roOL8OragAlQmXsvWa51wZvHtV9o/Wxtbo1Bjvyd+aAivMqEGQoRhzpe0OpgwZBHRdsI+az+3ud6wOcZMoqsGkRWpGk44n3Tuds+XWhfS7IPJdPjyUqb+Uc+snGovhhBZaggJ59RjAaj/dGQ2udu5b1T2ar0RyUfSdqvOj9luA8z2rNO8XdPZsjU84+LWiTbtYqtQ+9dAyAwAHBRaWlKrTIe7tURevKiw4W6I1vJ9nWAIOGOLT2pelNHhvTpmaZOWZYdx3jihCVf6H0v0brsRkRvCaL8XcWUfJFvo5yu2aQMQTAVHY2RI3bd42HsT9tYSyBPUui9XOd2DutDga7nb3RPC7T+SYs1am6rSDXOa28y826BeALcy04jCcRnK5a7K91S41jnnHAAuMgNnuKbsehbQ2ow+oq5g/Vu+SwTqU0/VJJ/s1KkpSi29WLTWLRjKNQGmZa9gPEGXEj+4KopHFEeuTIfS6LgDRBxBHSkgjHcAO1DIcrKyj9R+Oiym24JsNtSK921UvjHjC2VYVq1Wisw/eB81uT6wAlZGOxm22kMbKEdMaWFNpq1MhkN52AK1tdc1HcFnHpE0hNcURlTaL3xuF7wIQIslRpXWSrWqFxceA2AbgvKoC8iWFzZThT4su9pMd8It1KZFOqfvgdgnzQc36qmeHmUcaqfUOP2nk/2tWflu1L+DVxFeqS7biVSW2zSIKu6gxKi1aea4ydjuYAbSViLTkhDWNpBYBlBJ5nAeBWoW6xXhEIW01qbUqG/TcL0RdORiduzsXS4taKl6mc7l05SjaKANs8UsPIVjatF1KTrtRhY7YD7rvgdkeS4KE5rsKSeUcRpp2Y3ZLTjuV0wzEqhrWQhLs9scMCoQLLFTwd1Dqz+SsdHOuxz/wC1T6Mt0syxAz3jLzVhRqHDrQId0cLlUt3PI7DC2fRehab6LHHG80HuWMOwtDuJDu0ArZdWLXNlpg5gR8lRILAD0r2ZtOvRawQPVEnnejyQGSj30uH29E/unDsd+az9xQHjo8SkkrhKSSiEdo2ktMp3Tzr3S+0A7tEnvlQahUu3Ommz4PAkLXxnaTXyjLyF6U/hkTRNQlsk5JLnYr2hzg4c0glLVWR6WhUr0pBK8Cqi0cDk5RqQepRwUtpxQIFeiKpc1rp2QerDwhEtltTWNN4ShTVp00+Tj5K20kehgVvhmmjDPFRkE6eFC1mqGBwDndG9dPSYxuGB3K5Z6UGYTZ39TwfwofsGgalocXRdZOLjkfh3q2q6pUgIl0758jguDy/8fxq9RzqRz+3/ANNkY3SI+t+uDLa2kG03sLLxN6IggCBG3BCZcrHSGjHUXY4tOTgIB4HcVWOK2UoRgvGOg+PirBBoOp028wtdq20uY0A5tHgsa0ISS2ATllitc0XTJDZGwKSIWNgs21YzrXWvW60k/wDO8dQcWjuC3RvRasF1jdNstB316h7XFIhokALy4vJhy3ofVUuvucUa6rH/AE387vJBdhPsGncXDtM+aLdWK/sHDaHT1H/pZ+Wr0jTw3aqTrZXgpj1qatlWTITPrCuNY7Q84hJYUw+uktqYJkC9yZUs7KjS17Wuacw4AjsKHdJ6hNcL1EwfsE+Dj59quGWqFJoWvMLRTqyp+1merRjPaM1teiXMJDwQdxVVaLGNma2qpRpV23ajQ7nmOR2Ic0x6OLwvWd4J2MfgeQdl2wulS5kZYlhnMq8OcfblANq7UirdOAcCMcuHeiI0i10bMVQ23Rdezvu1Kb2O2SMD8LhgepW2jdIlzA1+YMdS2Jp5Rjaawx+06Qeyq1rXEC404RniM89iP9SrcS1147AcSs10uYrM/h/iciHRFCvWZcswJqnISBhtknAKqauQkek6uHPokGYa8d7UDOKJ9bdWLVZqdN9pcwlznNADw4gxexjYhVxSpWwMtHCUgleJSSUyIceUd6i6Ostazu+kBhc10NvEjAicII2oCcVY6Kf0W8Kg7wfkmTa0K1cPbdo/RtJj7lNt4tdBaXmHXTG3estlGdppm4TBgbYwxwzQWSonciVj0rspErsohFSlNOSblKBUIEmqr8HDiPNXWkMQg6xWt1Nri3eOzFFVmNN1G9VJyWqE0ofoyTh67/JAqa0Wil0ZeGAAMvU8LsYXSBiOKSzXKoc3NP8AIfkijRWs9BjWt+lCnAALKnrGRF3AGC0g44/Mq/s+s1nNJw+m2e8WCDfaS11xowJGV8EyQTisMn+DZFfkzW0awPcI6BG4sMf3YKvqaTfOFwcmMHkj3XnTVGrZXtZXpVHfSGPY1rw4hl0tOwQJMxslZzVRgSRaaP0nUJgvdymB2BbLqE2/Z52h0doBWF2B3SW0+jO1+xqtzMMI/uB8lJC9Fzp+13RcbF48QPFYbpxpFqrAxIqvyxGe9axp/VN1qM1K4pdKeiLzoxwzAGaybTtjFG1VqbXFzWVC0Od7xGGJ4pEMkQ5XkiV5EYudGPigScg8x1gHyVho22vDA5hgm9xkXts8lV1rO+nSbSc0tdeL3A4HGA0dg71atoeraxu0DHnMlNZNWYE2ndC6mn3wSQ0wMcxJTdHWqmcHAt/uHdj3Ku0lhebx81UVGQqZcWnLo0R5VWPYaU9IUn+49pO6YPZmu+tj9SgNzJx2hes2nazMnExsd0u/NZ5cJ/azTDmr7kHPrMP13rtKsQUI09bZ99pB2kGVPo6xUz+124LPLj1I7RpjyKcuwpo27EKzs2loOaEWaQY7EEdRlSW2jccFS4WNCkmGzNJMeLjwHA5tcA4HqKrbTqZZqhLqJ9U7OPeZ2HEdR6lQUrYROOSmUdNFpxTwqTh7WVzowqbRUax6AtNEtIp32BsF7WioBidsS0cwFdaJs9WhWpCocTccIOEHDYrKz6wEbVZ0alKvBe0XhEOGDhBkYjjvWpcu+JIw1OC1mLKD0nj2FI/vCO1p+SzRy1vWrVaraqYDK4MOvBrxdGRHvNBxx3LM9JaCr0HltSk5pHC8CN4LZBHFaqclJYMU4SjtFaUkpTsE2SrSs6SiX0eta603XAEYEA44g596F5V7qPWu2xnHBSWmTs2202BrqTmlogtIIjDJfObxivpQuw6l82129I8yq6PYZDS8vFeBV4h1KCSn7NZH1DFNjnnc0Fx7AoEl6I+sI3jzCJzQmnkkauaiWr1gqVGNpU4Mmo4NOX2RJ7YRpR1cpHOoanBkNb/UZ8FfTrQjBpsz1KcpSujKbU0esdDhnHSlpww2SCuWelJw9X/WtD0nq/QpNe5lJt6C6TLzPN0rNrbpBznCY97IADhsCyqXlo02sTzZ+NIfzk+AKi16AGdRnUKjvwhcacEzWCZAY/ZTTDh0nnkwN7y4+C0zUe0xg2QHDEkycIIGEDbuWUWc9JapozSjPYupsypNY4YMl8GZMYxvSVCRDCrVKxrWr/fWj+IfALRLXpGqWuIcGYH3RJ/qdPgFk1W0Oe9znuLnFxknMnLFVQQ90zkrqSvK0gX2lrnVTUfi5xJHCMQT3KJaLTFQzkYI4YK0tbhePKFTaRpy4js8wnQoxaXXje3n5qFVZKWKhLS3LGfJNesIwKIBmoIB5KspZK3rAEGMZkdyqatAtKZAYipQBTYpkJfrd6aLnHJNYFyVRqxmJVlZbQ05OLTzIVD6gzBK60lpQaT2RSa0FZfVEFrrw3OUhlrdHSHZ8ih+xaXc3CZCsxbZk7gXdn6CplQpy2i+HIqR0y1stuD3QCMDB4cEZaJfCx+hbC14djnjx3ytU0DaQ5rSDIIBB4HfxXK5NH6dmtHX4tf6qae0FlN6jaZsrbRRLDAeMabjsduP3Tke3YlNqi6Sh+2aUIq3XS0H3ScncAd/BJRqSg1KO0XypRmrSM91je76Q5rgQWBrIOfRaAeomSOBCqiVsVTRtCv0n0mOqXbkuAMt3TsO52Y8M/o6rvpy+oIu1HMDSMSW7ccCMQesb11qNR127LJxeTR+hlvDKex6IrVvq6T38Q0x/Vl3ot1a9H9qbWZVeGMDTN0ulx4Q2QOsqFZqlZ9QzWLQMciYGQAH6yVoLc1oxtFWd/5XVdKlUX2v+CqnGNR284r9tI0f6RUj6p3U5nzQ+7VmzN/+m0cSKbz2ucSUHVdPWhpFys57XHomHCSDBEHbKvHafr0wG35cAC4nHE7BKpt4gkmnZlxT1eoD/wAFNvxU6YTn/odIn3GOHCm0x1kIW03rrVohrRcLyJJLR0ZyHNC1u1ptNX36z43AwOwJlkRmjW6xWKl9a2g0HYW0yewBVlt17s1KmadC+NgLGsYB3LNalQnMkrhTeILhxQ0i+o6XOLjxJPiirQlo6J6lmFPWGnSPScZwkASfkiGxax1CwOpBrA5uBdL3R8IhoPaqHBvQ/kkFGn6xuPA+yfzWM2mu2/E7cs9qttdLdWcG36tRwJMgmG7I6LQG9yEaHvhW0qdlkWU7hRQfgvVVGsow/NPuTkI1O2MFQNk3pjAdeZKOdB2q69tOB7tOpe2w8VBHCC0ICGjwagfLgQcruGGAxJCNtD4tvxDhTZTmZF0OkQNhk5pZgQU1rQA0ydh8FlzHYujK8fEozqSQgez5dZSJWJFj4XUkLyI4b2pwvdUKnqiTjvVjaqmKr6ghx5p0Ag1mTiM9vzSYnNPtbBJ6upMWlpacOo8EwBg2cg7lDFS8OPcrSZHUoDrPjgiAil3BewT5owmq1NEBz1N74u4pqpRMZJQdCs6AFRv3hhzUAUbDBhWtGoPU1D90N6y4JNp0bIJ2gHuVeX3bO+dr2DsvFQggHFHup9tugNOzuBQdqxYW1nuJODBMb0eVdGNp1j6sEBrpaN0gFZK6U14GijUdKSmFf0sNaScQomkdHNtTBDiC1wc0QDj96eB4IL0rrYL5a1sxgTMCeC7Q1wAaSJDoyOTjzCwRoTjmx2lyqMseRfNtj7OT67BjXAX8hjlOaI22mxVaTX2lzHNYZDr93Da0lpxB3clmp1rr1BccKb5xcXMBiJwGwHHNFmrXowL6LKlopPvO6YuNZAYcWSA4YxwWulS8H5Xaf4MdflRmvG11+cBJb9IWKnQdTous4DnB5BoueHGC+AWwSAYDSd8cVmldhq1A1gF57gGtGUuMADhijOz6oOqVadGo8NrOLnva0GKdBpIvS4yXEwAIjHcpn/t2zaOrCqKprV2SW0yGhjHEEB1QjEROUye8dpcilTi/FtnDjTnKV5IrdN6CbZX0mX2v9TSnoiBed7s7yYLusKopui89+TQXO47h1lPW+2Go8ucZJN4neTtjZuA2BUustsuMFIZu6T/ILlrL/ZunNyy/7bBRW21mpUc85kyo5K4kkq4pFsYXG6MzgpNTRTgJJCkaDs8kvOzAc9vd4qbbDgq5SzZDJARbxFV/BxHUMB3AI11bZeszDsxHYSgzSY9q8cfEAq+1etp9T6uYgk9RVryinsf10s49U0ziHZcwg2kek3mi3TlIuou2kQezNCAMEcwjDRGwhsjk/UUSxlSqxwSstQwwyUa6Cp+ywnEgHjmfJBNIS4LStUbGS0SMBiecQBzxSTAO07EXZBZ1Vo3HvbueR3ra2UgFkOnWRaqw/eFKncEUQwvLwXkSwLrTtUCu7aptqCgVhsToByq3AQkXZEHZkul35JAzRANARIO5RmKZaROO9R6bY3IkElqYqASpT3qO4KIAzcCXZwQcMF4kbikXycsPFMKy5Z0geIPbCGdJ0S2m0EYF7ieYjyKvtEOIJBBg7Th4qPrVApMaP+Qu7jKhCt1btwomq4ieiO/BX1q14qPploDQXCLwGIERhxhClj/8g3snsK61VOKbuNfFiQHJbDt/U/rwKZapNNsmNg8f14FFjIJdQtGNrW2jTeJa90uG9rWueR13YPxL6FtdrDKbnfZBOGzksN9FlKdJM+7TqO7rv4lsOslSLJVd+7PYcVRJtaGtexkVvt9SvaDVa4seXTIJF1mV0EY+70esp5tWWm9swGzpZ5KHZrFdxMXjkNvAfren6h2DIYcz+0e3wUQTrCAC93usEnyCCbfbDUqOedpRDrRbLjG0hmek7yCFlbBdiSZ2VwNJIAzJgListBWa88vOTcBz/wCvFM3ZCotrNQuMDdw79qi2tT3lV9pOaoLAQ0x9c7+X/EJuy2otIIOIS9M/WnkPkoMrUtFEth1omuK46Of7Q/WxRNZtSSyia7IaAek3ntbu5Kg0RpV1Cq17TBHYRtB3hFml/SEyvZX0jSIc4ASHCAZnIhI1JPBEB9ltR6xmpfrydqr649s7rXKjME9rhTDzVLV41HMvy0VA8tcIJIZnG7HBahZbG2mwMYIaMh8+KBNWba2nSsL3mGgVmk7plFts1os9OmXmq0wMADLidwCyttsskhem9Mss1Ivfnk1u1zt3LeVklstZqVH1HZvcXGMpO5Pac08+01S9+WTW7Gt3D5qCCnSsRCwV5cC8iQLKHtKd5pxxluZBHlliotQmYMdShaNtYY8XvdOB4cepX1awEk9ImMdjjHCe1MgFVU5JotG4p212Z+d89jfkoM1C8NBZzII8E9gXH6zcM9qYbSG9dqVXCWuAwjadrQfNP0rMXRG3gTgMSf1uUJcYNJIc0bj3L3TFVjHNaL4wMGQSXNEicpb3rzqVSDgAeWfLFQlxr1Y2+J8oXG8CB2DvXhSeQb5EZCARJ5hMPs7SIgnw70wrZMs1cB7RIJJAgGTnHUoetNeXMGyCY4yQfBTtH2MhwIEeI69irda8K4GwNIHU5wMdaLBcrbH754sclMSbH9Y3iCO5dYk7GJDcGlwBwIE4QCZjrhro4hPfTmw26A0AROMudji7E4xh1KOx0eY2HmptGixzJLZGRAJ/W2UrGQZejzWVtme949UXPAb0iZDcyBBESYn4Qi7WPWqpaaTaTWta2bz7rpB2tBJ4iY5LKtFWW7JnMq4bG/8AXaqJLI6LaQw4uaHHLGY3uMcJhM19I06Y6IL3DInotHVmVVVR0mwk1RgikQp7daXVKjnOOJKjlO1x0imiVeis5ngNuCKbHZ/VsDe3ntVPoWyXn3yMG5cTw5K8qOVU30NFEPSFUiIMZyhvRDj6+sDJwPc4fNX+kDkeKpdGWR3r6j46BBE7CSW5b9vYpHTI9lZpoe0/l8yq9WWnR0xy81WStEdFUtnlwleK4mATLR9ceI8kt46JSLR9a3i0f4pxw6J5JOkMXVotLhQs4BMBjsNk3zPkozrSTmUut/t6B4VB3tPmowVaRYx5rk4HJpqWFCDoK8ktXkCEppRdq3bb7CD79NpjiyIHZl2ILvK81aPtHcKbvIeajAiVa3GSEzSsYjHHHde/tOfJSKlOTJ2eBSzWa0EkgiIxMDdCfoXsrrRZQagbiMGbI/ZAxAmMirynRbSqMxBBkHEbQR5qFZy11pBgXPVAgNmMH1BgYGGG5MaUptccHY5ckdoHYnWYtfXaQ1gcQek4OMFrnOMlpwEOByPNNWiracQ4UyZ95t0DkACARxASP/Tm061I3pl8GfvNM/496S2kGktnBruwHEQosIjG3Go7A3RzIjLgV1kxAYCeuOeJSm0hsM9KcsSpLGkCAJ7uxG4BFMvJbiANwGxUetz5rtH2aYE7yekZ/qV5jyx2Zqi1qp+0Y4bW/l5KEKqzGKjPiS9p5plhhzT94eKJrPqbVrOeabmYBrocSD0pwy4JJNJ5HWijapuj6hDo2blHtVjfSeWPF1zcCPlvCcsJ6YUeiIOtG6CbUp0zeILiQcAQMSMMlcDUd2yow82kfNM6vn/T0+Dj4j5ozpOwHJc6VSSdrmtQTQI1NRKsTepd4P8AioNPU2q+YcwROZds5BaNMsKrbCMTzKKqyI4Ix/TWinUqpaYJjMZKB9HO0os12pxaP5fMjyQ49q1qTaKGlct7GYos/mH9xPmuVH4puxO9iOD3DuYV0lIQ8aYOYB5ifFeeBCUFy7goEENYW9IdfkqhXmsjcW8yqNa4e0ols4uFdXCnFJloHTpne1vgnv2TyTFc/VfCPGFIbkk6GLBxmy0fiqDupqO1P0zNjp8Kju9o+SYakRYLanAU2EsKMg41eXGryUgq8r/VG3CnamEgEOBYZy6QgHthD7s1KsZh45qS0BbNOtNaJv08OEO4bYVDaKtMtddp3DJ94A4kOBggmFc0H+uoB8mbsOAAwdkcScNhx3qHbLG1oBcA1pB6Tzh0huMA9u1JGa0M4sgMDXVHPa2G+pDYgDp+sqF0RGyO1VNcCTAdMqxa9jGwHNAc4vbdx6JyHOATuxUQWoyYEbJ2q6JWyv0lSLXNIa7B1Ikw4iTIMSTMl2xe9USb110EDMEY4Tsy2K4t1uDrG9jmy4AObxuva84DHIHaqWyXWXbzDeLQ4G+Q0zlLeHPamVwEg3Sfy4p5roGAd+utMvtWJhox4+ZTf0w44frYpYg5WeScAB+Sp9ZG9CmeJHj81bvrFx2DhmVA1kpH6Oxx/wCQj/H5qN4IgaPmFrepIDnEb6LT2O/NZK7IrUtQa3Tp8aTh2EFUVuiyHZa656nC0Ur1Me2YJb98bWHyWWWZsPg4EGCMiDtlb/KzL0iaIbTtNOswR62bw2XxGPWD3IQl0AutW/8Aat4PP4SjCgcAg3VnGzH4j4BGlBgLQVz6vuNsNEpjuiVX2P3zzVmxkgqqou9oRy81IsjAXX9kVmngfE/NC7kY+kOl0mni78JQY44LZDRnlsnWAeyPCp4tHyTgTejD0H/Ew9zwpNRilwCITjAmwlsQIDGtLMBz8ih1FGtTOhPEIZha6b9JTPYiFwhP0aBcQ1oJJMADEkncjezeiSs+mHGqxjiJLSCY4EjancktiAVX92keH4ipLV7S9hNGKbovMe5pjLA7F1qW+B0TbN/tBwqjva75JlqlaOs7nWSpdaTcqNc6NjYc2eUkKIMM8OaVdj9IcCWEgJQKgBbSvLjSvIBF1R0jzT1lOI5pNtEVXD7x8UukVOgBZojSDmsc0GJ2gkQctmP/AEnq1hbcFSpich94zmTuVZYCrXSI9gzk495VcNhlopahJdP64J+kwZnFRm49imWZk/0q9CC4aZBBhzHsMYTIwH63JjSdFpLYEZiORgdymVGDPkqi02pxxP2j80ewEkURjltTNKzCefjik06hn9bipdnPkfNAg36jGRxTOslD/QA7qp8AfJSqlQkxwXdOt/8Ai3fxfwpJBAErQtQ63SoH4h3LPUb6iO+p+P5pa3tHp7NWvIU9I1nvWZj/ALFVp6nS3zCKVTa3sBsVWdjQesEEKlPICr1JYHWeoPvjvajWys9mOQ8EE6gnoVBxb5o5sZ9mOQ8Fkr+5myn7R+k5VgZFSeHmrJjcSqyr9Z+uCSIzBb0gswafveX5IEetB1+Hsx8Q8CgBwWynozz2StGGA/k09hj8SnhuCgaOzf8AB+JisqYRYBlzISQn3JtAhR6y0/ZHq8QhZjJ5ow1hHsnckP6vNm10AcvWs8QtVJ+koqbNG1D1MFBor1h7Ujog/sD/APSOGlcASgFnbbd2MlYw7XunFoq/xXeAVa1XXpDb/qa38T8IVJT8gtMfahXsJ9ScaNqb+6cewhazSsVKtZ2Coxr2uptkOAP7I7Fk2oeVpH7p/ktc0N/t6X8Nn+IWafvZb9qMm1v1VdY6stk0Xk+rdnBzLHHeNh2jrVCt50ro1lei6lUEscMd4Owg7CDiCsIc2CRuJHYYV0JXQhwLy8F1ME//2Q=="/>
          <p:cNvSpPr>
            <a:spLocks noChangeAspect="1" noChangeArrowheads="1"/>
          </p:cNvSpPr>
          <p:nvPr/>
        </p:nvSpPr>
        <p:spPr bwMode="auto">
          <a:xfrm>
            <a:off x="304800" y="-719138"/>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8" descr="data:image/jpeg;base64,/9j/4AAQSkZJRgABAQAAAQABAAD/2wCEAAkGBxQTEhUUExQWFRUXFhgWGBgYGBgaGhgZGBcWFxUXFxccHCggGholHBcUIjEiJSkrLi4uFx8zODMsNygtLisBCgoKDg0OGhAQGywmICQsLCwsLCwsLCwsLCwsLCwsLCwsLCwsLCwsLCwsLCwsLCwsLCwsLCwsLCwsLCwsLCwsLP/AABEIAJEA8AMBEQACEQEDEQH/xAAcAAABBQEBAQAAAAAAAAAAAAAFAQIDBAYABwj/xABGEAABAwIDAwcHCQcEAgMAAAABAgMRACEEBTESQXEGEyJRYYGRMlKhscHR8AcjM0JicoKS4RRDU5OistIVc8LxNINEVGP/xAAbAQACAwEBAQAAAAAAAAAAAAAAAQIDBAUGB//EADYRAAIBAgUBBwIGAQMFAAAAAAABAgMRBBIhMUFRBRMiMmFxkYGxFEKhwdHh8AYjUhUzQ3KC/9oADAMBAAIRAxEAPwDehOExA6DiewGJ7puO41NVE9yDg1sPOBxDX0bqo6lfOJ8FQodxqVovbQjeS3/g5vPXUmHmZ+02r/guD4E0ZHxqCmghhc3ZcMBYCvNVKVeCoqJK5dNAhs0XA40xDZpiudNAXMBmGF5pxSNwNvunT47K51SOWTR7XDV1XpRqdd/c7C4taPIWpOhMGxjSRvpKTRKpRhPzJM0WB5UTZ1OpB2k9kap91XKp1OTW7MtrTe19H/IbwuIS4HVJUCCsXH3U1dTd2cvFU5U4xjJcfuOq8wCRTuRsV/js7xUxCK+P0O+pIixqh8fGlMRSwmWoQ4VpsD9WLA9afNpNDzA3MEbOIcHWErHeNk+kempwIyOaPSQepafSYPrqctiKWobOKSlwp6iQeIO6qIyzItlC2xeBmjYgtRYoGLFAC0DEigVhCmgLDSmgVhCmncVj5QwmaONH5txSeybeBrI4xZ0Ls1OU/KTi2d4WOwkei4pZHwwzLlGyy35XG1Wfbt2j2iRTUpITjFmlwuf4HFCAoDsMKHt9lTVZPcrdJrYIYfBrSJw75jqB2k/kUT6CKksrRFtpk6c1fQYdaCx5yDsn8qreCqMj4DMi6xnDSjG1sK81Y2T3TY91Rtbce+xdIpkRJoAC8psv20BxPlI1HWnf3j31TXp5ldcHY7Ixfdz7qW0tvf8AsyqTWFHpmSJNSIMPclmpWtW4JA7ybeqtOHWrZx+2J2pRjy39izyh5RIw4gbJWdxNh2mp1KygtNziUsO5vXYyeG5ec45slyBMdGAddUgXVeNKyyrVTWsPSXAdyPNC+FLbekJ1StPSH2gq0pi+hMa0vxFVcidCl0NHhmtpM7QjsgieIMH0VdTxU/zWKJ4aHFxHEEGD8cOut8JqaujDODi7MhGtWECDMcCHYM7K0zsq46gjqoQAZaVCUqTC7EDcqCPJO+puSa1I5ddAhjIU65u6c8JANRpx8NmSqS8V0EMsdJF9xKT7DSkrCW4RAqBI6KBixSA6KAEimISKAEIp3FY+Olm9ZTcIKALjCpF9akmRaGqcCVWkHrFqHbkNeAvl3KjENHoPHgq/61HKuB3fJrss+VN9NnUbQ6wZ9B99StJbC8LNPgvlDwjwhzoE9dh4G1PvWt0R7tcB7A4ts3YeidwVbwuPRUk4MTUluFG8yeT5SQsdY6J9oPop5X/mhHQst5239YlB+2IH5tKW2+gW6AzM8j2vnGIINykERxSdO6stXD31id/BdrK3d19Oj/kGM5c8o7IbXPaIHiaoVOV7WOrPFUIxzOat7lXGcoUskshY2UqhRF1KVcKIA+oDYcO2lOTXhicarPvp94/p7f2YLO8xfxT5CBtI0TsgykAR0uqadoxWpUlKWiGs8iXnACoptuVfdS770LPw3LYYwGWY7Cuh1uHDodlSgYPE9KdTNVuUZbk3SfBt8l5RsKu4p3Cu2C0KGynsMCxHXEcBMUlvuVSpyWljRnGAXJStBNymTHURuO+2tWU6rpyzIoqUlONmST39R6+/2GuvGSlG6OVOLi7MkNTRBjVtgxIBgyOw9dAilmKfnNo2CgBO6Ra/VNvClF5CT8aXoT5YPLHaPVUpMgiZvFhLhQew1G1yS0CNQJnRSCx0UAdFAWEimAkUCPjRRvWc2HCgC9gtDxpiKz/lHjQMZQBIhwii4rF0kRO6p3I2H4XGlBlCyg9hj0VFqLJJtHqXyecslPHmHj84BKVecKcZWdmRlFPVHoAfE9IAg1bcqaFTlrYu0S2T5pjxAtS0C7KHKHNn8Ph3FbSVW2UqNikqtMi1rnTdVVWWWLdy2jBSklY8ZQ5zqlBAsDqdd9+zT11z28p1oxzM2/J7CBKbb9e2qc5pULaGjw6ALUrkrBHDNimhNkj2BQuykgik4iuDcwaVhoSgShUWMAjsE230JFMtdQvkuMDgIiCL31uSCO24PjXTwctHE5OMjqpBeK2mE6KYHEUhbCNMgJIvBnu4UrW2JZm3qZ/NFAc2pExsWJ1sYvNBKxpsK70UncQKTWpCLsWxUCwWgYkUAdFMQkUAfJLmHB6vCs9zUVnMGP8AqgCRsbIgaUwK+JaJMjfqKAIebO8GmA2kBbV9GOFMRUWb0DLeWY1TLzbqTdKge7fSYH0ay4FJSoaKAPiKmpELalphyxndQ5CsY3l/nYcy1sFR2n3OcaQmwDSFwVq3kqm092+s1TXVmmjpIxfJdgCd5kTPfWKvLU6lCNkbfDOREVWlcuuE8OTrU1YAixJNNLUiwzgWkEwskdRBGvCrFFcmepKSV4lrNslDrezYiDB+NDRKk90Uwr6vMZXk84UYhTa5CukkW1vO/tnxq/CytMoxkfBdGtHx/wBV0bnKsKKdxHRRcBQKLiKuY5el0XsoaGkNOxIlohkJOoAB7qd/EHBNg8TcpO4xNEo9BwlbQv1UWnUAdFMBIoEfIDOI2p3GqDSTtNqVMXik5JDSbIyakIbNADmzegDnGhNwKAOWkRFMCurB2kKvMR6jwpARrYIB4UAfSPIvCh7DNkqIhpHVvtv4VFysgSuyxylwS2cK8sKBAaX1gzsmDTUr6A421PH+XLh28EkeSMvZCfBRPpFQflZZDSSLmTYcJZSreq5rmT8U9TtQ0grBVrMFIEBoqURpME01JMeVlvDZ/fZcQW1dRJJjdYgGoyuicVcNZo6rm5Qop6JPRidL7M2mpsjpsZjKH3OdCQ08skSXS4rZSIm5EzVkYt7lU2o6JHo/JjHLRAUTBiQqJA3TukdlEJZWVV6SnH1J85woRiS9G1CCvZ846RwtNWSlkldFNGn3yUG99LhBCgdCDwM+jWunGV0mcWccsmujHj4+NakQHCgLCxQIh5pSfJ6Q8069xpXJaPckQ4FAjQ7wdR3U7hYrOtFMk3kg27LVK5Gxby/GbQhVurxqMkTi+GX4qsssdFMLCRQI+N20nak9UcapNBbYxBQTG8VGUVIadirt1MQoUaAHtuUATrM0AM2qYCtAHfUW7ANcNlcDTA+h/ktdnCNf7KfQahLYktw7ytTtYN8W+jI9BqKeoNHiedpQoZUpwSlWCQk9l1pHgSKJtqErbllCKlVhF8tL5L+VsltoJUQopURI0NkqEb/rVy5vMrrk7MYuLs+CEZWXlKU6taQTPQMWuAARu49Q75KeWySHOMZqzZTzdsftCQna2UJCZUokmJPt1q1u6FCNj0HLlBxlPCpuN4kdmS4bAhBlAInqJgn1VWoobb6mxyVDaG+tf1ulp2CroOMUYK+eUvQmzNYDe1BKgRswJJsZBAFwRY8aU3eNwoR8duDO4fMUp5xCrhpXNzvsElJ8CK3UZWpL0Rz8Qs1aT6slw+fMlRQHUEgkXMaGLBV/A1NVNNUUunrowmxiwqTERU001dEHFrQtJVQyNivmeELiQApSCLgpMEH2ildPckrrUFcn8zU6+605BWydnaAiQdCf0qMJSu0yycI2WXk0ZTUrkcpVdwluiO6nmIZGT5diZACtYpMlF8MvRSJnRQB8bk1UXHLNAEIpgcDQAoVQAQwKQuQTHV7ai3YCHEtlBg1JO4EYMUAKo9E8DQB9CfJUgjCtJMTzOh4iq2SRrM+TOHcBGqYtS5BngGeOqGByxxPlJadb4LadSYPjU0r3TBNxaa3Qew2ISts7AiyVAHekpuR5wukHqi9cm0oXT6noptVGprlfcJ5Z0h8XqzNchkAWcAF9WzGoSTb6o8kdW/wpZlzwTUNNDcck3UJbG3dJTBjdw7atU0ympB203Jo+s3KTrBtPYR11XO+6LFZaMtsYzaSCLEG4iL7wRSz3QnBIKOZ8hlhLjqtkc4ET2wqAbb4q6nd6IwVYwU9XZW/gyeRqQ+3mTl55znUzuSUykQOoJA7q2y8KSOanmbbMpmqFDnCYgEkXn60irr+EoUVmDmVYtaGXtk7kqSdY2rGlIlH7FvAZi63A2lEJImTaO+pOxBXNZic1hIJGm8GoNIsRm+SWYH/U8RtR0kgz1wTFRitxzeiZ6CHgd4qViNx7S6AiyJCAR1EGkNE7eKG1sKsrd28KaET0wPjs5Pih/wDGf/lue6qrotGnLMT/AAHv5a/dRdAL/pb/APAd/lr91O4CKy54fuXP5a/dRcBv7C7/AAnPyK91FwJsO04lUltz8ivdQwLuYYdSgDsq6vJPduqMWAODat6FD8KvdUwNNyU5IuYk846hSMOk3UoFPOK3IROvaahKXCJJHtPJwpbU2CQkBJEmABak9gDGd4hJaVC0m2gUkmdodXZNRV7k3ls7dTyRjKOeTicuKkpcDpxODKjAUpQIca2t20Kle0iDWly1kPJfHsoAfwykBsrM9FQKFC4kEkbJHeI6qz16WZ5o/U6GFxMVT7ub10sWsIopC+buoJKk8eo8NawR3OlvuZR1pJd5pTnTFigdJc75G41dG6V2hZlKVk9ehs+TuG2QkNIduYO0mxJvqYAoWrFUaS1YbzJLraCvYRIB2UqWQVKEwmwNyRHfVtmyhTjtF3YzBIWRtuJCHCkBaUmUhV4gnW1u6qLeItv4bMrcuHAMvcBMQ6zHErA99XYbzmLGbXB/yXtK2MbtA7LjY2T1lKVBUeIrZPQ58dWZjPVrCVWMFIIsbyB+tXp3iU21CfJ5Syw6YMc0B3iTFKTGkStZmSgzvqTZBKzNO2+FIIUQm0yag3Ymo6meypezmY06SCNbGDuNKL1HJaBbPMwdafUEkXIsd0jdFOL0CcdTsLyvdQrZUmQBuM+unci4hLDcr07yUTe4t40ZgyD3c950AzMGxHrFLMGUEZnyicZuRIO+SKsUyMqaBxwuN/iO+C/fWbu2aM6OGExn8R3+v30d2GddBwwOM/iO/wBX+VHdsM66DVYPGD9456ffR3b6hmXQjDGMM9NdjGv60ZH1HmiOGHxnnq8R76eR9RZl0HjC4ves+I99GR9R5l0G/s2K88d5T76MvqLMugQwjTn710KI0G1IFNJIi2X0It5SfGgBimT2eB91MAfm2Qc/squFp0UErn0ChpMabRKnLsaBH7Q71fX9NqSS6g36ArGoVh3gqI0JG6/s1rl1KeSVjuUaqqwvyU+UTKFuJcSBtCFBQspJtFxfdcVKM7ew8sWtUEcux2JKY50pHR0DY8nSDsTVueKDuKO9r+4dYQPKUpSlayolVzcmTTlO60FZLRFkL+OFVWBvgR7BDEMvpgEgJUmU7V0mTbhNXUdJpdTDineLfAOawqmkJSVbITMAJKBfURFbXC25zlK+wuAeW2NgOkNiYHNhRE3iSnSouPQmmvzD3nluWUsqTuHNhPZeAJpqPUXOhQwmVpREbutI9N6Lj7uT2T+C9YFKlDbCTOyYhV5IPYai5RXJb3FWS8rB+ZvoIZUlhCFKxCztpmQkpMNj7OnhpUczTX1IqN0/oXHsJzhKlGSQBPDSKO9iXfgq3KHnAJJBITbs9dHeITwk1u18nDKkKmU2+N1Ge5XKmluzm8jSoxcBAtBix6+ulnFlW1xycp5xaUCXDNxqEjrO6hVUiMqYbOPY/hvH8afdVl0KzGHHtbmHDxcPsFLMuoZWd+3t/wD1T3uLpZ4dR5JELmYjdhm+9a/aql3sOo+7kVl5qB+5wo4qP+dHeR9fgO7kM/1fqRhe5M+00Z10fwGR9USIzBw6Ib/Dhyf+FPM/+LDIuqJEvYk+Shfdho9aBReX/EVo/wDI6cZ5rg/A0n1kU/H0/UP9vqNKsT9ZccXWR6Aqjx+gJRe1/ghcdX9bEIH/ALv8Umld8yRYqMpbQl8EYxSd+KT+Z1XsFRzrmS+C6OBxEtqUhj+ZMgXxJVwQv/Ko99TX5i9dlYx/+L5a/kF5jmGGKTtLUdBJTFzYXkxTUYYi6jdtK5KWExGDSnVyxTdrXu37fv6AZ8wQQdpIsrrHUY+NKxZeUaYytoy7g3FEgA2Ed9CsTDjC7XNTuituw9WJnSpFLbeoX5PuAL2VeSsQrgbH0GoXadyM45oNHmDPKPFYHFnDPKWChZR0p2VgGEqg7lCD316aniqdbSSs39zz1XDZFeP+I9AxuG2kB1udkjpJlVu0AbuyudjMNKLvC/tqdnsjtKlL/axCSa2lZa+j9fuUQg7/AE/qa5/dVH/n9nYl2hhI7O/sv6Hp8eH/AFU1QfLM8u1qa8sWSCCDT7hGaXatSWiSRnsY6rZTOiXUmONjSk7GKPJpmcMpSQRpVicehCVSb5LKsPsiXFBKesmKJTSIpNgHH8ssO3Jw/wA+QIkHogjQTv7qqc3wi1U1yzsrdezfCoDC+bdUqHSkGG0g3BO8xpxqLTUrPUE1lueoZflyMM2G0STA2lHylRvJqdsq9Su7ZkXcbgRq9iFfjQPVTc6KN0ez8bLaD/QqqzfAD926v7zrvsqPf0VwXx7Hxst7L6ldfKHBjTCg/eWs+s0vxUOEWrsLEveSXyVnOVrA8nC4YcUA+2l+L6RLY/6fl+aoiMcsl/u22h91lP8AiaX4qfCLV2BRXmqP9B45TY5XkJc7mwPUkUvxFVk/+j4GPmk/lIY5m+YK1Lg4rCfWuoutV6lsezuzlxf6t/YquYjEny8QhPF0H1A1B1KnMi+ODwa8tG//AMv9yhmCyhBVz4WQPJSHL/iIAFWUId7UUHPcVeUMPRlUjRWnsZ9eaunqHprtx7HorzNs89P/AFFWt4IxX0uQqxbh1WfRWiPZ2GjtD5uzFU7bxkt6jXtZfZFzI1nnYI5yUnomTJFxYHjVHaVCKw/hitGjR2PjJzxaU5vVPn+TQ804NGW08Qgf3EmvOpS2seyzU7eZv6v9jK8t8QsHmlWKJ2hAEE6iw1Aj016PBUXRoJveWr/Y8V2ri4YnENU3eMdF78v/ADoQ5dmm2kKm+h4764dSk4SdjbSqqpBNh3LcyIsBeqZIsNFhkKUJJAncL+mkmxMsLATYd9XRWhUyyzidlST20stx3AHyrhLmIasNqAQSAYOy311bQcs116IqSjltJX3NfyVd+ZTwHqr0mIWrPHU20k/RF1/KmleT82fsxB7j7IrDKinqboYprRlJzJF7ilY7DB8FVTKlJGmNeDEGWkAyCD2j31RK63L4tPYGZ9lyUsEgXBSqe+sdSRogg+lChh5RZWzI8OqiU3lugjBXPCMTnDuMU4l95ZSUkptIBToEpA0q6MVFKT3FJ6tLYLfJ1yDfxvl7TTFpV9ZXYmdKKtVKVo6srinbXY+hsmytnBsJZYSEISIA3ntJNyaS8Ku92G5KlUyTUb8saPHf2TCjV7EL4ISj+41k8CPc3xT4ivrf7IbzeEGjTyvvux/aKM8eg8mIe8l8N/diDEMJ8nDNfjWtfrNLvOi+4+4qPeo/okhBnWzZCWEfcaTPpmjPLoP8NB+ZyfvJ/sSozHEr8nnj91AT6kin42RdPDR3S+t/3ZysNi1apWB1rdCR6VUZZdQVbDra30X8JlZWDg9N5hP4is+CRSyrqWqrJ+WEviy/UkZwyDo44v8A22SPSqllQp1JrdRXvL+CV3LQoEBl0kggFbiE3OnRGtXUWoVIyS2aOfi8TTlRnCVSOqeiTZikia9vlPmLrvYnbwThStQQopbjbMeRJIG11XB8KjeN0r77CzzabS23J8lHz7c2BWEn8Vt3GoYmiqlKUeqJ4TGSo141E9jbZlj8Pg1EDZ5zm1KSrZuDokb9T1ndXPwvZ8KXi3f+bHVxPamLxaySk8vTb5t9jzzM2+dcUVEySST2munKmpaGSnPLEDN4ZTC5gqb1J6uuY0HbXGxmEyPTZnRwuIsaxrZUlKkQCOq1q47g1ozsKSaujQZW+YBqpxsyVwks760R2Km9R+HZU4oIQJUdB7eFNRZCckldlDlZlcL555SZDagkTIB0SBuWowNLCJroYPDWab6owYjEXi0trM0XJVQ5oAHcPVXVrbnnuQvijAB6rH2GqYdAl1IU4nuNTyojqTJxp/SoOknuSVSS2I8ShDyFIUI2hEjUd2lZquCpzRrpY+pB66+5JiUqbwxDaC8tKYCBCVKtukxPfXMq4KolZbHSo42k3d6HnHya8keeQkqaW2UEha1WgzdCQfTWbESqd5lTCEXJuT2PbMFhEtICUiAKlCOXctk7kb7s027hY6ITQB4+cDhx5eMUrsaaV6zas1qZ7jvMTLy07e7X9kjeEw58lrEu8VBI/pmnpwiEp1V55xXz/RYTgY8nBNp7XVFX9yql4uhnliqK81dv/wBVb7IkbU7ol1hvsZbSo/0pJqShUe32Ms+0cGvyyl7v+y4jJsQ5qcU52wGk+K1D1VP8PN7/AHM0u2acf+3Sj9xTybQm7vMo/wBx8rV+VAg+NSWGXLKZdt4p+XT2SHIYwqLJc2j/APjhwPS6TVnc01uZJ4/E1PNN/ImIx7CNWXV9jjyhPBDcDxobpQV7FUYVartcFc868sBDaUz5KGkXPfqeJNZ3iHPwwRvjhqdJZpszjeAUcVzZASrniIURAO2dTIHpr1uHbhhYuXQ8XiZKpjJZOZG9PJwh3FJDQc51O3BXsbFzAhEgKUZIPUk6b8f4hZYtu1vqbXQd56Xv62PM3lc0spUCFoNxFwR111FUi1octYStfa31Hct8ch19S21SnZTFiIgXF+2qHdQ1OtQjZalB1XSJq/kjBXiWsvxyUKvcGxEieMePjVdWKqRtccbwYby7L8Os/NL5sm5SDA/lnyfw2rj18LbfQ6FHEuPqH8HkCk3Doj7v61jeH9TR+L9AzhsqQPLWVdgt+tTjRS3ISxMntoFWChsQhAFuHeZue+r4xSWiM8pOT1Zj+UmVvYtRclKWkQJUoAlAPTUkaJGpkxMV0MPamtdzHWqpvKiPDcr8CxCf2hIAEAJ21j+hJvxqc5x5Zl7ipLZB1nlJhsSyssPJc2ACQAQQJF9lQBqEV4lYi6co+ZFNWZixmfCr8rI2Ht5qm1x8e2lkYrFhGZJEXpZRZS1h85Sd/wAcag6YWa2NBlmZga6Hf8a1gxGDUvFFamyhi3Dwzen2C2Kc3VyG+DrIpi5qIybEHQULcZkxlTbflv4ZvrDaC4ocCT7KvVKK5LJ4yvPzSfyNW5hRYuYl49kNJPckJNTyQXBQ5SfJGX2k3bwTY+08Sv0rPtpZ4rYWST3EGdPrshxKRpssN7XdKUmPGjPJ7JjyJb2EXluJXdwOx5zziWx4ElXootN72QXj7kJwjKPLfZB6mkLePcown0UZOsvgM3RDX3mghRS3iHIB6S1BpOljstxPCahLuopsnBTlJIzayQUgArWohM6ypRAHiTXPWeq0jseGCcuDRYbI1N2UoNlWvOOJSVdgbRtKjsNdClRlHwxt92cmtie8eaV7L4R5vn5QcQ5sHaTtQDcAwACQCdJFelo0pU6ai90cWdeLbklY2/ITOcO6OaxE89aFLcWUuQIAgqgKAgRGlY8TSnHxR2NFGvGel9TNct8ybexJDKEpbblAKUgbRnpKtrfThWrDUpRheW7MuIxKzWXBl8egqgDePdVs03ZF9GSy5irmIWoQDA3xYnieqq62aSsmWQSQGDC0KuCDqD+ormqnUhL1LrhzLM5cTI1NpBSkzGhhQjrrbTqOStPX9H+liqUFutD0TkjyhbeIaWEoc+rASEr606WV2b6qq0VvH4JKVtzXlwJElQAqlQvsPMZXlVyjWgANkXkgGDYfWUDY3sAbWMzFbaFDmRVUnfRGQxXKPFLCkKfUQsEKgIFleUBCbSLWq2UVsQjSgtbABeXI3SO8+2qpUKfQtUmFcge/ZyYJM7X9SSm/WKvpQsrFFZZtQqjMJTfxq+xmcNSJzMTFvj4miw1TuyzhMxURJNhrprBIPiKViMoW0B6s0XBIUQZB1obVi1UdbM3uVZ1LbKvPRfsUlWyr2VQ4XbM845XZm7wmNCk3kkW0rgY2hknmjs/udXB1s8cr3X2LuEXJsk267Vgk2uDbYVzaUSLD0mo5mo3G7XMz/oak3cVh2R9tZcV3pGyPSa2ZXzL4K8y4QxX7MnV95z7LKEtjxgGO80ZIe/uGaQwPNi7eDR999RcPGVm3dR3kY7WDLJ7i/wCpYh2yXTHm4dBPdtJFu9VLPKWyYZUt2iNzJ16uwjtxDwB/InaPiRRlny0gvHhNjAcOiwcW4ephoIH51ye8UZI83YZnwUM7xaEtwGAgqIG0tanHLXMbR6Nuob6orTjkajY1YWEnUvLgzGExSS6krVsoSZJk6/VNgTE9Qm1V0KbTuba7vBpFx7M0rSoISWydFxtKjvNp7K6GGqKFRTlrbjY5tfCylDKtAHiMtAIIIUgDdKVcTIIJ1310aWOkruet3p6LoYcRgFNxyaJKz9WRnDhSTzbKpH1toqNuwVpp4unJ6y+hiq4CtFWjD63Bu2kf9e+tmYyrB1Hu0RvOTEWtFI3UqeSOW9yFSag0WobsUrDuROo0O8GO42NQkhomSoCLwdZEyDx3XFDqQi0pOzewsspJ2VzcYnM+cZbXtkDY2lx546Ko7/7qUaSTf6Fbm9jI4rEFaiVa+qNBWhaKwWKyRvqCXJNiUuQJE1NCY8LqdytxuNJpNk0izgDJUn7CvECaSkV1I7P1RRCtarvui6wVwWYEYUxq27I4Opm3As/1U4SW5RVo5qi9f2/xHqmR5pKrealUdYUkKj11nr0VODizLTqOnJSW6NrhCCmQZBuOFeYmnGTUt0egjJSSktist25oS0G9zNt5E6ekWggec+4E/wBKJPjFacs+WkQzR4TYpbYb8vEz9nDtgd22qfWKXdx5uwzS4siMYlsXbwoUfPxCi4eMKMDuozwjtYLSkccfiHrB1RHm4dJjhtJgeKqM0pbL9gyxW7GnJdm7pba7XV7a/wCWj2qpZZcu3sF48L5Ho5kWSHnuEMt/09IjjSapx1f6krze36GS5TOoccGzsICU7Ow0LTJklR1PbeYqEnFu7NdGM4x9+QUhpttMrISPSe/eaplUb0iaYR5ZAMxCvo2jbetWzPAQT4gVKnSqLkc5Ra6kgxiyILIP3XB7QKtyVOpRmgnsLhMWlMHZcSQYumfApJvThKpB6q5ZJQns7AjlCkh9RIjaAUO21z2GRXoMFJuir8focbExSqOwNmtZnFoEJQMRSZpNXBMRpRBMGJEHSCLgT4nx7KzVcNTrNOa1RZCpKF0uRcBjFFK0z0NoEDtgz3Hon8IrRSd22VTS0Y41NgNNQGcKAOmncLHTRcLCzTuAuGd2Vg7tDwIg+uop2YpxvGxVQu5FQvqWMsYJ35p4diPQse8+NKL0ZGS8Ufr9v6NVkecFDqJP1G0nuTY+kVdbNGxgqRtr7/c9jyTFBTVtBccFXjxmvOdp08s0+v7HR7PqZoOPT9yVQkViNpmm8tddM7Dzp85XQT+ZZnwFaLTfFvcheK5v7E4y9Df0rzSD5rSS4r8yh/xpZF+Z3HmfCscFtaow5dPn4hW0O5F0ijNCOyQWlLdjji3neiHFEabDCYA7Coe00s85bIMsY7sVOVbJlZba+8ecc/KLDxNDi/zS+AzLhfIrzLeyRC1EggLdVspSSCAoNptad9QbglZImlJtNs8wxBIJSAUxa/WNaqpw0vM6M5a+EZhct2lbRknrUSqOE6d1SlUUNiKu34h7zjDZIKypXUgFR74sO8iqlKcndIuvZWOZxcjoNGD5y0g94E1flqNblM1FMRlxZJ+bQkzfpk+EJoUZJ+YndZdmBc8eJdImdkBNt28jxJrv9nxtRT63Zx8ZK9S3QoA1uMgs0AdNAHTRcBizUWxojywQ2O2/u9VFLSIp7k5VUrhYbNRGdNFwOoA6gBJouBEsxUHoSIiemTuKZ79D7PGo38QcDWn9lpX2iE+HSPqT40k7IGryQQxD+y6qNBb8qQn1irVLLIqyZoL/ADc9d5C5xIS2o3U0g9971k7Qw/eU8y3WpThaqp1bcPT+DaivPHYHcr/oO+tdTdFdIxuA3VCYR3J878kVmh5i+flNlhP/ABfweyt8tjLDczGF31hRoiRu/TNfeFOh5yVTyGEzv/yX/wDed/vVUfzM3w8i9l9gbnH0J4VVDzD/ACsGZb9COArZMjSCmD3VVHYsql06q+6fUapXmXuia8hihXskealuKKZEWgDjQB1AEb2h4VF7DQmE+jTwoh5ERluOoGjqYHUALQB1ADVUmBG7pUZbkkQu6D8XsqAyufJR96ovy/Ua8xZxXlr+8r1mpy3ZCHlXsj0Xkf8ATJ/2m/VWiflOZV3fu/uest6149noUf/Z"/>
          <p:cNvSpPr>
            <a:spLocks noChangeAspect="1" noChangeArrowheads="1"/>
          </p:cNvSpPr>
          <p:nvPr/>
        </p:nvSpPr>
        <p:spPr bwMode="auto">
          <a:xfrm>
            <a:off x="0" y="-901700"/>
            <a:ext cx="2286000"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36" name="Picture 20" descr="http://www.mtc.ca.gov/images/ta_summer_2010/tl_247a_thm.jpg"/>
          <p:cNvPicPr>
            <a:picLocks noChangeAspect="1" noChangeArrowheads="1"/>
          </p:cNvPicPr>
          <p:nvPr/>
        </p:nvPicPr>
        <p:blipFill rotWithShape="1">
          <a:blip r:embed="rId3">
            <a:extLst>
              <a:ext uri="{28A0092B-C50C-407E-A947-70E740481C1C}">
                <a14:useLocalDpi xmlns:a14="http://schemas.microsoft.com/office/drawing/2010/main" val="0"/>
              </a:ext>
            </a:extLst>
          </a:blip>
          <a:srcRect l="16461"/>
          <a:stretch/>
        </p:blipFill>
        <p:spPr bwMode="auto">
          <a:xfrm>
            <a:off x="984639" y="1299368"/>
            <a:ext cx="3053960" cy="23794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AutoShape 36" descr="data:image/jpeg;base64,/9j/4AAQSkZJRgABAQAAAQABAAD/2wCEAAkGBxQTEhUUExQVFhQWFx4YGBgWGBkXGBUXFhUYFxcYGBocHCggGR0lGxgUITEhJSkrLi4uFx8zODMsNygtLisBCgoKDg0OGxAQGywkHyY0LCwvLywsLDAsLCwsLCwsLCwsLCwsLCwsLCwsLCwsLCwsLCwsLCwsLCwsLCwsLCwsLP/AABEIAKMA4gMBEQACEQEDEQH/xAAcAAEAAQUBAQAAAAAAAAAAAAAABQEDBAYHAgj/xABJEAABBAADBQQGBgYHBwUAAAABAAIDEQQSIQUGMUFREyJhcQcyUoGRoRQVI0Kx0TNTYpLB8DVVY3Ky0+EXJDSTlLPSFkNUovH/xAAbAQEAAgMBAQAAAAAAAAAAAAAAAQMCBAUGB//EADcRAAIBAgQCBwQLAQEBAAAAAAABAgMRBBIhMUFRBRMWYYGRsSJxofAUIzIzNEJSwdHh8RUGJP/aAAwDAQACEQMRAD8Ai8LthpNOYwH4j/RatjbJduNiIothI8QSiMS0/sswcxzGkcszi0+BHTyIWV+YsX249reUXncr/lnBHlr5qVlZDuZOA2+1jgXxRFt65TIPnnPzCnKQ0bWN78L7I/fWRhZg71YX2R/zCnzuMrMHaW8OGexwDGhxaRm7TUWKOqyhOUPs+oymuQ45jWkdx5FUXSS5j19WQAfBVKOtmXSs1daGz7i44vM3ZtAIyDuukfoS7k95rh4JPNGPsb/PuMIqLl7T0NsdjZaI7PvBpN61YB4aamwNPEKh16tmsutu/v20119SxUaV082n+eRkSz3C8kEEMdY100Ol81twk5Laxrzjlejucoj3hAA0dw/Xy/kschmZUW87ej/+ok/8FOQixI4XepvR3vncfxjU2tw9DFov78beil2ZiGA94sbpd/8AuN5+5bGGf10UU1lam2cNyrtnLFIBSAUgGVAKQCkApAKQDKgFIBSAZUBOYTBveTTjTInScOOXSuC89VgouyR3ISuiKZjJfa+QWfVLkHIyPpUoYXEmrAuhx6cFhKCT2Mkw3aD/AGnf/X/xTqxmL7NqUR332PBt+45dFW4mSJDDbfy8XT+VN/JRYWKybyyX3XPrxFeSzWXkY5WZmD3keXN7R5ay+8W5nOrwFBZKMOaIeZcDYPrzBf8AycT/AMr/AFUZI818TG8uRse6GIw83amOV8gaY77RlVZdQaL1zUVTWpwy681/hZSnNSsuTNiAeMv2gNGyCToCRxHHU6cDxWslUuva8PnXXbYveR39nu+Hlp7yQ2m4iCU8xG4/BpXQNA4JDvBia4t4X8vNY5aRc1I6ZszdyZ7GOdK0ktDiATpmAKyyUipymX9sbK7CAvDu9Yokkt1IBsDwTq6ZGeZpm8+JccHKC9hto4Zr9cdQrsLGHXRaZjiHLq3oc1pdw5FytILikJFIBSAUhFxSC4pBcUguKQkpSEXFILikFzEh2hLykkB4aO5fkvN3PRWL0eOmabzmx1axw+FJmGVMk2b0y5cj48NI27p0WU2OdtI1U3uRkKR7Xwznfa4Z8Qqrgkza3xySD5ByyzS4MjKZ2G2bBPZhxcWerayVroXE9LtzemtrBsMrHsqZukuSJ3Jr3EWPaBDHNI8isW7bon3FZAYwS7vAfqnsefcCwWpvHj6jUydlgTXle9tcnwgknp3HE++kTjy+JHtI9Y/CTxNz0x8fDOwAgHo7S2HwICsjGEtjHM0br6InOkZitASHR1Xc5P5gJOjF6Mx6yS1R0CLCFtERtFHQdoaGgF+r4D4KuOHpRegliKst7DbErhh5yQ0ARP4Ov7h8FbZFavxR83jGPy+q3h050o6pF+dn0FgmfZRktDvs2HQ0ayN0I+K0qsfbbtfx9xdTk8qs7GD6RW5dnuDdQC3jr94LZ9mnCyKYKVSpfxOMYyW43CgNP4rLBTvXj88BjIWoyfcRNL0Z54UgFITcUguSOwdhzYuTs4GZnAFxJ0a0DqeV8Aq6lSNNXkZwhKbsjBmhLXFrgWuaSHAiiCOIKzTT2MHdaM8UpIuZWy9nSYiVkMTcz3mgOnUnoANSsZzUFmZnCLk7Ikt7N1ZsBI1khDmuFte0ENd1GvAhV0a0aqujOrSdN6kHSuKrikIFIBSAydt7HyOzQtLdKLCc1Hqxx4jwOo8V5dSuekTuQMIcL/BZXJZdbmOnL5KLkXKvqxr1vRLi5ZlA/n8lZF3D0M7Zm3JYdBT2ew/vN93TzSULkXJmPazZdYi2N3OOSy0n9l3Fvkb9yplDuMrmVFtSjlnicz9qi5h8Q4BYZOKFzZMDJweynaU1wOtXdWDRHHQ2FClYxlG5u/o7kjBmYGxsf3SQ2g54p1uI00BNaDRbEJXKpqxK7/tvZ2KH9n/ELbwv30fea2IdqUmcM2dskukjPZuLMwLi0fcDgHkHlV8V1680qcteD9DmUZOVSNlx/czd6thtw8g7OzFI3Mwk2RWhafI/iuLRlmR2paHbMPC1uHbI40GxBx0sgNYCefgqeqhKW2odWcVvoaDvvvjhcVhgyJ7iQ8ONscwZQD148VZjMNUhDVfEjCVoSnuc6nxbXMNA68yqMDSaxEbsvxtROhKxhUvTHnQgCAIDo3ow21O1rsPhcJG92r5JXyOZfs5u6a6AeHmtHF04/alLwNzDTdssUaxvttY4nEue/Dtw8ze5IA4kuc3gXWBqBp4ilsUKeSNk7oorTzS1VmQFK4qO2+jfY+GwkAkdNC6eVoLnZ291p1DG6/HxXJxNSdSVknZHSoQjBXvqT+8WHwmMgfDLLFTuBD2Wxw4ObrxCqpudOWZJls1Gas2fPe0cH2Mr4szX5HFuZptrq5grswlmimcqUcrsY6yMQgCAnjtBobfrxHrxb7+YXjoVFJ2ejPZYro+VJZ4PNDmv3MHG4aJwzNcMvjo4fHirk2aJFTPdZDWxkcbDtK5g9FYkmGjExEry4nI1vgLoeVqyNJ23uYynExzm6BWKDRDnFlCxyOLIzIp2JUODJzoy8PPMKDZJAOgc6vcLpYuDS1Jzp7G37pYPEOlb28kjGng1xLSfHUacPfYVTa4GUk0bXisVE6d7HhzX4cl7Zg5ttyj1mczodRzorXlUSllNqODm6SqrZ8NSU21tnEDASsmMc2aPuytBb2jbFOrgD1CzwmLqRx0KTV0+Pn5mrisLTlhJzTs1uY27UcWK2e8NZkfFFLG82H12nez0dcp0OmuhA4LtY1yjJ32f8WOTg4QssvD/AEjI9mvbG3D4wh5P6Nwdr6taa6OBymzxB5rjRnKEkdpwpyp3i9eKNwO8Y+huY9h/QEW0/wBmRqDwWthuk71405x/Mlp7+RliOj7UpTjLg3r7jnG3djwtwGHnYdJHhj3Hl3O8K8HArv4+tN3jyOT0bQjmTvo+Jq7YALp4Iq9OF3wWtgXmrLTn6G50hTUKTSafu955pd888KQkUhB6jZZAsCyBZ4CzVnwHFGDuG6+0dmYKBsTMVCTxe8uAL3niT/AcguPVhWqyu4s6lOVKEbJmsek/6DiGfSYMREcQ2gWtNmVt0PeON9B5LYwnWweWSdvQoxPVyV09TmhXQNI2TcbdA46bUVAw3I+tTzyN/aPyC18RX6qOm/AvoUnUeuxP+kf0fsw7PpGGZ9kBUjPWycs45116cVThcU5PLPcuxFDKs0TnlLeNIUgFISKQgyMNG1tkFxLtSCRV+ArReFrVHU4H1HB0I4dO0m0+D2LzsPhXX9gAR0eXD4O4e5HWqW0bMI4PDqV2k/D+y9B2TR3Whp6gDUdCqJOo92/M3I06EfsxXkXu3aeJHvAUXmuJk6VOSs0jzljPFjD7qVscTVjxZrVOj6E94o9y4TDuAHZZXe0x519xBC2odIyS1WpzqvQ1Nu6bRZZsOMn9I4D+4HH5OC2IdIRa1RoVeh5r7Mi5Ns8RtcYh2hqqcASL+82qojyV6xVKWlzSn0fiIPYwdnbSmz9m/MGg2GusUTpev4qmSVtCbNP2jbt5cHlETpMzoxxLKDhdA2SDfJak6eWd+DOthcSp0erWk1tyZMRuZNhjGzMWDRgJo1pd2DSfSKVGrSqyvZN28rP9jQq4arVjVpcZLUw9n7KMTrZ2rM1NeWyNOZl94ZcmvgLXTn03hq66vW70Xs8eGtzk0+hsTRefSy314e6xhwbTyTOh1dK15qUtGZ7WAEdo0mrAtumhWsbluJsAka6PKQ3VtH3ijz8Vx44fFQqqpGls77cnfmdSVWhOk4Opurb81Y0zffBNjgZlPdz+qOFlurq9qgBa7ixuJr3Vanl7/wBjkxwWHoa0qmbu089DUMJPrWuviRX5rawf30fH0KsZ9zL54mXS7pwbikFxSC4AQk7P6Ntyxh2dvO0GeQaNIvsmHl/ePP4Lk4rEZ3ljt6nRw9DKs0tzUfSTub9FeZ4R/u7zqP1Tzy/uk8Ol0trC4jrFllua+Jo5Hmjsa1u5sOTGTthj56udyjbzcf4DmtirVVOOZlNKm5ysj6D2JsmPCwshiFNaPe483HqSuJUm5yzM68IKKsjNkaCCCAQRRB4EHiCsDI4X6Q90Dg5e0iF4eQ93+zcdch8ONH3cl2MLX6xWe6+Jy8RRyO62Zp9LaNa4pBcUguXGOXhD6genZbFCtOvHipsrIi7uySgw+HdVyvaehjv5h6yUIviVupVXC/j/AEWtpQMjcAyQSAi7GleBB4FYzgkZ06s5LVWI442MaOkaD5/kiozlsjJ4ylDSUj3DjY3GmyNJ6X+axlQnHdGcMdQnopGW2RyqyovlJGVHM6vDz/hzWWV2KpOHuM+DEVxe0aXTgeitpxm9Ys0K9TD7TJ87RhlwxLnHOdCx1Za5tHXSj5Lag88e9bnJxNHqprLs9V3mGZuxw7XQloGfKWnUjTjx0UwwVOu7VFtyKXi6tN3T35liHbkxPI6E00akgEitfBWf8rD0lnje613Mf+hWqexK2vcY8WCOr3glzjZLm6knnofFLkM2mDDsofacunDRbSxXcav0cyI9lRS913fb5cFhUrdYrWM4QyO5h737vQRYOWRjSHNqve4D+KswUfr4+PoyrFzfUyOXr0BwwgCkG1bjwthxImxOHxDmsFx5YnuAfyJFa6cPFauIblDLCS80bOHVpXkn5HT/AP13B+pxf/Tyfkud9FlzXmjf66PJ+Raxm+OGljdHJh8U5jhlc04aQgg8uClYecXdNeaIdWLVmn5HLtnbWxOz5JH4eN7I3mh20Z9UElgJNd7VdKVOFZJSevcznqc6TeVad5ObM9IG0p5WRRCJz3mgOz+JJzaADW1TPCUYLNK9i2GJqyeVWM7eXeva2Cc1s3YU4W1zWEtPUXehHRYUqFCqvZuZ1a1anvY1bbu++LxcRhlMeQkEhrKJLTY1s81s08NCnLMtzXqYic1Zmtq8oCAIDFGPZ1I9x/JeI6qR9I+lU+fwZUY9l+sPmnVS5D6TS5lyLGNcaDgSsXCSV2ZQrwm7JoitpY1znZGaAcSOf5BbVGkkszOfjMU3Lq47ce884DY8kpIjjc+uJGgHmToPK1fmRzi9tHYUsQBljcwHS9CL8wT8FCY0Z72ZtN0ZDHm2E0CdSzxB414KmrRUldbm9hMXKm8stUb3HvQ/OA6so+61raBqtNPNa8szja3wN2VGnwkr+/X1LUG0WZtI25iKGbvcb4X1v5KrCRlRTT1uYYnDRq2eZK3zzMnC7Mc94LsgBvu5mjMcpaG1di7W3HM5uTW5qYhw6qEFK+U94IhseIZRBHdyuN0/gePQXqr6TtPU581eOhZ2FC572Oy6Ovj0ohbVStGUGUqnKMkbdHghfD5LSsX3JHD4bwCsRW2bBsltcwpRizB9JP8AR0+vJv8AjatzB/fR8fQ1cV90zgy7hxrlaQXL+AxRiljlaATG9rwDwJabo/BRKOZNczKMsskz6H3d23HjIGzRHQ6ObzY4cWuXBq0nTllZ2qdRVI5kSqwLChQGh+lDeFrIjg4xnnnAblGuVrjpp7ROg+K3MHSvLrHsjUxVVKORbsz9wN0hgosz6M8g755MHJjfAc+pWGJxDqystkZ4eh1cddyc3g2NHi4HwyjR3Aji13JzfEKmnUdOWaJbUgpxys+ftv7Gkwk7oZRq3UHk9p4Ob4H5EELuU6iqRUonGqQdOWVkesyu4QXCC5YDh1C8JY+o3Kt5owUeaBPQEqVq7GMmoxbIrd3ZxnljjBoyOAvjQ5n4WfcujLkebvxZ1rCYGIxOaGyfRiGt7J8ZjfE5jjmfZoi6Gp5jQqCu5nbSwUL45MQDGwOp8xcDKyaFjS1rGVoLc4XxooQm0cf3h2eIpXsbZZo6MnjkcA5oPuNe5Tcs3MmDGRuaC68xAzHXjVKlqon7J0Izwslea147lIpYMwJvTqSsfreJDeEtovU2HdyNsuJhc0fZxvDnO1NaHL81nFNbs16s6bVoI2GXYIfI93aAhziaIcRqb4F9LLU109CW2fs3I4O7UacsleHtKNRdE/HIFJiZcTh0WSIZn4UEnQKTEhvSfCRsvEGzwb/jatvCL61P52KarWRnz0u0agQBAbFuPvVJs/EB4t0TqErPab7Q/aHEfDmqa1FVI248DOE8rPpDZ2OjmjZLE4OjeMzXDgQf5pciSadmbKIHf7e5mz8OX6OmfYiYebvaPPK3ifhzVtGi6krcCJSUUa76Mt0Xhx2jjbdiZrcwO4xh33iOTiOHQUFbiKytkhsYQj+Z7nSQtQtKlAavv7uizaGHy+rMzWJ/R3snq08D8eSuoVnTlfgYyipI+ccbhHwyPikaWyMcWuaeRH4+a68ZKSujVejsyypIuEFzADX9H/NeasjtZ5c35l+OM+24e5yiy5E9ZPm/MSRPo95x+Kiy5DrJvRt+Znbs404bEwyuB+zeCRzynQ140T8FMjCx1bEtDRI1z5ZmAd2eWmMldMNBbWgOqwNBWo14oysycJjuzGQTd5xLA6s2SUtMjs/JugHGvmoQaOU71Y4TYh7gcwADQ4Cg7IKLgOhNlSZLYjtm4V0je40muPClNxYlMLu486u08isbmSRteysIYWZGjUmyfACqAUJholsMHcyfcB+am5izLwma9UZBKROKgglMI46LNGLNj2dy4LJGLIP0rf0XiPJv/catvC/eooq/YZ86UuwagpBcUguKQXNu3F38l2cHsydrC43kLspY/q00ePMe/wA9eth1U14lkKuUjts7VxWKxX0qSN7nBzS1uR5Y1rHZmsGnq/jZWcIQhHImQ5SbudGi9L0lDNs6W+dOdV+Fx8FqfQ1+st618j3/ALX3/wBXT/vH/LT6Gv1odb3Mf7X3/wBXT/vH/LT6Gv1onre5lD6X3/1dP+8f8tPoa/WvnxHXdxzne7aU2OxT8Q7DvjsBoaGPNBooWcos+NdOi26UY045blM25O9iAc0g0QQRxBFEeYPBWrUwKUgMd0Uo0LHDzBH8F5pSi9jttNbooBJ7J+BS6I1PWeQfdPzUXQ1PD3vPFp+BS4JzZO8+IgYI6D4muDxHK0ua1zTmBbqCKOvFQQ0e9qb1TTB4AbGJDcgjDh2hyhupJPIAe5Q2RYhmQEnUadNQlxY2HB4otAa1jQBwACi5OpNYTFO5gfBAScUljgEJMntNKoDy0UohouwKWyLElB/OqxIsTGDCzRgzZdmOCzRgyF9Kv9F4jyb/ANxq3ML96imr9hnzrS7Bo3FKBcUguKUi5tfowngZtGL6QG5SC1hdWVsprIT8wL5kLXxMZOm8pbSks2p9GBcg3SqAIAgCAIDjnp1ngL4GNDfpAsvIrMIyO6HeZ1HkuhglLVvY1sQ1ouJyqlvmtc6qV8uTa2PpjSe5bMDfZHwVsa9RbSZTLD0pbxR4ODZ7KtjjKy4lMsBQfD4lBgmjl8h+Ss/6FTkvnxKv+ZS5v4fwPobeg+A/JZR6RlxivP8A0rl0XHhJ+X+Hl2DHQfAfkro9IQe6ZTLoupwaLTsD4D4BWrGUXxKJdH11w+JVmBHQfBXRrU3tJeZRLDVY7xZeZC0ez8lbdFTTRmYc0KAYfchBdbD5KSC5G0dQpBlQe8qCGSeGcs0YM2DZjws0YMivSn/ReI8m/wCNq28J96vnga9f7DPnel2Tn3FJYXFJYXFILikFzsnow3/MpbhMSR2lVFJ+soeq/wDargeddePOxOGy+3HxNyjWzeyzqIWibJVAEAQGo+kLfNuAiAZldiH+ox3AC9XvA1odOZV9Cg6r7iqrUyLvPn7H4t80j5ZHZpJHZnE8z/8AlD3LrxiopJGhKTk7ssUsrEXOpr5afTwgCAIAgCAIAgFIm1sQ4p7lQVasRVW0mUyw1GW8UehIVcsbWXEol0dQfC3iV7XwVsekZ8Yr58ymXRUPyyfr/BfhxQHVXR6Rhxi/nyKJdEy/LJehJ4bacelmvcVfHH0Xxt4GtPoyutlfxJ7Z+0Yb0lYPM5fxV8cVRf5ka08HXj+R+V/Qw/SXKHbLnIcHerqCD99vRdLBSTqxaZz8VCUYO6sfP+Vdw5dxSC4pBcrSEXKUhNyrSQQQSCDYI0IINghLBM7x6NN8/pkfYzEfSYxry7Vg4PHjwse/muTiaHVu62OhRq51Z7m8hapeVQELvbvFHgcOZX6ngxl6yP5AeHMnkFZSpOpKyMKk1BXZ857Y2lJiZnzynM9516ADQNHQAaUu1CChGyObObk7swsqyMLjKhNzqC+Wn1EIAgCAIAgCAIAgCAIAgCAIBSCxGbxD/d5Pd+IXV6DX/wB0PH0OT05+Cn4epo1L3x4K4yoBSEXFISKQCkFy/gMW+GRksTi2RhzNI5H+IPAjoVjKKkmmTGbi7o+hdyd6WY+APFNlbpKz2XdR+yeRXGrUXTlbgdOlVU43Jba2048PC+aVwaxgsk/IDqSdAFXCEpvLHczlJRV2fPG928UmOnMr9GDSNnJjfzPEn8l2aNJU42RzKtVzZCUriq4pCbikFzpi+WH1MIAgCAIAgCAIAgCAIAgCAIAgI3eIf7vJ5D8Qut0H+Oh4+hyOnfwU/D1RpFL3p4EUgFIClICtIBSAUgJDYe2ZsJKJoHU4aEHVrh0cOYWFSnGorSM4VJQd0SW8O+WJxhZ23Z5GGxG1pDCergSS74rCnh4U/smc68p7muq4pbFIBSAUgOkr5YfVQgCAIAgCAIAgCAIAgCAIAgCAjt4f+Hf5D8Qut0H+Oh4+hyOnfwM/D1NJpe+PAhAKQBCAgKpYFKQBCRSECkApAKQCkB0dfKz6sEAQBATW62Ga90uZgkyxlzWnW3AilvYGnGbleN7LbvOf0hUlTjDLLLd2b7jOxWxxJ9H+yEEkjyHsBuoxqXVyOg/eCuqYVTyezkk3qu5cfnma1PFun1nt54paPvfD55GLvNgWDJLEwsjdbCKIpzSQDXiPwVWOoxVqlNWWq8V/JfgK025U6jvJWd+5/wAE3Jstnahn0VnYloJlvKW92z81uyw8Osy9UsvGXI50cVPq8/WvPfSNr31I7ZewmTwNykaTOBf950Y4AeJ0WvQwcK1JW/U9eLX9m1iMbOjVd/0rTgmQW1JWukOSMRtb3Q2qOh4u8VoV5Rc3ljlS0t/PedLDxlGCcpZm9b8PDuJnCbLZM3Cva0Btls1cO53rPmB81uww8KypyirLVS8DQqYmdGVWDd3o4+P8fsXpdnRNklmyh0AhEjB90udoB8R81nKjSjOVW14ZbrldlccRVlTjSvaeaz9y1MKcRxQ4aQwseXNdmBunGxRPlqqJ9XSp055U7p379jYhnq1asFNqzVu7cydtdk2SKJuHjGcRuzC7GZ+oA6UFZieqjONOMEr5Xf3sqwvWyhKpKo9Myt7luZke7oGKcS2PsdaZYsd0V3fNXrApV22ll10v+xRLpBvDJJvPprbv5nPd4f0En8/eWHQf46Hj6F3Tn4Cfh6l3GDDbOhwzThY8TNPGJZHy3QaTWRgHDn/ra9lHPWk2pNJaaHipZaSWl2zBdhYX7LxGIbC1j/pgaziSxhaw5AempWd5Ksot8PiYWi6cpJcS1u/gY34DaEjmNc+NjCxxGrCXa10U1ZNVIJE00nTk2btDsGMuwsY2dE+CWBrpcR6ro3EGzfXRp9603VdpPO009EbPVq6WXS25G7K2RG3CF0GCjxrvpUkdv49k13ddm+GqsnNudpSy6LzMIwSjeMU9TMwu7uGbisc2OGGTs4Y3tjmd9nFK7NmYXch6vxWLqzcINtrV7ciVShnkkv6I1mAY7aOChlwuDY1xeSMO7tGvAY6g/wAiLCszNUpSjJv36GORdZGLivAv7a2PH9Fxbp8DFhOy/wCHkY6jK7Mcrct63pp4qKdR54qMs19+4Tgskm42tsc1pb5pFKQkUhFxSEikB0RfKz6sEAQBAZ2zNomHtKFl7Cy7rLfMK6jXdLNbirGviMOq2W72d/6K4Haj4i9wJc9zMgc4kluvEWppYidNuS1bVrvgRWwsKqUXok724MuP23I6J8cpMgdRBcdWEcxpqsni6koOE/avz4GKwVOFSM6fs23txL794nGVzywFjmBjoy4lpAFX4H3Kx46Tm5NaNWa4FS6PiqainqndO2piDaZELYmjLlk7Rrr1B5D3dVT9IapqnFWs73uX/Rk6rqSd7qzR52rj+2fnLA11U6jo4j71clFet10s1rPj3/wTh6HUxyJ3XDu7i7s/bDoopYmixJzvVtiiR5j8FnSxMqdOVNfm+BhXwkatWNR/l+PH1KP2w44ZuHrutN3epANgV5o8VJ0VR4c/2JWEisQ6/F8P3LWMx5kiijy12QIBv1s3XpwWFSs5wjC2xnSoKnUnNP7Vvge8dtIySRyFoBYGCgeOQ2Na5qatd1JqdtrfAxo4ZU6coJ7tvzLse2SMS7EZBbr7t8LAHGvBZxxTVd1ravh/djCWDTw6oZtFxNb2/wDoH/z95bnQf46Hj6M0+nfwM/D1MTA72gQshxOFixLYv0ReS1zB7JIBzDh/qvbSw/tOUJWvueFjX9lRkr2K7O3tbHFLFJg4pY5ZjNlLi1rSQAGhoB0FfNJ4dtpqTVlYmNdJNOO7uWZd5m9niY4sMyJmIY1hDXGmZDeYaak/wUqi7qTldoh11ZpRtcx9u7xyYkRt1jZHE2Ita92V+W+84aCzdLKnRjC731vsY1KznbgUZvBI3BtwrLYGyGTtGvLXHMKy0OXvR0YuedhVmoZEXN3N4BhhO10DZ2TtDXte4jQEnXQ3dqKtHPaztYmlWyX0vcyIt5oo8RBPDgooTCXEtY8/aZmltE1pVkqOpk4uMpN3MuvSkpKOxYfvM98E0ErBIySQyMLnHNA8m7YaNjlX5qVRSkpLS2nvMXXbi4vj8CBpXFNxSC4pCbikIuKQXOhL5WfWQgCAIAgCAIAgCAIAgKoCiAIAgPE8Qe0tPAij71ZSqypTVSG6d0V1qUatN057NWZrGI2BID3acPmvYUf/AEVCUfrE0+7Y8ZW/81XjL6uSa79/EtfUsvsq3tBhO/yKuzmL5rzH1JL7KdoMJ3+Q7O4vmvj/AAPqSX2U7QYTv8h2cxfNfH+B9SS+ynaDCd/kOzuL5rz/AKH1JL7KdoMJ3+Q7O4vmvMfUkvsp2gwnf5Ds5i+a8x9SS+ynaDCd/kOzmL5rzH1JL7KdoMJ3+Q7OYvmvP+h9Sy+ynaDCd/kOzmL5rz/ofUsvsp2gwnf5Ds5i+a8/6H1LL7KdoMJ3+Q7OYvmvMfUsvsp2gwnf5Ds7i+a8zb14Y94EAQBAEAQBAEAQBAEAQBAEAQBAEAQBAEAQBAEAQBAEAQBAEAQBAEAQBAEAQBAEAQBAEAQBAEAQBAEAQBAEAQBAEAQBAEAQBAf/2Q=="/>
          <p:cNvSpPr>
            <a:spLocks noChangeAspect="1" noChangeArrowheads="1"/>
          </p:cNvSpPr>
          <p:nvPr/>
        </p:nvSpPr>
        <p:spPr bwMode="auto">
          <a:xfrm>
            <a:off x="0" y="-977900"/>
            <a:ext cx="2152650" cy="1552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3" name="Picture 38" descr="http://secureidnews.com/wp-content/uploads/2013/07/clipper_par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668" y="3903081"/>
            <a:ext cx="3063931" cy="23794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0" y="-76200"/>
            <a:ext cx="9144000" cy="1143000"/>
          </a:xfrm>
        </p:spPr>
        <p:txBody>
          <a:bodyPr>
            <a:normAutofit fontScale="90000"/>
          </a:bodyPr>
          <a:lstStyle/>
          <a:p>
            <a:pPr algn="ctr"/>
            <a:r>
              <a:rPr lang="en-US" dirty="0" smtClean="0"/>
              <a:t>Drive towards convenience with </a:t>
            </a:r>
            <a:br>
              <a:rPr lang="en-US" dirty="0" smtClean="0"/>
            </a:br>
            <a:r>
              <a:rPr lang="en-US" dirty="0" smtClean="0"/>
              <a:t>common payment media</a:t>
            </a: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2571132"/>
            <a:ext cx="3010449" cy="2215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400" y="4946767"/>
            <a:ext cx="2033843" cy="1266067"/>
          </a:xfrm>
          <a:prstGeom prst="rect">
            <a:avLst/>
          </a:prstGeom>
          <a:ln>
            <a:noFill/>
          </a:ln>
          <a:effectLst>
            <a:softEdge rad="112500"/>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1150874"/>
            <a:ext cx="1828800" cy="11841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9174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UTA 2 2010\P22500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812" y="4648200"/>
            <a:ext cx="2369642" cy="12728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6" name="Picture 2" descr="http://www.rideuta.com/uploads/Ed-Pass-Ca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480"/>
            <a:ext cx="2743200" cy="1752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68" name="Picture 4" descr="http://www.transitunlimited.org/images/thumb/e/e4/Traxlf.jpg/300px-Traxl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812" y="2784454"/>
            <a:ext cx="2350168" cy="15589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0" name="Picture 6" descr="http://www.rideuta.com/uploads/EFCwebsi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688" y="1148987"/>
            <a:ext cx="2229512" cy="3194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0"/>
            <a:ext cx="9144000" cy="1143000"/>
          </a:xfrm>
        </p:spPr>
        <p:txBody>
          <a:bodyPr>
            <a:noAutofit/>
          </a:bodyPr>
          <a:lstStyle/>
          <a:p>
            <a:pPr algn="ctr"/>
            <a:r>
              <a:rPr lang="en-US" dirty="0" smtClean="0"/>
              <a:t>Will </a:t>
            </a:r>
            <a:r>
              <a:rPr lang="en-US" dirty="0" smtClean="0"/>
              <a:t>we have open </a:t>
            </a:r>
            <a:r>
              <a:rPr lang="en-US" smtClean="0"/>
              <a:t>payments </a:t>
            </a:r>
            <a:r>
              <a:rPr lang="en-US" smtClean="0"/>
              <a:t>which accept </a:t>
            </a:r>
            <a:r>
              <a:rPr lang="en-US" dirty="0" smtClean="0"/>
              <a:t>any media?</a:t>
            </a:r>
            <a:endParaRPr lang="en-US" dirty="0"/>
          </a:p>
        </p:txBody>
      </p:sp>
      <p:pic>
        <p:nvPicPr>
          <p:cNvPr id="11272" name="Picture 8" descr="https://farepay.rideuta.com/static/images/purchase_car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648200"/>
            <a:ext cx="2286000" cy="12728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4" name="Picture 10" descr="http://www.standard.net/sites/default/files/imagecache/max_800/stories/2013/10/09/187029-224512.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4075" y="1148987"/>
            <a:ext cx="2369642" cy="13656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6" name="Picture 12" descr="http://phandroid.s3.amazonaws.com/wp-content/uploads/2012/02/isis-mobile-wallet-screensho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4082972"/>
            <a:ext cx="1203424" cy="18089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412" name="Picture 4" descr="http://www.doncio.navy.mil/uploads/1205YWL68251.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63561" y="4082972"/>
            <a:ext cx="1232039" cy="18089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414" name="Picture 6" descr="https://encrypted-tbn1.gstatic.com/images?q=tbn:ANd9GcQMmteJrxjj-A858B6vcG0PFHfBaN53XU4m3gDSe_07e2eXCD141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1" y="4191000"/>
            <a:ext cx="575095" cy="6858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410" name="Picture 2" descr="http://www.rideuta.com/uploads/creditcards-logos.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2819400"/>
            <a:ext cx="820948" cy="1295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43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70"/>
          <p:cNvSpPr>
            <a:spLocks noGrp="1"/>
          </p:cNvSpPr>
          <p:nvPr>
            <p:ph type="title"/>
          </p:nvPr>
        </p:nvSpPr>
        <p:spPr>
          <a:xfrm>
            <a:off x="-9525" y="15922"/>
            <a:ext cx="9144000" cy="990600"/>
          </a:xfrm>
        </p:spPr>
        <p:txBody>
          <a:bodyPr>
            <a:noAutofit/>
          </a:bodyPr>
          <a:lstStyle/>
          <a:p>
            <a:pPr algn="ctr"/>
            <a:r>
              <a:rPr lang="en-US" sz="2800" dirty="0" smtClean="0"/>
              <a:t>:</a:t>
            </a:r>
            <a:br>
              <a:rPr lang="en-US" sz="2800" dirty="0" smtClean="0"/>
            </a:br>
            <a:r>
              <a:rPr lang="en-US" dirty="0" smtClean="0"/>
              <a:t>Will we provide universal </a:t>
            </a:r>
            <a:r>
              <a:rPr lang="en-US" dirty="0"/>
              <a:t>(or linked) transportation </a:t>
            </a:r>
            <a:r>
              <a:rPr lang="en-US" dirty="0" smtClean="0"/>
              <a:t>accounts?</a:t>
            </a:r>
            <a:endParaRPr lang="en-US" sz="2800" dirty="0" smtClean="0"/>
          </a:p>
        </p:txBody>
      </p:sp>
      <p:sp>
        <p:nvSpPr>
          <p:cNvPr id="1029" name="Rectangle 5"/>
          <p:cNvSpPr>
            <a:spLocks noChangeAspect="1" noChangeArrowheads="1"/>
          </p:cNvSpPr>
          <p:nvPr/>
        </p:nvSpPr>
        <p:spPr bwMode="auto">
          <a:xfrm>
            <a:off x="3513535" y="5320506"/>
            <a:ext cx="2337594" cy="804863"/>
          </a:xfrm>
          <a:prstGeom prst="rect">
            <a:avLst/>
          </a:prstGeom>
          <a:solidFill>
            <a:srgbClr val="660066"/>
          </a:solidFill>
          <a:ln w="9525">
            <a:noFill/>
            <a:miter lim="800000"/>
            <a:headEnd/>
            <a:tailEnd/>
          </a:ln>
          <a:effectLst>
            <a:outerShdw blurRad="50800" dist="38100" dir="2700000" algn="tl" rotWithShape="0">
              <a:prstClr val="black">
                <a:alpha val="40000"/>
              </a:prstClr>
            </a:outerShdw>
          </a:effectLst>
          <a:scene3d>
            <a:camera prst="legacyPerspectiveBottom"/>
            <a:lightRig rig="legacyFlat3" dir="t"/>
          </a:scene3d>
          <a:sp3d extrusionH="887400" prstMaterial="legacyMatte">
            <a:bevelT w="13500" h="13500" prst="angle"/>
            <a:bevelB w="13500" h="13500" prst="angle"/>
            <a:extrusionClr>
              <a:srgbClr val="8E308A"/>
            </a:extrusionClr>
          </a:sp3d>
        </p:spPr>
        <p:txBody>
          <a:bodyPr wrap="none" lIns="64008" tIns="32004" rIns="64008" bIns="32004" anchor="ctr">
            <a:flatTx/>
          </a:bodyPr>
          <a:lstStyle/>
          <a:p>
            <a:pPr algn="ctr" defTabSz="639763"/>
            <a:endParaRPr lang="en-US" sz="1400" b="1" dirty="0" smtClean="0">
              <a:solidFill>
                <a:schemeClr val="bg1"/>
              </a:solidFill>
              <a:latin typeface="+mj-lt"/>
            </a:endParaRPr>
          </a:p>
          <a:p>
            <a:pPr algn="ctr" defTabSz="639763"/>
            <a:r>
              <a:rPr lang="en-US" sz="1400" b="1" dirty="0" smtClean="0">
                <a:solidFill>
                  <a:schemeClr val="bg1"/>
                </a:solidFill>
                <a:latin typeface="+mj-lt"/>
              </a:rPr>
              <a:t>Universal or linked accounts</a:t>
            </a:r>
            <a:endParaRPr lang="en-US" sz="1400" b="1" dirty="0">
              <a:solidFill>
                <a:schemeClr val="bg1"/>
              </a:solidFill>
              <a:latin typeface="+mj-lt"/>
            </a:endParaRPr>
          </a:p>
          <a:p>
            <a:pPr algn="ctr" defTabSz="639763"/>
            <a:r>
              <a:rPr lang="en-US" sz="1400" b="1" dirty="0" smtClean="0">
                <a:solidFill>
                  <a:schemeClr val="bg1"/>
                </a:solidFill>
                <a:latin typeface="+mj-lt"/>
              </a:rPr>
              <a:t>Coordinated incentives</a:t>
            </a:r>
          </a:p>
          <a:p>
            <a:pPr algn="ctr" defTabSz="639763"/>
            <a:r>
              <a:rPr lang="en-US" sz="1400" b="1" dirty="0" smtClean="0">
                <a:solidFill>
                  <a:schemeClr val="bg1"/>
                </a:solidFill>
                <a:latin typeface="+mj-lt"/>
              </a:rPr>
              <a:t>Integrated customer  </a:t>
            </a:r>
            <a:r>
              <a:rPr lang="en-US" sz="1400" b="1" dirty="0">
                <a:solidFill>
                  <a:schemeClr val="bg1"/>
                </a:solidFill>
                <a:latin typeface="+mj-lt"/>
              </a:rPr>
              <a:t>services</a:t>
            </a:r>
          </a:p>
          <a:p>
            <a:pPr defTabSz="639763"/>
            <a:endParaRPr lang="en-US" sz="1200" b="1" dirty="0">
              <a:solidFill>
                <a:schemeClr val="bg1"/>
              </a:solidFill>
              <a:latin typeface="Tahoma" pitchFamily="34" charset="0"/>
            </a:endParaRPr>
          </a:p>
        </p:txBody>
      </p:sp>
      <p:sp>
        <p:nvSpPr>
          <p:cNvPr id="1030" name="Line 7"/>
          <p:cNvSpPr>
            <a:spLocks noChangeAspect="1" noChangeShapeType="1"/>
          </p:cNvSpPr>
          <p:nvPr/>
        </p:nvSpPr>
        <p:spPr bwMode="auto">
          <a:xfrm flipV="1">
            <a:off x="4643438" y="5124450"/>
            <a:ext cx="0" cy="192088"/>
          </a:xfrm>
          <a:prstGeom prst="line">
            <a:avLst/>
          </a:prstGeom>
          <a:noFill/>
          <a:ln w="19050">
            <a:solidFill>
              <a:srgbClr val="993366"/>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031" name="Line 8"/>
          <p:cNvSpPr>
            <a:spLocks noChangeAspect="1" noChangeShapeType="1"/>
          </p:cNvSpPr>
          <p:nvPr/>
        </p:nvSpPr>
        <p:spPr bwMode="auto">
          <a:xfrm>
            <a:off x="1379538" y="3341689"/>
            <a:ext cx="2659062" cy="0"/>
          </a:xfrm>
          <a:prstGeom prst="line">
            <a:avLst/>
          </a:prstGeom>
          <a:noFill/>
          <a:ln w="19050">
            <a:solidFill>
              <a:srgbClr val="660033"/>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32" name="Picture 9" descr="mastercard_paypass_header_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8100" y="3886200"/>
            <a:ext cx="6477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AMEX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962400"/>
            <a:ext cx="444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chase-platinum-vi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8175" y="4572000"/>
            <a:ext cx="4286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descr="New-Jerse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267200"/>
            <a:ext cx="381000" cy="2524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36" name="Line 13"/>
          <p:cNvSpPr>
            <a:spLocks noChangeAspect="1" noChangeShapeType="1"/>
          </p:cNvSpPr>
          <p:nvPr/>
        </p:nvSpPr>
        <p:spPr bwMode="auto">
          <a:xfrm flipV="1">
            <a:off x="1042988" y="4986338"/>
            <a:ext cx="0" cy="134937"/>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7" name="Line 14"/>
          <p:cNvSpPr>
            <a:spLocks noChangeAspect="1" noChangeShapeType="1"/>
          </p:cNvSpPr>
          <p:nvPr/>
        </p:nvSpPr>
        <p:spPr bwMode="auto">
          <a:xfrm flipV="1">
            <a:off x="2819400" y="4986338"/>
            <a:ext cx="0" cy="134937"/>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8" name="Line 15"/>
          <p:cNvSpPr>
            <a:spLocks noChangeAspect="1" noChangeShapeType="1"/>
          </p:cNvSpPr>
          <p:nvPr/>
        </p:nvSpPr>
        <p:spPr bwMode="auto">
          <a:xfrm flipV="1">
            <a:off x="4267200" y="3138488"/>
            <a:ext cx="1588" cy="9683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40" name="Line 17"/>
          <p:cNvSpPr>
            <a:spLocks noChangeAspect="1" noChangeShapeType="1"/>
          </p:cNvSpPr>
          <p:nvPr/>
        </p:nvSpPr>
        <p:spPr bwMode="auto">
          <a:xfrm flipV="1">
            <a:off x="5789612" y="3138488"/>
            <a:ext cx="1588" cy="9683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41" name="Rectangle 18"/>
          <p:cNvSpPr>
            <a:spLocks noChangeAspect="1" noChangeArrowheads="1"/>
          </p:cNvSpPr>
          <p:nvPr/>
        </p:nvSpPr>
        <p:spPr bwMode="auto">
          <a:xfrm>
            <a:off x="3784600" y="1931988"/>
            <a:ext cx="1092200" cy="1212850"/>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42" name="Rectangle 19"/>
          <p:cNvSpPr>
            <a:spLocks noChangeAspect="1" noChangeArrowheads="1"/>
          </p:cNvSpPr>
          <p:nvPr/>
        </p:nvSpPr>
        <p:spPr bwMode="auto">
          <a:xfrm>
            <a:off x="2262188" y="1931988"/>
            <a:ext cx="1090612" cy="1212850"/>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43" name="Rectangle 20"/>
          <p:cNvSpPr>
            <a:spLocks noChangeAspect="1" noChangeArrowheads="1"/>
          </p:cNvSpPr>
          <p:nvPr/>
        </p:nvSpPr>
        <p:spPr bwMode="auto">
          <a:xfrm>
            <a:off x="515938" y="1911350"/>
            <a:ext cx="1090612" cy="1212850"/>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044" name="Picture 21"/>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2063" y="1998663"/>
            <a:ext cx="7699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22"/>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0213" y="1998663"/>
            <a:ext cx="8397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Text Box 23"/>
          <p:cNvSpPr txBox="1">
            <a:spLocks noChangeAspect="1" noChangeArrowheads="1"/>
          </p:cNvSpPr>
          <p:nvPr/>
        </p:nvSpPr>
        <p:spPr bwMode="auto">
          <a:xfrm>
            <a:off x="7816850" y="2941638"/>
            <a:ext cx="412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defTabSz="639763">
              <a:defRPr sz="2400">
                <a:solidFill>
                  <a:schemeClr val="tx1"/>
                </a:solidFill>
                <a:latin typeface="Arial" pitchFamily="34" charset="0"/>
                <a:ea typeface="MS PGothic" pitchFamily="34" charset="-128"/>
              </a:defRPr>
            </a:lvl1pPr>
            <a:lvl2pPr marL="742950" indent="-285750" defTabSz="639763">
              <a:defRPr sz="2400">
                <a:solidFill>
                  <a:schemeClr val="tx1"/>
                </a:solidFill>
                <a:latin typeface="Arial" pitchFamily="34" charset="0"/>
                <a:ea typeface="MS PGothic" pitchFamily="34" charset="-128"/>
              </a:defRPr>
            </a:lvl2pPr>
            <a:lvl3pPr marL="1143000" indent="-228600" defTabSz="639763">
              <a:defRPr sz="2400">
                <a:solidFill>
                  <a:schemeClr val="tx1"/>
                </a:solidFill>
                <a:latin typeface="Arial" pitchFamily="34" charset="0"/>
                <a:ea typeface="MS PGothic" pitchFamily="34" charset="-128"/>
              </a:defRPr>
            </a:lvl3pPr>
            <a:lvl4pPr marL="1600200" indent="-228600" defTabSz="639763">
              <a:defRPr sz="2400">
                <a:solidFill>
                  <a:schemeClr val="tx1"/>
                </a:solidFill>
                <a:latin typeface="Arial" pitchFamily="34" charset="0"/>
                <a:ea typeface="MS PGothic" pitchFamily="34" charset="-128"/>
              </a:defRPr>
            </a:lvl4pPr>
            <a:lvl5pPr marL="2057400" indent="-228600" defTabSz="639763">
              <a:defRPr sz="2400">
                <a:solidFill>
                  <a:schemeClr val="tx1"/>
                </a:solidFill>
                <a:latin typeface="Arial" pitchFamily="34" charset="0"/>
                <a:ea typeface="MS PGothic" pitchFamily="34" charset="-128"/>
              </a:defRPr>
            </a:lvl5pPr>
            <a:lvl6pPr marL="25146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000" b="1" dirty="0">
                <a:solidFill>
                  <a:srgbClr val="8E308A"/>
                </a:solidFill>
              </a:rPr>
              <a:t>Rail</a:t>
            </a:r>
          </a:p>
        </p:txBody>
      </p:sp>
      <p:pic>
        <p:nvPicPr>
          <p:cNvPr id="1047" name="Picture 24" descr="OBX 25 MPH Lane 2 4 6 entry"/>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075" y="2038350"/>
            <a:ext cx="9302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26"/>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2713" y="1998663"/>
            <a:ext cx="80168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50" name="Rectangle 27"/>
          <p:cNvSpPr>
            <a:spLocks noChangeAspect="1" noChangeArrowheads="1"/>
          </p:cNvSpPr>
          <p:nvPr/>
        </p:nvSpPr>
        <p:spPr bwMode="auto">
          <a:xfrm>
            <a:off x="6692900" y="1931988"/>
            <a:ext cx="1765300" cy="1212850"/>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51" name="Text Box 28"/>
          <p:cNvSpPr txBox="1">
            <a:spLocks noChangeAspect="1" noChangeArrowheads="1"/>
          </p:cNvSpPr>
          <p:nvPr/>
        </p:nvSpPr>
        <p:spPr bwMode="auto">
          <a:xfrm>
            <a:off x="6977062" y="2941638"/>
            <a:ext cx="414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defTabSz="639763">
              <a:defRPr sz="2400">
                <a:solidFill>
                  <a:schemeClr val="tx1"/>
                </a:solidFill>
                <a:latin typeface="Arial" pitchFamily="34" charset="0"/>
                <a:ea typeface="MS PGothic" pitchFamily="34" charset="-128"/>
              </a:defRPr>
            </a:lvl1pPr>
            <a:lvl2pPr marL="742950" indent="-285750" defTabSz="639763">
              <a:defRPr sz="2400">
                <a:solidFill>
                  <a:schemeClr val="tx1"/>
                </a:solidFill>
                <a:latin typeface="Arial" pitchFamily="34" charset="0"/>
                <a:ea typeface="MS PGothic" pitchFamily="34" charset="-128"/>
              </a:defRPr>
            </a:lvl2pPr>
            <a:lvl3pPr marL="1143000" indent="-228600" defTabSz="639763">
              <a:defRPr sz="2400">
                <a:solidFill>
                  <a:schemeClr val="tx1"/>
                </a:solidFill>
                <a:latin typeface="Arial" pitchFamily="34" charset="0"/>
                <a:ea typeface="MS PGothic" pitchFamily="34" charset="-128"/>
              </a:defRPr>
            </a:lvl3pPr>
            <a:lvl4pPr marL="1600200" indent="-228600" defTabSz="639763">
              <a:defRPr sz="2400">
                <a:solidFill>
                  <a:schemeClr val="tx1"/>
                </a:solidFill>
                <a:latin typeface="Arial" pitchFamily="34" charset="0"/>
                <a:ea typeface="MS PGothic" pitchFamily="34" charset="-128"/>
              </a:defRPr>
            </a:lvl4pPr>
            <a:lvl5pPr marL="2057400" indent="-228600" defTabSz="639763">
              <a:defRPr sz="2400">
                <a:solidFill>
                  <a:schemeClr val="tx1"/>
                </a:solidFill>
                <a:latin typeface="Arial" pitchFamily="34" charset="0"/>
                <a:ea typeface="MS PGothic" pitchFamily="34" charset="-128"/>
              </a:defRPr>
            </a:lvl5pPr>
            <a:lvl6pPr marL="25146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000" b="1" dirty="0">
                <a:solidFill>
                  <a:srgbClr val="8E308A"/>
                </a:solidFill>
              </a:rPr>
              <a:t>Bus</a:t>
            </a:r>
          </a:p>
        </p:txBody>
      </p:sp>
      <p:sp>
        <p:nvSpPr>
          <p:cNvPr id="1052" name="Line 29"/>
          <p:cNvSpPr>
            <a:spLocks noChangeAspect="1" noChangeShapeType="1"/>
          </p:cNvSpPr>
          <p:nvPr/>
        </p:nvSpPr>
        <p:spPr bwMode="auto">
          <a:xfrm>
            <a:off x="3413125" y="3144838"/>
            <a:ext cx="0" cy="2016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3" name="Rectangle 30"/>
          <p:cNvSpPr>
            <a:spLocks noChangeAspect="1" noChangeArrowheads="1"/>
          </p:cNvSpPr>
          <p:nvPr/>
        </p:nvSpPr>
        <p:spPr bwMode="auto">
          <a:xfrm>
            <a:off x="550863" y="3724274"/>
            <a:ext cx="1090612" cy="1262063"/>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054" name="Picture 31" descr="transponder"/>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188" y="3868738"/>
            <a:ext cx="971550" cy="8239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55" name="Line 32"/>
          <p:cNvSpPr>
            <a:spLocks noChangeAspect="1" noChangeShapeType="1"/>
          </p:cNvSpPr>
          <p:nvPr/>
        </p:nvSpPr>
        <p:spPr bwMode="auto">
          <a:xfrm>
            <a:off x="1058863" y="3243264"/>
            <a:ext cx="7246938" cy="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56" name="Line 33"/>
          <p:cNvSpPr>
            <a:spLocks noChangeAspect="1" noChangeShapeType="1"/>
          </p:cNvSpPr>
          <p:nvPr/>
        </p:nvSpPr>
        <p:spPr bwMode="auto">
          <a:xfrm>
            <a:off x="684212" y="3279775"/>
            <a:ext cx="1830387" cy="0"/>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57" name="Line 34"/>
          <p:cNvSpPr>
            <a:spLocks noChangeAspect="1" noChangeShapeType="1"/>
          </p:cNvSpPr>
          <p:nvPr/>
        </p:nvSpPr>
        <p:spPr bwMode="auto">
          <a:xfrm flipV="1">
            <a:off x="1066800" y="3260725"/>
            <a:ext cx="0" cy="134938"/>
          </a:xfrm>
          <a:prstGeom prst="line">
            <a:avLst/>
          </a:prstGeom>
          <a:noFill/>
          <a:ln w="19050">
            <a:solidFill>
              <a:srgbClr val="666699"/>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58" name="Line 35"/>
          <p:cNvSpPr>
            <a:spLocks noChangeAspect="1" noChangeShapeType="1"/>
          </p:cNvSpPr>
          <p:nvPr/>
        </p:nvSpPr>
        <p:spPr bwMode="auto">
          <a:xfrm>
            <a:off x="1039812" y="5114925"/>
            <a:ext cx="6656387" cy="0"/>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59" name="Line 36"/>
          <p:cNvSpPr>
            <a:spLocks noChangeAspect="1" noChangeShapeType="1"/>
          </p:cNvSpPr>
          <p:nvPr/>
        </p:nvSpPr>
        <p:spPr bwMode="auto">
          <a:xfrm flipV="1">
            <a:off x="2514600" y="3124200"/>
            <a:ext cx="0" cy="13493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0" name="Line 37"/>
          <p:cNvSpPr>
            <a:spLocks noChangeAspect="1" noChangeShapeType="1"/>
          </p:cNvSpPr>
          <p:nvPr/>
        </p:nvSpPr>
        <p:spPr bwMode="auto">
          <a:xfrm flipV="1">
            <a:off x="684213" y="3149600"/>
            <a:ext cx="0" cy="13493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2" name="Line 39"/>
          <p:cNvSpPr>
            <a:spLocks noChangeAspect="1" noChangeShapeType="1"/>
          </p:cNvSpPr>
          <p:nvPr/>
        </p:nvSpPr>
        <p:spPr bwMode="auto">
          <a:xfrm flipV="1">
            <a:off x="4343400" y="4986338"/>
            <a:ext cx="0" cy="134937"/>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3" name="Line 40"/>
          <p:cNvSpPr>
            <a:spLocks noChangeAspect="1" noChangeShapeType="1"/>
          </p:cNvSpPr>
          <p:nvPr/>
        </p:nvSpPr>
        <p:spPr bwMode="auto">
          <a:xfrm flipV="1">
            <a:off x="5791200" y="4986338"/>
            <a:ext cx="0" cy="134937"/>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64" name="Line 41"/>
          <p:cNvSpPr>
            <a:spLocks noChangeAspect="1" noChangeShapeType="1"/>
          </p:cNvSpPr>
          <p:nvPr/>
        </p:nvSpPr>
        <p:spPr bwMode="auto">
          <a:xfrm flipV="1">
            <a:off x="7696200" y="5002212"/>
            <a:ext cx="0" cy="119062"/>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65" name="Picture 42" descr="bmw_330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3939" y="4114800"/>
            <a:ext cx="1058862" cy="465138"/>
          </a:xfrm>
          <a:prstGeom prst="rect">
            <a:avLst/>
          </a:prstGeom>
          <a:noFill/>
          <a:ln w="25400" algn="ctr">
            <a:noFill/>
            <a:miter lim="800000"/>
            <a:headEnd/>
            <a:tailEnd/>
          </a:ln>
          <a:extLst>
            <a:ext uri="{909E8E84-426E-40DD-AFC4-6F175D3DCCD1}">
              <a14:hiddenFill xmlns:a14="http://schemas.microsoft.com/office/drawing/2010/main">
                <a:solidFill>
                  <a:srgbClr val="FFFFFF"/>
                </a:solidFill>
              </a14:hiddenFill>
            </a:ext>
          </a:extLst>
        </p:spPr>
      </p:pic>
      <p:sp>
        <p:nvSpPr>
          <p:cNvPr id="1066" name="Rectangle 43"/>
          <p:cNvSpPr>
            <a:spLocks noChangeAspect="1" noChangeArrowheads="1"/>
          </p:cNvSpPr>
          <p:nvPr/>
        </p:nvSpPr>
        <p:spPr bwMode="auto">
          <a:xfrm>
            <a:off x="509588" y="1447800"/>
            <a:ext cx="1090612" cy="252412"/>
          </a:xfrm>
          <a:prstGeom prst="rect">
            <a:avLst/>
          </a:prstGeom>
          <a:solidFill>
            <a:schemeClr val="accent3">
              <a:lumMod val="75000"/>
            </a:schemeClr>
          </a:solidFill>
          <a:ln w="25400">
            <a:noFill/>
            <a:miter lim="800000"/>
            <a:headEnd/>
            <a:tailEnd/>
          </a:ln>
          <a:effectLst>
            <a:outerShdw blurRad="50800" dist="38100" dir="2700000" algn="tl" rotWithShape="0">
              <a:prstClr val="black">
                <a:alpha val="40000"/>
              </a:prstClr>
            </a:outerShdw>
          </a:effectLst>
        </p:spPr>
        <p:txBody>
          <a:bodyPr wrap="none" anchor="ctr"/>
          <a:lstStyle/>
          <a:p>
            <a:pPr algn="ctr"/>
            <a:r>
              <a:rPr lang="en-US" sz="1100" b="1" dirty="0">
                <a:solidFill>
                  <a:schemeClr val="bg1"/>
                </a:solidFill>
              </a:rPr>
              <a:t>Hot Lanes &amp; Tolls</a:t>
            </a:r>
          </a:p>
        </p:txBody>
      </p:sp>
      <p:pic>
        <p:nvPicPr>
          <p:cNvPr id="1067" name="Picture 4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87600" y="1998663"/>
            <a:ext cx="889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9" name="Text Box 46"/>
          <p:cNvSpPr txBox="1">
            <a:spLocks noChangeAspect="1" noChangeArrowheads="1"/>
          </p:cNvSpPr>
          <p:nvPr/>
        </p:nvSpPr>
        <p:spPr bwMode="auto">
          <a:xfrm>
            <a:off x="2174875" y="1447800"/>
            <a:ext cx="1177925" cy="353687"/>
          </a:xfrm>
          <a:prstGeom prst="rect">
            <a:avLst/>
          </a:prstGeom>
          <a:solidFill>
            <a:schemeClr val="accent3">
              <a:lumMod val="75000"/>
            </a:schemeClr>
          </a:solidFill>
          <a:ln w="9525">
            <a:noFill/>
            <a:miter lim="800000"/>
            <a:headEnd/>
            <a:tailEnd/>
          </a:ln>
          <a:effectLst>
            <a:outerShdw blurRad="50800" dist="38100" dir="2700000" algn="tl" rotWithShape="0">
              <a:prstClr val="black">
                <a:alpha val="40000"/>
              </a:prstClr>
            </a:outerShdw>
          </a:effectLst>
          <a:extLst/>
        </p:spPr>
        <p:txBody>
          <a:bodyPr lIns="64008" tIns="32004" rIns="64008" bIns="32004">
            <a:spAutoFit/>
          </a:bodyPr>
          <a:lstStyle>
            <a:lvl1pPr defTabSz="639763">
              <a:defRPr sz="2400">
                <a:solidFill>
                  <a:schemeClr val="tx1"/>
                </a:solidFill>
                <a:latin typeface="Arial" pitchFamily="34" charset="0"/>
                <a:ea typeface="MS PGothic" pitchFamily="34" charset="-128"/>
              </a:defRPr>
            </a:lvl1pPr>
            <a:lvl2pPr marL="742950" indent="-285750" defTabSz="639763">
              <a:defRPr sz="2400">
                <a:solidFill>
                  <a:schemeClr val="tx1"/>
                </a:solidFill>
                <a:latin typeface="Arial" pitchFamily="34" charset="0"/>
                <a:ea typeface="MS PGothic" pitchFamily="34" charset="-128"/>
              </a:defRPr>
            </a:lvl2pPr>
            <a:lvl3pPr marL="1143000" indent="-228600" defTabSz="639763">
              <a:defRPr sz="2400">
                <a:solidFill>
                  <a:schemeClr val="tx1"/>
                </a:solidFill>
                <a:latin typeface="Arial" pitchFamily="34" charset="0"/>
                <a:ea typeface="MS PGothic" pitchFamily="34" charset="-128"/>
              </a:defRPr>
            </a:lvl3pPr>
            <a:lvl4pPr marL="1600200" indent="-228600" defTabSz="639763">
              <a:defRPr sz="2400">
                <a:solidFill>
                  <a:schemeClr val="tx1"/>
                </a:solidFill>
                <a:latin typeface="Arial" pitchFamily="34" charset="0"/>
                <a:ea typeface="MS PGothic" pitchFamily="34" charset="-128"/>
              </a:defRPr>
            </a:lvl4pPr>
            <a:lvl5pPr marL="2057400" indent="-228600" defTabSz="639763">
              <a:defRPr sz="2400">
                <a:solidFill>
                  <a:schemeClr val="tx1"/>
                </a:solidFill>
                <a:latin typeface="Arial" pitchFamily="34" charset="0"/>
                <a:ea typeface="MS PGothic" pitchFamily="34" charset="-128"/>
              </a:defRPr>
            </a:lvl5pPr>
            <a:lvl6pPr marL="25146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pPr>
            <a:r>
              <a:rPr lang="en-US" sz="1100" b="1" dirty="0" smtClean="0">
                <a:solidFill>
                  <a:schemeClr val="bg1"/>
                </a:solidFill>
                <a:latin typeface="+mn-lt"/>
              </a:rPr>
              <a:t>Airport/Off-Street </a:t>
            </a:r>
            <a:r>
              <a:rPr lang="en-US" sz="1100" b="1" dirty="0">
                <a:solidFill>
                  <a:schemeClr val="bg1"/>
                </a:solidFill>
                <a:latin typeface="+mn-lt"/>
              </a:rPr>
              <a:t>Parking</a:t>
            </a:r>
          </a:p>
        </p:txBody>
      </p:sp>
      <p:sp>
        <p:nvSpPr>
          <p:cNvPr id="1070" name="Rectangle 47"/>
          <p:cNvSpPr>
            <a:spLocks noChangeAspect="1" noChangeArrowheads="1"/>
          </p:cNvSpPr>
          <p:nvPr/>
        </p:nvSpPr>
        <p:spPr bwMode="auto">
          <a:xfrm>
            <a:off x="3784600" y="1447800"/>
            <a:ext cx="1092200" cy="252412"/>
          </a:xfrm>
          <a:prstGeom prst="rect">
            <a:avLst/>
          </a:prstGeom>
          <a:solidFill>
            <a:schemeClr val="accent3">
              <a:lumMod val="75000"/>
            </a:schemeClr>
          </a:solidFill>
          <a:ln w="25400">
            <a:noFill/>
            <a:miter lim="800000"/>
            <a:headEnd/>
            <a:tailEnd/>
          </a:ln>
          <a:effectLst>
            <a:outerShdw blurRad="50800" dist="38100" dir="2700000" algn="tl" rotWithShape="0">
              <a:prstClr val="black">
                <a:alpha val="40000"/>
              </a:prstClr>
            </a:outerShdw>
          </a:effectLst>
        </p:spPr>
        <p:txBody>
          <a:bodyPr wrap="none" anchor="ctr"/>
          <a:lstStyle/>
          <a:p>
            <a:pPr algn="ctr"/>
            <a:r>
              <a:rPr lang="en-US" sz="1100" b="1" dirty="0" smtClean="0">
                <a:solidFill>
                  <a:schemeClr val="bg1"/>
                </a:solidFill>
              </a:rPr>
              <a:t>On-Street </a:t>
            </a:r>
            <a:r>
              <a:rPr lang="en-US" sz="1100" b="1" dirty="0">
                <a:solidFill>
                  <a:schemeClr val="bg1"/>
                </a:solidFill>
              </a:rPr>
              <a:t>Parking</a:t>
            </a:r>
          </a:p>
        </p:txBody>
      </p:sp>
      <p:sp>
        <p:nvSpPr>
          <p:cNvPr id="1071" name="Rectangle 48"/>
          <p:cNvSpPr>
            <a:spLocks noChangeAspect="1" noChangeArrowheads="1"/>
          </p:cNvSpPr>
          <p:nvPr/>
        </p:nvSpPr>
        <p:spPr bwMode="auto">
          <a:xfrm>
            <a:off x="5157788" y="1447799"/>
            <a:ext cx="1090612" cy="353687"/>
          </a:xfrm>
          <a:prstGeom prst="rect">
            <a:avLst/>
          </a:prstGeom>
          <a:solidFill>
            <a:schemeClr val="accent3">
              <a:lumMod val="75000"/>
            </a:schemeClr>
          </a:solidFill>
          <a:ln w="25400">
            <a:noFill/>
            <a:miter lim="800000"/>
            <a:headEnd/>
            <a:tailEnd/>
          </a:ln>
          <a:effectLst>
            <a:outerShdw blurRad="50800" dist="38100" dir="2700000" algn="tl" rotWithShape="0">
              <a:prstClr val="black">
                <a:alpha val="40000"/>
              </a:prstClr>
            </a:outerShdw>
          </a:effectLst>
        </p:spPr>
        <p:txBody>
          <a:bodyPr wrap="none" anchor="ctr"/>
          <a:lstStyle/>
          <a:p>
            <a:pPr algn="ctr"/>
            <a:endParaRPr lang="en-US" sz="1100" b="1" dirty="0" smtClean="0">
              <a:solidFill>
                <a:schemeClr val="bg1"/>
              </a:solidFill>
            </a:endParaRPr>
          </a:p>
          <a:p>
            <a:pPr algn="ctr"/>
            <a:r>
              <a:rPr lang="en-US" sz="1100" b="1" dirty="0" smtClean="0">
                <a:solidFill>
                  <a:schemeClr val="bg1"/>
                </a:solidFill>
              </a:rPr>
              <a:t>Shared use</a:t>
            </a:r>
          </a:p>
          <a:p>
            <a:pPr algn="ctr"/>
            <a:r>
              <a:rPr lang="en-US" sz="1100" b="1" dirty="0" smtClean="0">
                <a:solidFill>
                  <a:schemeClr val="bg1"/>
                </a:solidFill>
              </a:rPr>
              <a:t> mobility</a:t>
            </a:r>
          </a:p>
          <a:p>
            <a:pPr algn="ctr"/>
            <a:endParaRPr lang="en-US" sz="1100" dirty="0">
              <a:solidFill>
                <a:schemeClr val="bg1"/>
              </a:solidFill>
              <a:latin typeface="Times" pitchFamily="18" charset="0"/>
            </a:endParaRPr>
          </a:p>
        </p:txBody>
      </p:sp>
      <p:sp>
        <p:nvSpPr>
          <p:cNvPr id="1072" name="Rectangle 49"/>
          <p:cNvSpPr>
            <a:spLocks noChangeAspect="1" noChangeArrowheads="1"/>
          </p:cNvSpPr>
          <p:nvPr/>
        </p:nvSpPr>
        <p:spPr bwMode="auto">
          <a:xfrm>
            <a:off x="5233988" y="1931988"/>
            <a:ext cx="1090612" cy="1206500"/>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73" name="Rectangle 50"/>
          <p:cNvSpPr>
            <a:spLocks noChangeAspect="1" noChangeArrowheads="1"/>
          </p:cNvSpPr>
          <p:nvPr/>
        </p:nvSpPr>
        <p:spPr bwMode="auto">
          <a:xfrm>
            <a:off x="6705600" y="1447800"/>
            <a:ext cx="1765300" cy="252412"/>
          </a:xfrm>
          <a:prstGeom prst="rect">
            <a:avLst/>
          </a:prstGeom>
          <a:solidFill>
            <a:schemeClr val="accent3">
              <a:lumMod val="75000"/>
            </a:schemeClr>
          </a:solidFill>
          <a:ln w="25400">
            <a:noFill/>
            <a:miter lim="800000"/>
            <a:headEnd/>
            <a:tailEnd/>
          </a:ln>
          <a:effectLst>
            <a:outerShdw blurRad="50800" dist="38100" dir="2700000" algn="tl" rotWithShape="0">
              <a:prstClr val="black">
                <a:alpha val="40000"/>
              </a:prstClr>
            </a:outerShdw>
          </a:effectLst>
        </p:spPr>
        <p:txBody>
          <a:bodyPr wrap="none" anchor="ctr"/>
          <a:lstStyle/>
          <a:p>
            <a:pPr algn="ctr"/>
            <a:r>
              <a:rPr lang="en-US" sz="1100" b="1" dirty="0">
                <a:solidFill>
                  <a:schemeClr val="bg1"/>
                </a:solidFill>
              </a:rPr>
              <a:t>Transit Fare Collection</a:t>
            </a:r>
            <a:endParaRPr lang="en-US" sz="2400" dirty="0">
              <a:solidFill>
                <a:schemeClr val="bg1"/>
              </a:solidFill>
              <a:latin typeface="Times" pitchFamily="18" charset="0"/>
            </a:endParaRPr>
          </a:p>
        </p:txBody>
      </p:sp>
      <p:sp>
        <p:nvSpPr>
          <p:cNvPr id="1074" name="Line 51"/>
          <p:cNvSpPr>
            <a:spLocks noChangeAspect="1" noChangeShapeType="1"/>
          </p:cNvSpPr>
          <p:nvPr/>
        </p:nvSpPr>
        <p:spPr bwMode="auto">
          <a:xfrm flipV="1">
            <a:off x="4267200" y="3230563"/>
            <a:ext cx="0" cy="228600"/>
          </a:xfrm>
          <a:prstGeom prst="line">
            <a:avLst/>
          </a:prstGeom>
          <a:noFill/>
          <a:ln w="1905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75" name="Text Box 52"/>
          <p:cNvSpPr txBox="1">
            <a:spLocks noChangeAspect="1" noChangeArrowheads="1"/>
          </p:cNvSpPr>
          <p:nvPr/>
        </p:nvSpPr>
        <p:spPr bwMode="auto">
          <a:xfrm>
            <a:off x="5257800" y="3414713"/>
            <a:ext cx="1116013" cy="309562"/>
          </a:xfrm>
          <a:prstGeom prst="rect">
            <a:avLst/>
          </a:prstGeom>
          <a:solidFill>
            <a:srgbClr val="333399"/>
          </a:solidFill>
          <a:ln w="9525">
            <a:solidFill>
              <a:srgbClr val="333399"/>
            </a:solidFill>
            <a:miter lim="800000"/>
            <a:headEnd/>
            <a:tailEnd/>
          </a:ln>
          <a:effectLst>
            <a:outerShdw blurRad="50800" dist="38100" dir="2700000" algn="tl" rotWithShape="0">
              <a:prstClr val="black">
                <a:alpha val="40000"/>
              </a:prstClr>
            </a:outerShdw>
          </a:effectLst>
        </p:spPr>
        <p:txBody>
          <a:bodyPr lIns="64008" tIns="32004" rIns="64008" bIns="32004"/>
          <a:lstStyle>
            <a:lvl1pPr defTabSz="639763">
              <a:defRPr sz="2400">
                <a:solidFill>
                  <a:schemeClr val="tx1"/>
                </a:solidFill>
                <a:latin typeface="Arial" pitchFamily="34" charset="0"/>
                <a:ea typeface="MS PGothic" pitchFamily="34" charset="-128"/>
              </a:defRPr>
            </a:lvl1pPr>
            <a:lvl2pPr marL="742950" indent="-285750" defTabSz="639763">
              <a:defRPr sz="2400">
                <a:solidFill>
                  <a:schemeClr val="tx1"/>
                </a:solidFill>
                <a:latin typeface="Arial" pitchFamily="34" charset="0"/>
                <a:ea typeface="MS PGothic" pitchFamily="34" charset="-128"/>
              </a:defRPr>
            </a:lvl2pPr>
            <a:lvl3pPr marL="1143000" indent="-228600" defTabSz="639763">
              <a:defRPr sz="2400">
                <a:solidFill>
                  <a:schemeClr val="tx1"/>
                </a:solidFill>
                <a:latin typeface="Arial" pitchFamily="34" charset="0"/>
                <a:ea typeface="MS PGothic" pitchFamily="34" charset="-128"/>
              </a:defRPr>
            </a:lvl3pPr>
            <a:lvl4pPr marL="1600200" indent="-228600" defTabSz="639763">
              <a:defRPr sz="2400">
                <a:solidFill>
                  <a:schemeClr val="tx1"/>
                </a:solidFill>
                <a:latin typeface="Arial" pitchFamily="34" charset="0"/>
                <a:ea typeface="MS PGothic" pitchFamily="34" charset="-128"/>
              </a:defRPr>
            </a:lvl4pPr>
            <a:lvl5pPr marL="2057400" indent="-228600" defTabSz="639763">
              <a:defRPr sz="2400">
                <a:solidFill>
                  <a:schemeClr val="tx1"/>
                </a:solidFill>
                <a:latin typeface="Arial" pitchFamily="34" charset="0"/>
                <a:ea typeface="MS PGothic" pitchFamily="34" charset="-128"/>
              </a:defRPr>
            </a:lvl5pPr>
            <a:lvl6pPr marL="25146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050" b="1" dirty="0">
                <a:solidFill>
                  <a:schemeClr val="bg1"/>
                </a:solidFill>
                <a:latin typeface="+mn-lt"/>
              </a:rPr>
              <a:t>Smart Media</a:t>
            </a:r>
          </a:p>
        </p:txBody>
      </p:sp>
      <p:sp>
        <p:nvSpPr>
          <p:cNvPr id="1076" name="Rectangle 53"/>
          <p:cNvSpPr>
            <a:spLocks noChangeAspect="1" noChangeArrowheads="1"/>
          </p:cNvSpPr>
          <p:nvPr/>
        </p:nvSpPr>
        <p:spPr bwMode="auto">
          <a:xfrm>
            <a:off x="5257800" y="3833813"/>
            <a:ext cx="1166813" cy="1149350"/>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77" name="Rectangle 54"/>
          <p:cNvSpPr>
            <a:spLocks noChangeAspect="1" noChangeArrowheads="1"/>
          </p:cNvSpPr>
          <p:nvPr/>
        </p:nvSpPr>
        <p:spPr bwMode="auto">
          <a:xfrm>
            <a:off x="7086600" y="3833813"/>
            <a:ext cx="1092200" cy="1168400"/>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78" name="Text Box 55"/>
          <p:cNvSpPr txBox="1">
            <a:spLocks noChangeAspect="1" noChangeArrowheads="1"/>
          </p:cNvSpPr>
          <p:nvPr/>
        </p:nvSpPr>
        <p:spPr bwMode="auto">
          <a:xfrm>
            <a:off x="7086600" y="3429000"/>
            <a:ext cx="1106487" cy="304800"/>
          </a:xfrm>
          <a:prstGeom prst="rect">
            <a:avLst/>
          </a:prstGeom>
          <a:solidFill>
            <a:srgbClr val="333399"/>
          </a:solidFill>
          <a:ln w="9525">
            <a:solidFill>
              <a:srgbClr val="333399"/>
            </a:solidFill>
            <a:miter lim="800000"/>
            <a:headEnd/>
            <a:tailEnd/>
          </a:ln>
          <a:effectLst>
            <a:outerShdw blurRad="50800" dist="38100" dir="2700000" algn="tl" rotWithShape="0">
              <a:prstClr val="black">
                <a:alpha val="40000"/>
              </a:prstClr>
            </a:outerShdw>
          </a:effectLst>
        </p:spPr>
        <p:txBody>
          <a:bodyPr lIns="64008" tIns="32004" rIns="64008" bIns="32004"/>
          <a:lstStyle>
            <a:lvl1pPr defTabSz="639763">
              <a:defRPr sz="2400">
                <a:solidFill>
                  <a:schemeClr val="tx1"/>
                </a:solidFill>
                <a:latin typeface="Arial" pitchFamily="34" charset="0"/>
                <a:ea typeface="MS PGothic" pitchFamily="34" charset="-128"/>
              </a:defRPr>
            </a:lvl1pPr>
            <a:lvl2pPr marL="742950" indent="-285750" defTabSz="639763">
              <a:defRPr sz="2400">
                <a:solidFill>
                  <a:schemeClr val="tx1"/>
                </a:solidFill>
                <a:latin typeface="Arial" pitchFamily="34" charset="0"/>
                <a:ea typeface="MS PGothic" pitchFamily="34" charset="-128"/>
              </a:defRPr>
            </a:lvl2pPr>
            <a:lvl3pPr marL="1143000" indent="-228600" defTabSz="639763">
              <a:defRPr sz="2400">
                <a:solidFill>
                  <a:schemeClr val="tx1"/>
                </a:solidFill>
                <a:latin typeface="Arial" pitchFamily="34" charset="0"/>
                <a:ea typeface="MS PGothic" pitchFamily="34" charset="-128"/>
              </a:defRPr>
            </a:lvl3pPr>
            <a:lvl4pPr marL="1600200" indent="-228600" defTabSz="639763">
              <a:defRPr sz="2400">
                <a:solidFill>
                  <a:schemeClr val="tx1"/>
                </a:solidFill>
                <a:latin typeface="Arial" pitchFamily="34" charset="0"/>
                <a:ea typeface="MS PGothic" pitchFamily="34" charset="-128"/>
              </a:defRPr>
            </a:lvl4pPr>
            <a:lvl5pPr marL="2057400" indent="-228600" defTabSz="639763">
              <a:defRPr sz="2400">
                <a:solidFill>
                  <a:schemeClr val="tx1"/>
                </a:solidFill>
                <a:latin typeface="Arial" pitchFamily="34" charset="0"/>
                <a:ea typeface="MS PGothic" pitchFamily="34" charset="-128"/>
              </a:defRPr>
            </a:lvl5pPr>
            <a:lvl6pPr marL="25146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pPr>
            <a:r>
              <a:rPr lang="en-US" sz="1100" b="1" dirty="0">
                <a:solidFill>
                  <a:schemeClr val="bg1"/>
                </a:solidFill>
                <a:latin typeface="+mn-lt"/>
              </a:rPr>
              <a:t>ID Cards</a:t>
            </a:r>
          </a:p>
        </p:txBody>
      </p:sp>
      <p:sp>
        <p:nvSpPr>
          <p:cNvPr id="1079" name="Text Box 56"/>
          <p:cNvSpPr txBox="1">
            <a:spLocks noChangeAspect="1" noChangeArrowheads="1"/>
          </p:cNvSpPr>
          <p:nvPr/>
        </p:nvSpPr>
        <p:spPr bwMode="auto">
          <a:xfrm>
            <a:off x="2244725" y="3429000"/>
            <a:ext cx="1108075" cy="266700"/>
          </a:xfrm>
          <a:prstGeom prst="rect">
            <a:avLst/>
          </a:prstGeom>
          <a:solidFill>
            <a:srgbClr val="333399"/>
          </a:solidFill>
          <a:ln w="9525" algn="ctr">
            <a:solidFill>
              <a:srgbClr val="333399"/>
            </a:solidFill>
            <a:miter lim="800000"/>
            <a:headEnd/>
            <a:tailEnd/>
          </a:ln>
          <a:effectLst>
            <a:outerShdw blurRad="50800" dist="38100" dir="2700000" algn="tl" rotWithShape="0">
              <a:prstClr val="black">
                <a:alpha val="40000"/>
              </a:prstClr>
            </a:outerShdw>
          </a:effectLst>
        </p:spPr>
        <p:txBody>
          <a:bodyPr lIns="64008" tIns="32004" rIns="64008" bIns="32004"/>
          <a:lstStyle>
            <a:lvl1pPr defTabSz="639763">
              <a:defRPr sz="2400">
                <a:solidFill>
                  <a:schemeClr val="tx1"/>
                </a:solidFill>
                <a:latin typeface="Arial" pitchFamily="34" charset="0"/>
                <a:ea typeface="MS PGothic" pitchFamily="34" charset="-128"/>
              </a:defRPr>
            </a:lvl1pPr>
            <a:lvl2pPr marL="742950" indent="-285750" defTabSz="639763">
              <a:defRPr sz="2400">
                <a:solidFill>
                  <a:schemeClr val="tx1"/>
                </a:solidFill>
                <a:latin typeface="Arial" pitchFamily="34" charset="0"/>
                <a:ea typeface="MS PGothic" pitchFamily="34" charset="-128"/>
              </a:defRPr>
            </a:lvl2pPr>
            <a:lvl3pPr marL="1143000" indent="-228600" defTabSz="639763">
              <a:defRPr sz="2400">
                <a:solidFill>
                  <a:schemeClr val="tx1"/>
                </a:solidFill>
                <a:latin typeface="Arial" pitchFamily="34" charset="0"/>
                <a:ea typeface="MS PGothic" pitchFamily="34" charset="-128"/>
              </a:defRPr>
            </a:lvl3pPr>
            <a:lvl4pPr marL="1600200" indent="-228600" defTabSz="639763">
              <a:defRPr sz="2400">
                <a:solidFill>
                  <a:schemeClr val="tx1"/>
                </a:solidFill>
                <a:latin typeface="Arial" pitchFamily="34" charset="0"/>
                <a:ea typeface="MS PGothic" pitchFamily="34" charset="-128"/>
              </a:defRPr>
            </a:lvl4pPr>
            <a:lvl5pPr marL="2057400" indent="-228600" defTabSz="639763">
              <a:defRPr sz="2400">
                <a:solidFill>
                  <a:schemeClr val="tx1"/>
                </a:solidFill>
                <a:latin typeface="Arial" pitchFamily="34" charset="0"/>
                <a:ea typeface="MS PGothic" pitchFamily="34" charset="-128"/>
              </a:defRPr>
            </a:lvl5pPr>
            <a:lvl6pPr marL="25146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100" b="1" dirty="0">
                <a:solidFill>
                  <a:schemeClr val="bg1"/>
                </a:solidFill>
                <a:latin typeface="+mn-lt"/>
              </a:rPr>
              <a:t>License Plate</a:t>
            </a:r>
          </a:p>
        </p:txBody>
      </p:sp>
      <p:sp>
        <p:nvSpPr>
          <p:cNvPr id="1080" name="Rectangle 57"/>
          <p:cNvSpPr>
            <a:spLocks noChangeAspect="1" noChangeArrowheads="1"/>
          </p:cNvSpPr>
          <p:nvPr/>
        </p:nvSpPr>
        <p:spPr bwMode="auto">
          <a:xfrm>
            <a:off x="2286000" y="3833812"/>
            <a:ext cx="1090613" cy="1152525"/>
          </a:xfrm>
          <a:prstGeom prst="rect">
            <a:avLst/>
          </a:prstGeom>
          <a:noFill/>
          <a:ln w="25400" algn="ctr">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81" name="Line 58"/>
          <p:cNvSpPr>
            <a:spLocks noChangeAspect="1" noChangeShapeType="1"/>
          </p:cNvSpPr>
          <p:nvPr/>
        </p:nvSpPr>
        <p:spPr bwMode="auto">
          <a:xfrm flipV="1">
            <a:off x="5791200" y="3230563"/>
            <a:ext cx="0" cy="228600"/>
          </a:xfrm>
          <a:prstGeom prst="line">
            <a:avLst/>
          </a:prstGeom>
          <a:noFill/>
          <a:ln w="1905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82" name="Line 59"/>
          <p:cNvSpPr>
            <a:spLocks noChangeAspect="1" noChangeShapeType="1"/>
          </p:cNvSpPr>
          <p:nvPr/>
        </p:nvSpPr>
        <p:spPr bwMode="auto">
          <a:xfrm flipV="1">
            <a:off x="7620000" y="3232150"/>
            <a:ext cx="0" cy="214313"/>
          </a:xfrm>
          <a:prstGeom prst="line">
            <a:avLst/>
          </a:prstGeom>
          <a:noFill/>
          <a:ln w="1905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83" name="Line 60"/>
          <p:cNvSpPr>
            <a:spLocks noChangeAspect="1" noChangeShapeType="1"/>
          </p:cNvSpPr>
          <p:nvPr/>
        </p:nvSpPr>
        <p:spPr bwMode="auto">
          <a:xfrm flipV="1">
            <a:off x="1058863" y="3148013"/>
            <a:ext cx="1587" cy="9683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84" name="Line 61"/>
          <p:cNvSpPr>
            <a:spLocks noChangeAspect="1" noChangeShapeType="1"/>
          </p:cNvSpPr>
          <p:nvPr/>
        </p:nvSpPr>
        <p:spPr bwMode="auto">
          <a:xfrm flipV="1">
            <a:off x="1379538" y="3155950"/>
            <a:ext cx="0" cy="185738"/>
          </a:xfrm>
          <a:prstGeom prst="line">
            <a:avLst/>
          </a:prstGeom>
          <a:noFill/>
          <a:ln w="1905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85" name="Line 62"/>
          <p:cNvSpPr>
            <a:spLocks noChangeAspect="1" noChangeShapeType="1"/>
          </p:cNvSpPr>
          <p:nvPr/>
        </p:nvSpPr>
        <p:spPr bwMode="auto">
          <a:xfrm flipV="1">
            <a:off x="2667000" y="3155950"/>
            <a:ext cx="0" cy="265113"/>
          </a:xfrm>
          <a:prstGeom prst="line">
            <a:avLst/>
          </a:prstGeom>
          <a:noFill/>
          <a:ln w="1905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86" name="Line 63"/>
          <p:cNvSpPr>
            <a:spLocks noChangeAspect="1" noChangeShapeType="1"/>
          </p:cNvSpPr>
          <p:nvPr/>
        </p:nvSpPr>
        <p:spPr bwMode="auto">
          <a:xfrm flipV="1">
            <a:off x="4038600" y="3155950"/>
            <a:ext cx="0" cy="185738"/>
          </a:xfrm>
          <a:prstGeom prst="line">
            <a:avLst/>
          </a:prstGeom>
          <a:noFill/>
          <a:ln w="1905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aphicFrame>
        <p:nvGraphicFramePr>
          <p:cNvPr id="1026" name="Object 64"/>
          <p:cNvGraphicFramePr>
            <a:graphicFrameLocks noChangeAspect="1"/>
          </p:cNvGraphicFramePr>
          <p:nvPr>
            <p:extLst>
              <p:ext uri="{D42A27DB-BD31-4B8C-83A1-F6EECF244321}">
                <p14:modId xmlns:p14="http://schemas.microsoft.com/office/powerpoint/2010/main" val="654869529"/>
              </p:ext>
            </p:extLst>
          </p:nvPr>
        </p:nvGraphicFramePr>
        <p:xfrm>
          <a:off x="5334000" y="3922713"/>
          <a:ext cx="496887" cy="954087"/>
        </p:xfrm>
        <a:graphic>
          <a:graphicData uri="http://schemas.openxmlformats.org/presentationml/2006/ole">
            <mc:AlternateContent xmlns:mc="http://schemas.openxmlformats.org/markup-compatibility/2006">
              <mc:Choice xmlns:v="urn:schemas-microsoft-com:vml" Requires="v">
                <p:oleObj spid="_x0000_s4469" name="Clip" r:id="rId15" imgW="2571429" imgH="4019048" progId="">
                  <p:embed/>
                </p:oleObj>
              </mc:Choice>
              <mc:Fallback>
                <p:oleObj name="Clip" r:id="rId15" imgW="2571429" imgH="4019048"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0" y="3922713"/>
                        <a:ext cx="496887"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7" name="Rectangle 65"/>
          <p:cNvSpPr>
            <a:spLocks noChangeAspect="1" noChangeArrowheads="1"/>
          </p:cNvSpPr>
          <p:nvPr/>
        </p:nvSpPr>
        <p:spPr bwMode="auto">
          <a:xfrm>
            <a:off x="3733800" y="3833812"/>
            <a:ext cx="1143000" cy="1152526"/>
          </a:xfrm>
          <a:prstGeom prst="rect">
            <a:avLst/>
          </a:prstGeom>
          <a:noFill/>
          <a:ln w="2540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088" name="Text Box 66"/>
          <p:cNvSpPr txBox="1">
            <a:spLocks noChangeAspect="1" noChangeArrowheads="1"/>
          </p:cNvSpPr>
          <p:nvPr/>
        </p:nvSpPr>
        <p:spPr bwMode="auto">
          <a:xfrm>
            <a:off x="3716338" y="3413125"/>
            <a:ext cx="1160462" cy="420688"/>
          </a:xfrm>
          <a:prstGeom prst="rect">
            <a:avLst/>
          </a:prstGeom>
          <a:solidFill>
            <a:srgbClr val="333399"/>
          </a:solidFill>
          <a:ln w="9525">
            <a:solidFill>
              <a:srgbClr val="333399"/>
            </a:solidFill>
            <a:miter lim="800000"/>
            <a:headEnd/>
            <a:tailEnd/>
          </a:ln>
          <a:effectLst>
            <a:outerShdw blurRad="50800" dist="38100" dir="2700000" algn="tl" rotWithShape="0">
              <a:prstClr val="black">
                <a:alpha val="40000"/>
              </a:prstClr>
            </a:outerShdw>
          </a:effectLst>
        </p:spPr>
        <p:txBody>
          <a:bodyPr lIns="64008" tIns="32004" rIns="64008" bIns="32004"/>
          <a:lstStyle>
            <a:lvl1pPr defTabSz="639763">
              <a:defRPr sz="2400">
                <a:solidFill>
                  <a:schemeClr val="tx1"/>
                </a:solidFill>
                <a:latin typeface="Arial" pitchFamily="34" charset="0"/>
                <a:ea typeface="MS PGothic" pitchFamily="34" charset="-128"/>
              </a:defRPr>
            </a:lvl1pPr>
            <a:lvl2pPr marL="742950" indent="-285750" defTabSz="639763">
              <a:defRPr sz="2400">
                <a:solidFill>
                  <a:schemeClr val="tx1"/>
                </a:solidFill>
                <a:latin typeface="Arial" pitchFamily="34" charset="0"/>
                <a:ea typeface="MS PGothic" pitchFamily="34" charset="-128"/>
              </a:defRPr>
            </a:lvl2pPr>
            <a:lvl3pPr marL="1143000" indent="-228600" defTabSz="639763">
              <a:defRPr sz="2400">
                <a:solidFill>
                  <a:schemeClr val="tx1"/>
                </a:solidFill>
                <a:latin typeface="Arial" pitchFamily="34" charset="0"/>
                <a:ea typeface="MS PGothic" pitchFamily="34" charset="-128"/>
              </a:defRPr>
            </a:lvl3pPr>
            <a:lvl4pPr marL="1600200" indent="-228600" defTabSz="639763">
              <a:defRPr sz="2400">
                <a:solidFill>
                  <a:schemeClr val="tx1"/>
                </a:solidFill>
                <a:latin typeface="Arial" pitchFamily="34" charset="0"/>
                <a:ea typeface="MS PGothic" pitchFamily="34" charset="-128"/>
              </a:defRPr>
            </a:lvl4pPr>
            <a:lvl5pPr marL="2057400" indent="-228600" defTabSz="639763">
              <a:defRPr sz="2400">
                <a:solidFill>
                  <a:schemeClr val="tx1"/>
                </a:solidFill>
                <a:latin typeface="Arial" pitchFamily="34" charset="0"/>
                <a:ea typeface="MS PGothic" pitchFamily="34" charset="-128"/>
              </a:defRPr>
            </a:lvl5pPr>
            <a:lvl6pPr marL="25146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pPr>
            <a:r>
              <a:rPr lang="en-US" sz="1100" b="1" dirty="0">
                <a:solidFill>
                  <a:schemeClr val="bg1"/>
                </a:solidFill>
                <a:latin typeface="+mn-lt"/>
              </a:rPr>
              <a:t>Smart Cards Transit or Bank Issued</a:t>
            </a:r>
          </a:p>
        </p:txBody>
      </p:sp>
      <p:sp>
        <p:nvSpPr>
          <p:cNvPr id="1089" name="Line 67"/>
          <p:cNvSpPr>
            <a:spLocks noChangeAspect="1" noChangeShapeType="1"/>
          </p:cNvSpPr>
          <p:nvPr/>
        </p:nvSpPr>
        <p:spPr bwMode="auto">
          <a:xfrm flipV="1">
            <a:off x="7618412" y="3138488"/>
            <a:ext cx="1588" cy="9683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90" name="Text Box 68"/>
          <p:cNvSpPr txBox="1">
            <a:spLocks noChangeAspect="1" noChangeArrowheads="1"/>
          </p:cNvSpPr>
          <p:nvPr/>
        </p:nvSpPr>
        <p:spPr bwMode="auto">
          <a:xfrm>
            <a:off x="542925" y="3417888"/>
            <a:ext cx="1109663" cy="252412"/>
          </a:xfrm>
          <a:prstGeom prst="rect">
            <a:avLst/>
          </a:prstGeom>
          <a:solidFill>
            <a:srgbClr val="333399"/>
          </a:solidFill>
          <a:ln w="9525" algn="ctr">
            <a:solidFill>
              <a:srgbClr val="333399"/>
            </a:solidFill>
            <a:miter lim="800000"/>
            <a:headEnd/>
            <a:tailEnd/>
          </a:ln>
          <a:effectLst>
            <a:outerShdw blurRad="50800" dist="38100" dir="2700000" algn="tl" rotWithShape="0">
              <a:prstClr val="black">
                <a:alpha val="40000"/>
              </a:prstClr>
            </a:outerShdw>
          </a:effectLst>
        </p:spPr>
        <p:txBody>
          <a:bodyPr lIns="64008" tIns="32004" rIns="64008" bIns="32004"/>
          <a:lstStyle>
            <a:lvl1pPr defTabSz="639763">
              <a:defRPr sz="2400">
                <a:solidFill>
                  <a:schemeClr val="tx1"/>
                </a:solidFill>
                <a:latin typeface="Arial" pitchFamily="34" charset="0"/>
                <a:ea typeface="MS PGothic" pitchFamily="34" charset="-128"/>
              </a:defRPr>
            </a:lvl1pPr>
            <a:lvl2pPr marL="742950" indent="-285750" defTabSz="639763">
              <a:defRPr sz="2400">
                <a:solidFill>
                  <a:schemeClr val="tx1"/>
                </a:solidFill>
                <a:latin typeface="Arial" pitchFamily="34" charset="0"/>
                <a:ea typeface="MS PGothic" pitchFamily="34" charset="-128"/>
              </a:defRPr>
            </a:lvl2pPr>
            <a:lvl3pPr marL="1143000" indent="-228600" defTabSz="639763">
              <a:defRPr sz="2400">
                <a:solidFill>
                  <a:schemeClr val="tx1"/>
                </a:solidFill>
                <a:latin typeface="Arial" pitchFamily="34" charset="0"/>
                <a:ea typeface="MS PGothic" pitchFamily="34" charset="-128"/>
              </a:defRPr>
            </a:lvl3pPr>
            <a:lvl4pPr marL="1600200" indent="-228600" defTabSz="639763">
              <a:defRPr sz="2400">
                <a:solidFill>
                  <a:schemeClr val="tx1"/>
                </a:solidFill>
                <a:latin typeface="Arial" pitchFamily="34" charset="0"/>
                <a:ea typeface="MS PGothic" pitchFamily="34" charset="-128"/>
              </a:defRPr>
            </a:lvl4pPr>
            <a:lvl5pPr marL="2057400" indent="-228600" defTabSz="639763">
              <a:defRPr sz="2400">
                <a:solidFill>
                  <a:schemeClr val="tx1"/>
                </a:solidFill>
                <a:latin typeface="Arial" pitchFamily="34" charset="0"/>
                <a:ea typeface="MS PGothic" pitchFamily="34" charset="-128"/>
              </a:defRPr>
            </a:lvl5pPr>
            <a:lvl6pPr marL="25146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defTabSz="6397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1100" b="1" dirty="0">
                <a:solidFill>
                  <a:schemeClr val="bg1"/>
                </a:solidFill>
                <a:latin typeface="+mn-lt"/>
              </a:rPr>
              <a:t>Transponders</a:t>
            </a:r>
          </a:p>
        </p:txBody>
      </p:sp>
      <p:pic>
        <p:nvPicPr>
          <p:cNvPr id="1092"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3878263"/>
            <a:ext cx="7715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3" name="TextBox 70"/>
          <p:cNvSpPr txBox="1">
            <a:spLocks noChangeArrowheads="1"/>
          </p:cNvSpPr>
          <p:nvPr/>
        </p:nvSpPr>
        <p:spPr bwMode="auto">
          <a:xfrm>
            <a:off x="-9525" y="6604084"/>
            <a:ext cx="2286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a:r>
              <a:rPr lang="en-US" sz="1000" dirty="0" smtClean="0">
                <a:latin typeface="+mn-lt"/>
              </a:rPr>
              <a:t>Adapted from Mike Nash, Xerox</a:t>
            </a:r>
            <a:endParaRPr lang="en-US" sz="1000" dirty="0">
              <a:latin typeface="+mn-lt"/>
            </a:endParaRPr>
          </a:p>
        </p:txBody>
      </p:sp>
      <p:pic>
        <p:nvPicPr>
          <p:cNvPr id="69" name="Picture 8" descr="http://content.animalnewyork.com/wp-content/uploads/hasidic-citi-bike-williamsburg.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07375" y="1981200"/>
            <a:ext cx="941026" cy="1068388"/>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0" name="Picture 12" descr="http://phandroid.s3.amazonaws.com/wp-content/uploads/2012/02/isis-mobile-wallet-screenshot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791200" y="3886200"/>
            <a:ext cx="567745" cy="98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Line 15"/>
          <p:cNvSpPr>
            <a:spLocks noChangeAspect="1" noChangeShapeType="1"/>
          </p:cNvSpPr>
          <p:nvPr/>
        </p:nvSpPr>
        <p:spPr bwMode="auto">
          <a:xfrm flipV="1">
            <a:off x="2819400" y="3124200"/>
            <a:ext cx="0" cy="152400"/>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4" name="Line 59"/>
          <p:cNvSpPr>
            <a:spLocks noChangeAspect="1" noChangeShapeType="1"/>
          </p:cNvSpPr>
          <p:nvPr/>
        </p:nvSpPr>
        <p:spPr bwMode="auto">
          <a:xfrm flipV="1">
            <a:off x="2819400" y="3214687"/>
            <a:ext cx="0" cy="214313"/>
          </a:xfrm>
          <a:prstGeom prst="line">
            <a:avLst/>
          </a:prstGeom>
          <a:noFill/>
          <a:ln w="1905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75" name="Line 67"/>
          <p:cNvSpPr>
            <a:spLocks noChangeAspect="1" noChangeShapeType="1"/>
          </p:cNvSpPr>
          <p:nvPr/>
        </p:nvSpPr>
        <p:spPr bwMode="auto">
          <a:xfrm flipV="1">
            <a:off x="8305800" y="3124200"/>
            <a:ext cx="1588" cy="96837"/>
          </a:xfrm>
          <a:prstGeom prst="line">
            <a:avLst/>
          </a:prstGeom>
          <a:noFill/>
          <a:ln w="19050">
            <a:solidFill>
              <a:srgbClr val="33339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3173573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1143000"/>
          </a:xfrm>
        </p:spPr>
        <p:txBody>
          <a:bodyPr>
            <a:noAutofit/>
          </a:bodyPr>
          <a:lstStyle/>
          <a:p>
            <a:pPr algn="ctr"/>
            <a:r>
              <a:rPr lang="en-US" sz="3200" dirty="0" smtClean="0"/>
              <a:t>Will we </a:t>
            </a:r>
            <a:r>
              <a:rPr lang="en-US" sz="3200" dirty="0"/>
              <a:t>i</a:t>
            </a:r>
            <a:r>
              <a:rPr lang="en-US" sz="3200" dirty="0" smtClean="0"/>
              <a:t>ntegrate </a:t>
            </a:r>
            <a:r>
              <a:rPr lang="en-US" sz="3200" dirty="0"/>
              <a:t>m</a:t>
            </a:r>
            <a:r>
              <a:rPr lang="en-US" sz="3200" dirty="0" smtClean="0"/>
              <a:t>obile </a:t>
            </a:r>
            <a:r>
              <a:rPr lang="en-US" sz="3200" dirty="0"/>
              <a:t>a</a:t>
            </a:r>
            <a:r>
              <a:rPr lang="en-US" sz="3200" dirty="0" smtClean="0"/>
              <a:t>pps to facilitate seamless travel?</a:t>
            </a:r>
            <a:endParaRPr lang="en-US" sz="3200" dirty="0">
              <a:solidFill>
                <a:schemeClr val="tx1"/>
              </a:solidFill>
              <a:latin typeface="+mn-lt"/>
            </a:endParaRPr>
          </a:p>
        </p:txBody>
      </p:sp>
      <p:pic>
        <p:nvPicPr>
          <p:cNvPr id="5126" name="Picture 6" descr="http://4.bp.blogspot.com/_IevKNrO7uCY/SR9vuLXiTpI/AAAAAAAAAEs/kQqA280IBiE/s400/transit-direc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956" y="1205076"/>
            <a:ext cx="1437630" cy="21618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www.citygoround.org/apps/nyc-transit-trip-planner/screenshot-0-300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19204"/>
            <a:ext cx="1330724" cy="21335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9776" y="3429000"/>
            <a:ext cx="444352" cy="200055"/>
          </a:xfrm>
          <a:prstGeom prst="rect">
            <a:avLst/>
          </a:prstGeom>
          <a:noFill/>
        </p:spPr>
        <p:txBody>
          <a:bodyPr wrap="none" rtlCol="0">
            <a:spAutoFit/>
          </a:bodyPr>
          <a:lstStyle/>
          <a:p>
            <a:pPr algn="r"/>
            <a:r>
              <a:rPr lang="en-US" sz="700" dirty="0" smtClean="0"/>
              <a:t>Google</a:t>
            </a:r>
            <a:endParaRPr lang="en-US" sz="700" dirty="0"/>
          </a:p>
        </p:txBody>
      </p:sp>
      <p:pic>
        <p:nvPicPr>
          <p:cNvPr id="5128" name="Picture 8" descr="http://cts.cubic.com/Portals/CTS/NextBus/NextBus-by-Cubic-iPhone-si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268" y="3441412"/>
            <a:ext cx="2628663" cy="1911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464" y="5395779"/>
            <a:ext cx="473206" cy="200055"/>
          </a:xfrm>
          <a:prstGeom prst="rect">
            <a:avLst/>
          </a:prstGeom>
          <a:noFill/>
        </p:spPr>
        <p:txBody>
          <a:bodyPr wrap="none" rtlCol="0">
            <a:spAutoFit/>
          </a:bodyPr>
          <a:lstStyle/>
          <a:p>
            <a:pPr algn="r"/>
            <a:r>
              <a:rPr lang="en-US" sz="700" dirty="0" smtClean="0"/>
              <a:t>nextbus</a:t>
            </a:r>
            <a:endParaRPr lang="en-US" sz="700" dirty="0"/>
          </a:p>
        </p:txBody>
      </p:sp>
      <p:pic>
        <p:nvPicPr>
          <p:cNvPr id="5134" name="Picture 14" descr="http://americastransportationawards.files.wordpress.com/2013/06/ma2013_mbt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9667" y="3441411"/>
            <a:ext cx="2724150" cy="1911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68521" y="5438745"/>
            <a:ext cx="1986441" cy="200055"/>
          </a:xfrm>
          <a:prstGeom prst="rect">
            <a:avLst/>
          </a:prstGeom>
          <a:noFill/>
        </p:spPr>
        <p:txBody>
          <a:bodyPr wrap="none" rtlCol="0">
            <a:spAutoFit/>
          </a:bodyPr>
          <a:lstStyle/>
          <a:p>
            <a:pPr algn="r"/>
            <a:r>
              <a:rPr lang="en-US" sz="700" dirty="0" smtClean="0"/>
              <a:t>MBTA JustRide – “Bring Your Own Infrastructure”</a:t>
            </a:r>
            <a:endParaRPr lang="en-US" sz="700" dirty="0"/>
          </a:p>
        </p:txBody>
      </p:sp>
      <p:sp>
        <p:nvSpPr>
          <p:cNvPr id="9" name="TextBox 8"/>
          <p:cNvSpPr txBox="1"/>
          <p:nvPr/>
        </p:nvSpPr>
        <p:spPr>
          <a:xfrm>
            <a:off x="4242812" y="3441412"/>
            <a:ext cx="925253" cy="584775"/>
          </a:xfrm>
          <a:prstGeom prst="rect">
            <a:avLst/>
          </a:prstGeom>
          <a:noFill/>
        </p:spPr>
        <p:txBody>
          <a:bodyPr wrap="none" rtlCol="0">
            <a:spAutoFit/>
          </a:bodyPr>
          <a:lstStyle/>
          <a:p>
            <a:r>
              <a:rPr lang="en-US" sz="3200" b="1" dirty="0" smtClean="0"/>
              <a:t>Plan</a:t>
            </a:r>
            <a:endParaRPr lang="en-US" sz="3200" b="1" dirty="0"/>
          </a:p>
        </p:txBody>
      </p:sp>
      <p:sp>
        <p:nvSpPr>
          <p:cNvPr id="12" name="TextBox 11"/>
          <p:cNvSpPr txBox="1"/>
          <p:nvPr/>
        </p:nvSpPr>
        <p:spPr>
          <a:xfrm>
            <a:off x="1600200" y="5400299"/>
            <a:ext cx="1198149" cy="584775"/>
          </a:xfrm>
          <a:prstGeom prst="rect">
            <a:avLst/>
          </a:prstGeom>
          <a:noFill/>
        </p:spPr>
        <p:txBody>
          <a:bodyPr wrap="none" rtlCol="0">
            <a:spAutoFit/>
          </a:bodyPr>
          <a:lstStyle/>
          <a:p>
            <a:r>
              <a:rPr lang="en-US" sz="3200" b="1" dirty="0" smtClean="0"/>
              <a:t>Travel</a:t>
            </a:r>
            <a:endParaRPr lang="en-US" sz="3200" b="1" dirty="0"/>
          </a:p>
        </p:txBody>
      </p:sp>
      <p:sp>
        <p:nvSpPr>
          <p:cNvPr id="13" name="TextBox 12"/>
          <p:cNvSpPr txBox="1"/>
          <p:nvPr/>
        </p:nvSpPr>
        <p:spPr>
          <a:xfrm>
            <a:off x="6756400" y="5438745"/>
            <a:ext cx="783164" cy="584775"/>
          </a:xfrm>
          <a:prstGeom prst="rect">
            <a:avLst/>
          </a:prstGeom>
          <a:noFill/>
        </p:spPr>
        <p:txBody>
          <a:bodyPr wrap="none" rtlCol="0">
            <a:spAutoFit/>
          </a:bodyPr>
          <a:lstStyle/>
          <a:p>
            <a:pPr algn="ctr"/>
            <a:r>
              <a:rPr lang="en-US" sz="3200" b="1" dirty="0" smtClean="0"/>
              <a:t>Pay</a:t>
            </a:r>
            <a:endParaRPr lang="en-US" sz="3200" b="1" dirty="0"/>
          </a:p>
        </p:txBody>
      </p:sp>
      <p:sp>
        <p:nvSpPr>
          <p:cNvPr id="6" name="TextBox 5"/>
          <p:cNvSpPr txBox="1"/>
          <p:nvPr/>
        </p:nvSpPr>
        <p:spPr>
          <a:xfrm>
            <a:off x="3558964" y="3429000"/>
            <a:ext cx="718465" cy="200055"/>
          </a:xfrm>
          <a:prstGeom prst="rect">
            <a:avLst/>
          </a:prstGeom>
          <a:noFill/>
        </p:spPr>
        <p:txBody>
          <a:bodyPr wrap="none" rtlCol="0">
            <a:spAutoFit/>
          </a:bodyPr>
          <a:lstStyle/>
          <a:p>
            <a:pPr algn="r"/>
            <a:r>
              <a:rPr lang="en-US" sz="700" dirty="0" smtClean="0"/>
              <a:t>City-Go-Round</a:t>
            </a:r>
            <a:endParaRPr lang="en-US" sz="700" dirty="0"/>
          </a:p>
        </p:txBody>
      </p:sp>
      <p:sp>
        <p:nvSpPr>
          <p:cNvPr id="3" name="TextBox 2"/>
          <p:cNvSpPr txBox="1"/>
          <p:nvPr/>
        </p:nvSpPr>
        <p:spPr>
          <a:xfrm>
            <a:off x="689746" y="5972377"/>
            <a:ext cx="8102539" cy="400110"/>
          </a:xfrm>
          <a:prstGeom prst="rect">
            <a:avLst/>
          </a:prstGeom>
          <a:noFill/>
        </p:spPr>
        <p:txBody>
          <a:bodyPr wrap="none" rtlCol="0">
            <a:spAutoFit/>
          </a:bodyPr>
          <a:lstStyle/>
          <a:p>
            <a:pPr algn="ctr"/>
            <a:r>
              <a:rPr lang="en-US" sz="2000" i="1" dirty="0" smtClean="0"/>
              <a:t>“You don’t have a lot to figure out.  We all have navigators in our pockets.”</a:t>
            </a:r>
            <a:endParaRPr lang="en-US" sz="2000" i="1" dirty="0"/>
          </a:p>
        </p:txBody>
      </p:sp>
    </p:spTree>
    <p:extLst>
      <p:ext uri="{BB962C8B-B14F-4D97-AF65-F5344CB8AC3E}">
        <p14:creationId xmlns:p14="http://schemas.microsoft.com/office/powerpoint/2010/main" val="106312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8" cy="1143000"/>
          </a:xfrm>
        </p:spPr>
        <p:txBody>
          <a:bodyPr>
            <a:noAutofit/>
          </a:bodyPr>
          <a:lstStyle/>
          <a:p>
            <a:pPr algn="ctr"/>
            <a:r>
              <a:rPr lang="en-US" dirty="0" smtClean="0"/>
              <a:t>Will we provide access to any transportation option?</a:t>
            </a:r>
            <a:endParaRPr lang="en-US" dirty="0"/>
          </a:p>
        </p:txBody>
      </p:sp>
      <p:pic>
        <p:nvPicPr>
          <p:cNvPr id="6" name="Picture 4" descr="Green line Trax at Gallivan Plaz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2569275" cy="175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6" descr="http://www.njmonthly.com/downloads/1975/download/ezpas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278" y="1770866"/>
            <a:ext cx="2687209" cy="17343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6" name="Picture 8" descr="http://content.animalnewyork.com/wp-content/uploads/hasidic-citi-bike-williamsbur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075" y="3733800"/>
            <a:ext cx="2667000" cy="1788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715000"/>
            <a:ext cx="9143999" cy="461665"/>
          </a:xfrm>
          <a:prstGeom prst="rect">
            <a:avLst/>
          </a:prstGeom>
          <a:solidFill>
            <a:schemeClr val="bg1">
              <a:lumMod val="95000"/>
            </a:schemeClr>
          </a:solidFill>
        </p:spPr>
        <p:txBody>
          <a:bodyPr wrap="square" rtlCol="0">
            <a:spAutoFit/>
          </a:bodyPr>
          <a:lstStyle/>
          <a:p>
            <a:pPr algn="ctr"/>
            <a:r>
              <a:rPr lang="en-US" sz="2400" i="1" dirty="0"/>
              <a:t>“Mode choice is now situational, not </a:t>
            </a:r>
            <a:r>
              <a:rPr lang="en-US" sz="2400" i="1" dirty="0" smtClean="0"/>
              <a:t>habitual”</a:t>
            </a:r>
            <a:endParaRPr lang="en-US" sz="2400" i="1" dirty="0"/>
          </a:p>
        </p:txBody>
      </p:sp>
      <p:pic>
        <p:nvPicPr>
          <p:cNvPr id="13" name="Picture 8" descr="Nick Riggal gets a ride in the city using the Lyft car-ride app. Photo: Paul Chinn, The Chronic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2269" y="3774212"/>
            <a:ext cx="2488931" cy="1788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4" descr="car2Go"/>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174278" y="3733800"/>
            <a:ext cx="2687210" cy="17883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138535"/>
            <a:ext cx="9144000" cy="461665"/>
          </a:xfrm>
          <a:prstGeom prst="rect">
            <a:avLst/>
          </a:prstGeom>
          <a:solidFill>
            <a:schemeClr val="bg1">
              <a:lumMod val="95000"/>
            </a:schemeClr>
          </a:solidFill>
        </p:spPr>
        <p:txBody>
          <a:bodyPr wrap="square" rtlCol="0">
            <a:spAutoFit/>
          </a:bodyPr>
          <a:lstStyle/>
          <a:p>
            <a:pPr algn="ctr"/>
            <a:r>
              <a:rPr lang="en-US" sz="2400" i="1" dirty="0" smtClean="0"/>
              <a:t>“</a:t>
            </a:r>
            <a:r>
              <a:rPr lang="en-US" sz="2400" i="1" dirty="0"/>
              <a:t>Travelers want choices more than ever before</a:t>
            </a:r>
            <a:r>
              <a:rPr lang="en-US" sz="2400" i="1" dirty="0" smtClean="0"/>
              <a:t>”</a:t>
            </a:r>
            <a:endParaRPr lang="en-US" sz="2400" i="1" dirty="0"/>
          </a:p>
        </p:txBody>
      </p:sp>
      <p:pic>
        <p:nvPicPr>
          <p:cNvPr id="10" name="Picture 13" descr="http://t1.gstatic.com/images?q=tbn:ANd9GcRMK3tN_cH22_6fd3NlSQsQxeTy-HmamWyCjRJlmLFoJjuR810UQ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2268" y="1770866"/>
            <a:ext cx="2488932" cy="17343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89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83" y="152400"/>
            <a:ext cx="8229600" cy="1143000"/>
          </a:xfrm>
        </p:spPr>
        <p:txBody>
          <a:bodyPr>
            <a:noAutofit/>
          </a:bodyPr>
          <a:lstStyle/>
          <a:p>
            <a:pPr algn="ctr"/>
            <a:r>
              <a:rPr lang="en-US" dirty="0" smtClean="0"/>
              <a:t>Will we offer ‘Mobility </a:t>
            </a:r>
            <a:r>
              <a:rPr lang="en-US" dirty="0"/>
              <a:t>as a </a:t>
            </a:r>
            <a:r>
              <a:rPr lang="en-US" dirty="0" smtClean="0"/>
              <a:t>Service’ providing ‘Mobility on Demand’?</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4071" y="2133600"/>
            <a:ext cx="3955490" cy="213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5410200" y="4725260"/>
            <a:ext cx="2883610" cy="830997"/>
          </a:xfrm>
          <a:prstGeom prst="rect">
            <a:avLst/>
          </a:prstGeom>
          <a:noFill/>
        </p:spPr>
        <p:txBody>
          <a:bodyPr wrap="none" rtlCol="0">
            <a:spAutoFit/>
          </a:bodyPr>
          <a:lstStyle/>
          <a:p>
            <a:pPr algn="ctr"/>
            <a:r>
              <a:rPr lang="en-US" sz="2400" b="1" dirty="0" smtClean="0"/>
              <a:t>Mobility As A Service</a:t>
            </a:r>
          </a:p>
          <a:p>
            <a:pPr algn="ctr"/>
            <a:r>
              <a:rPr lang="en-US" sz="2400" b="1" dirty="0" smtClean="0"/>
              <a:t>Helsinki</a:t>
            </a:r>
          </a:p>
        </p:txBody>
      </p:sp>
      <p:sp>
        <p:nvSpPr>
          <p:cNvPr id="3" name="TextBox 2"/>
          <p:cNvSpPr txBox="1"/>
          <p:nvPr/>
        </p:nvSpPr>
        <p:spPr>
          <a:xfrm>
            <a:off x="843148" y="4725260"/>
            <a:ext cx="3160160" cy="830997"/>
          </a:xfrm>
          <a:prstGeom prst="rect">
            <a:avLst/>
          </a:prstGeom>
          <a:noFill/>
        </p:spPr>
        <p:txBody>
          <a:bodyPr wrap="none" rtlCol="0">
            <a:spAutoFit/>
          </a:bodyPr>
          <a:lstStyle/>
          <a:p>
            <a:pPr algn="ctr"/>
            <a:r>
              <a:rPr lang="en-US" sz="2400" b="1" dirty="0" smtClean="0"/>
              <a:t>UbiGo transport broker</a:t>
            </a:r>
          </a:p>
          <a:p>
            <a:pPr algn="ctr"/>
            <a:r>
              <a:rPr lang="en-US" sz="2400" b="1" dirty="0" smtClean="0"/>
              <a:t>Gothenburg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33600"/>
            <a:ext cx="3124200" cy="2211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1860741" y="1371600"/>
            <a:ext cx="5150064" cy="461665"/>
          </a:xfrm>
          <a:prstGeom prst="rect">
            <a:avLst/>
          </a:prstGeom>
          <a:noFill/>
        </p:spPr>
        <p:txBody>
          <a:bodyPr wrap="none" rtlCol="0">
            <a:spAutoFit/>
          </a:bodyPr>
          <a:lstStyle/>
          <a:p>
            <a:pPr algn="ctr"/>
            <a:r>
              <a:rPr lang="en-US" sz="2400" i="1" dirty="0" smtClean="0"/>
              <a:t>“Multimodal payment is a key lynchpin”</a:t>
            </a:r>
            <a:endParaRPr lang="en-US" sz="2400" i="1" dirty="0"/>
          </a:p>
        </p:txBody>
      </p:sp>
      <p:sp>
        <p:nvSpPr>
          <p:cNvPr id="5" name="TextBox 4"/>
          <p:cNvSpPr txBox="1"/>
          <p:nvPr/>
        </p:nvSpPr>
        <p:spPr>
          <a:xfrm>
            <a:off x="2427186" y="5556257"/>
            <a:ext cx="4293548" cy="830997"/>
          </a:xfrm>
          <a:prstGeom prst="rect">
            <a:avLst/>
          </a:prstGeom>
          <a:noFill/>
        </p:spPr>
        <p:txBody>
          <a:bodyPr wrap="none" rtlCol="0">
            <a:spAutoFit/>
          </a:bodyPr>
          <a:lstStyle/>
          <a:p>
            <a:pPr algn="ctr"/>
            <a:r>
              <a:rPr lang="en-US" sz="2400" i="1" dirty="0"/>
              <a:t>“Millennials want apps, not cars”</a:t>
            </a:r>
          </a:p>
          <a:p>
            <a:pPr algn="ctr"/>
            <a:endParaRPr lang="en-US" sz="2400" dirty="0"/>
          </a:p>
        </p:txBody>
      </p:sp>
    </p:spTree>
    <p:extLst>
      <p:ext uri="{BB962C8B-B14F-4D97-AF65-F5344CB8AC3E}">
        <p14:creationId xmlns:p14="http://schemas.microsoft.com/office/powerpoint/2010/main" val="2558501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19262</TotalTime>
  <Words>739</Words>
  <Application>Microsoft Office PowerPoint</Application>
  <PresentationFormat>On-screen Show (4:3)</PresentationFormat>
  <Paragraphs>111</Paragraphs>
  <Slides>12</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5" baseType="lpstr">
      <vt:lpstr>Arial Unicode MS</vt:lpstr>
      <vt:lpstr>MS PGothic</vt:lpstr>
      <vt:lpstr>Arial</vt:lpstr>
      <vt:lpstr>Calibri</vt:lpstr>
      <vt:lpstr>Corbel</vt:lpstr>
      <vt:lpstr>Courier New</vt:lpstr>
      <vt:lpstr>Gill Sans MT</vt:lpstr>
      <vt:lpstr>Tahoma</vt:lpstr>
      <vt:lpstr>Times</vt:lpstr>
      <vt:lpstr>Verdana</vt:lpstr>
      <vt:lpstr>Wingdings</vt:lpstr>
      <vt:lpstr>Title and Content</vt:lpstr>
      <vt:lpstr>Clip</vt:lpstr>
      <vt:lpstr>PowerPoint Presentation</vt:lpstr>
      <vt:lpstr>“eierlegendewollmilchsau”</vt:lpstr>
      <vt:lpstr>“Single City” cards emerging </vt:lpstr>
      <vt:lpstr>Drive towards convenience with  common payment media</vt:lpstr>
      <vt:lpstr>Will we have open payments which accept any media?</vt:lpstr>
      <vt:lpstr>: Will we provide universal (or linked) transportation accounts?</vt:lpstr>
      <vt:lpstr>Will we integrate mobile apps to facilitate seamless travel?</vt:lpstr>
      <vt:lpstr>Will we provide access to any transportation option?</vt:lpstr>
      <vt:lpstr>Will we offer ‘Mobility as a Service’ providing ‘Mobility on Demand’?</vt:lpstr>
      <vt:lpstr> Multimodal Payments Convergence Workshop – January 15, 2015</vt:lpstr>
      <vt:lpstr>Converging on convergence –  How can you participate?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Mandler</dc:creator>
  <cp:lastModifiedBy>Michael Dinning</cp:lastModifiedBy>
  <cp:revision>654</cp:revision>
  <cp:lastPrinted>2015-01-29T15:17:12Z</cp:lastPrinted>
  <dcterms:created xsi:type="dcterms:W3CDTF">2012-06-27T19:30:13Z</dcterms:created>
  <dcterms:modified xsi:type="dcterms:W3CDTF">2015-03-09T15:20:08Z</dcterms:modified>
</cp:coreProperties>
</file>