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322" r:id="rId3"/>
    <p:sldId id="275" r:id="rId4"/>
    <p:sldId id="360" r:id="rId5"/>
    <p:sldId id="361" r:id="rId6"/>
    <p:sldId id="362" r:id="rId7"/>
    <p:sldId id="363" r:id="rId8"/>
    <p:sldId id="364" r:id="rId9"/>
    <p:sldId id="348" r:id="rId10"/>
    <p:sldId id="350" r:id="rId11"/>
    <p:sldId id="366" r:id="rId12"/>
    <p:sldId id="269" r:id="rId13"/>
    <p:sldId id="367" r:id="rId14"/>
    <p:sldId id="271" r:id="rId15"/>
    <p:sldId id="272" r:id="rId16"/>
    <p:sldId id="273" r:id="rId17"/>
    <p:sldId id="336" r:id="rId18"/>
    <p:sldId id="274" r:id="rId19"/>
    <p:sldId id="280" r:id="rId20"/>
    <p:sldId id="303" r:id="rId21"/>
    <p:sldId id="305" r:id="rId22"/>
    <p:sldId id="310" r:id="rId23"/>
    <p:sldId id="328" r:id="rId24"/>
    <p:sldId id="329" r:id="rId25"/>
    <p:sldId id="330" r:id="rId26"/>
    <p:sldId id="335" r:id="rId27"/>
    <p:sldId id="332" r:id="rId28"/>
    <p:sldId id="331" r:id="rId29"/>
    <p:sldId id="333" r:id="rId30"/>
    <p:sldId id="355" r:id="rId31"/>
    <p:sldId id="356" r:id="rId32"/>
    <p:sldId id="346" r:id="rId33"/>
    <p:sldId id="347" r:id="rId34"/>
    <p:sldId id="341" r:id="rId35"/>
    <p:sldId id="357" r:id="rId36"/>
    <p:sldId id="259" r:id="rId37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76982" autoAdjust="0"/>
  </p:normalViewPr>
  <p:slideViewPr>
    <p:cSldViewPr>
      <p:cViewPr varScale="1">
        <p:scale>
          <a:sx n="128" d="100"/>
          <a:sy n="128" d="100"/>
        </p:scale>
        <p:origin x="918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8B46-4F35-48EA-A638-CD2B9DD85C30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70CBE-7BC6-4D12-8A81-ECE80F91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1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8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47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79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87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5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48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20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94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94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3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0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29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40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86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03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47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43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9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0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6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5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841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04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42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3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Massachusetts State Police Cars Section responds primarily to collisions involving serious injuries and fatalities.  As a secondary function, we respond to crime scenes, arson scenes and assist</a:t>
            </a:r>
            <a:r>
              <a:rPr lang="en-US" baseline="0" dirty="0"/>
              <a:t> in narcotics investigations, mostly for school zone violations.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28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1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Secondary crashes increase 3% per minute that scene is not cleared Secondary crashes account for 20% of the total crashes and 18% of all fatalities on Interstate High</a:t>
            </a:r>
          </a:p>
          <a:p>
            <a:r>
              <a:rPr lang="en-US" dirty="0"/>
              <a:t>Ways</a:t>
            </a:r>
          </a:p>
          <a:p>
            <a:endParaRPr lang="en-US" dirty="0"/>
          </a:p>
          <a:p>
            <a:r>
              <a:rPr lang="en-US" dirty="0"/>
              <a:t>Traffic crashes and “struck-by” incidents continue to be one of the leading causes of on-duty injuries and deaths for law enforcement, firefighters, and towing and recovery personnel.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87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30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73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MSP cars is broken into four teams.  Each Team consists of a Sergeant/Team Leader.  The Northeast Team has 6 troopers, the Southeast Team has 6 troopers, the Central Team has 4 troopers and the West Team has three troopers  Each</a:t>
            </a:r>
            <a:r>
              <a:rPr lang="en-US" baseline="0" dirty="0"/>
              <a:t> team has a DJI Inspire 1 Pro and at least two Part 107 Certified Remote Pilots.   Currently, MSP CARS has ten members who attended a 40 hour “UAS Ground School and Flight Training Course”.  Currently, the MSP CARS Section has 10 Part 107 Remote Pilots, three that are “active” Remote Pilots who fly missions.  The remaining 7 act as Visual Observers and are training to fly active missions.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70CBE-7BC6-4D12-8A81-ECE80F91BB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7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1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6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2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4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3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1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8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9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A32C-35F8-4C46-BC0A-1DBC948C1D3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757A9-F360-47B9-9451-0042315AE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498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prstClr val="white"/>
                </a:solidFill>
                <a:ea typeface="+mn-ea"/>
                <a:cs typeface="+mn-cs"/>
              </a:rPr>
              <a:t>Massachusetts State Police</a:t>
            </a:r>
            <a:br>
              <a:rPr lang="en-US" sz="2800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n-US" sz="2800" dirty="0">
                <a:solidFill>
                  <a:prstClr val="white"/>
                </a:solidFill>
                <a:ea typeface="+mn-ea"/>
                <a:cs typeface="+mn-cs"/>
              </a:rPr>
              <a:t>Use of UAS’s at Major Traffic Collisions</a:t>
            </a:r>
            <a:br>
              <a:rPr lang="en-US" sz="2800" dirty="0">
                <a:solidFill>
                  <a:prstClr val="white"/>
                </a:solidFill>
                <a:ea typeface="+mn-ea"/>
                <a:cs typeface="+mn-cs"/>
              </a:rPr>
            </a:br>
            <a:endParaRPr lang="en-US" sz="28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172" y="1991802"/>
            <a:ext cx="3267052" cy="327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895600"/>
            <a:ext cx="1639396" cy="163939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260993" y="3329848"/>
            <a:ext cx="925417" cy="561860"/>
          </a:xfrm>
          <a:custGeom>
            <a:avLst/>
            <a:gdLst>
              <a:gd name="connsiteX0" fmla="*/ 705079 w 925417"/>
              <a:gd name="connsiteY0" fmla="*/ 55085 h 561860"/>
              <a:gd name="connsiteX1" fmla="*/ 925417 w 925417"/>
              <a:gd name="connsiteY1" fmla="*/ 374574 h 561860"/>
              <a:gd name="connsiteX2" fmla="*/ 914400 w 925417"/>
              <a:gd name="connsiteY2" fmla="*/ 473725 h 561860"/>
              <a:gd name="connsiteX3" fmla="*/ 528809 w 925417"/>
              <a:gd name="connsiteY3" fmla="*/ 561860 h 561860"/>
              <a:gd name="connsiteX4" fmla="*/ 55084 w 925417"/>
              <a:gd name="connsiteY4" fmla="*/ 429658 h 561860"/>
              <a:gd name="connsiteX5" fmla="*/ 0 w 925417"/>
              <a:gd name="connsiteY5" fmla="*/ 198304 h 561860"/>
              <a:gd name="connsiteX6" fmla="*/ 198303 w 925417"/>
              <a:gd name="connsiteY6" fmla="*/ 99152 h 561860"/>
              <a:gd name="connsiteX7" fmla="*/ 506776 w 925417"/>
              <a:gd name="connsiteY7" fmla="*/ 0 h 561860"/>
              <a:gd name="connsiteX8" fmla="*/ 705079 w 925417"/>
              <a:gd name="connsiteY8" fmla="*/ 55085 h 56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5417" h="561860">
                <a:moveTo>
                  <a:pt x="705079" y="55085"/>
                </a:moveTo>
                <a:lnTo>
                  <a:pt x="925417" y="374574"/>
                </a:lnTo>
                <a:lnTo>
                  <a:pt x="914400" y="473725"/>
                </a:lnTo>
                <a:lnTo>
                  <a:pt x="528809" y="561860"/>
                </a:lnTo>
                <a:lnTo>
                  <a:pt x="55084" y="429658"/>
                </a:lnTo>
                <a:lnTo>
                  <a:pt x="0" y="198304"/>
                </a:lnTo>
                <a:lnTo>
                  <a:pt x="198303" y="99152"/>
                </a:lnTo>
                <a:lnTo>
                  <a:pt x="506776" y="0"/>
                </a:lnTo>
                <a:lnTo>
                  <a:pt x="705079" y="55085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932136">
            <a:off x="5170076" y="3434368"/>
            <a:ext cx="724945" cy="561860"/>
          </a:xfrm>
          <a:custGeom>
            <a:avLst/>
            <a:gdLst>
              <a:gd name="connsiteX0" fmla="*/ 705079 w 925417"/>
              <a:gd name="connsiteY0" fmla="*/ 55085 h 561860"/>
              <a:gd name="connsiteX1" fmla="*/ 925417 w 925417"/>
              <a:gd name="connsiteY1" fmla="*/ 374574 h 561860"/>
              <a:gd name="connsiteX2" fmla="*/ 914400 w 925417"/>
              <a:gd name="connsiteY2" fmla="*/ 473725 h 561860"/>
              <a:gd name="connsiteX3" fmla="*/ 528809 w 925417"/>
              <a:gd name="connsiteY3" fmla="*/ 561860 h 561860"/>
              <a:gd name="connsiteX4" fmla="*/ 55084 w 925417"/>
              <a:gd name="connsiteY4" fmla="*/ 429658 h 561860"/>
              <a:gd name="connsiteX5" fmla="*/ 0 w 925417"/>
              <a:gd name="connsiteY5" fmla="*/ 198304 h 561860"/>
              <a:gd name="connsiteX6" fmla="*/ 198303 w 925417"/>
              <a:gd name="connsiteY6" fmla="*/ 99152 h 561860"/>
              <a:gd name="connsiteX7" fmla="*/ 506776 w 925417"/>
              <a:gd name="connsiteY7" fmla="*/ 0 h 561860"/>
              <a:gd name="connsiteX8" fmla="*/ 705079 w 925417"/>
              <a:gd name="connsiteY8" fmla="*/ 55085 h 56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5417" h="561860">
                <a:moveTo>
                  <a:pt x="705079" y="55085"/>
                </a:moveTo>
                <a:lnTo>
                  <a:pt x="925417" y="374574"/>
                </a:lnTo>
                <a:lnTo>
                  <a:pt x="914400" y="473725"/>
                </a:lnTo>
                <a:lnTo>
                  <a:pt x="528809" y="561860"/>
                </a:lnTo>
                <a:lnTo>
                  <a:pt x="55084" y="429658"/>
                </a:lnTo>
                <a:lnTo>
                  <a:pt x="0" y="198304"/>
                </a:lnTo>
                <a:lnTo>
                  <a:pt x="198303" y="99152"/>
                </a:lnTo>
                <a:lnTo>
                  <a:pt x="506776" y="0"/>
                </a:lnTo>
                <a:lnTo>
                  <a:pt x="705079" y="55085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70EECC-6EE7-494A-99A6-1CD1BCC7BCD8}"/>
              </a:ext>
            </a:extLst>
          </p:cNvPr>
          <p:cNvSpPr/>
          <p:nvPr/>
        </p:nvSpPr>
        <p:spPr>
          <a:xfrm>
            <a:off x="2438400" y="579632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+mj-lt"/>
              </a:rPr>
              <a:t>2018 New England ITS Annual Interchange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latin typeface="+mj-lt"/>
              </a:rPr>
              <a:t>Providence, Rhode Island May 10,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73" y="5499892"/>
            <a:ext cx="1605643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629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900" dirty="0">
                <a:solidFill>
                  <a:schemeClr val="bg1"/>
                </a:solidFill>
              </a:rPr>
              <a:t>Massachusetts State Police</a:t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Traffic Incident Management</a:t>
            </a:r>
          </a:p>
        </p:txBody>
      </p:sp>
      <p:pic>
        <p:nvPicPr>
          <p:cNvPr id="12292" name="Picture 9" descr="MSP Tran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47788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">
            <a:extLst>
              <a:ext uri="{FF2B5EF4-FFF2-40B4-BE49-F238E27FC236}">
                <a16:creationId xmlns:a16="http://schemas.microsoft.com/office/drawing/2014/main" id="{46923503-29A8-436A-864E-9FC9BE09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87" y="3826067"/>
            <a:ext cx="33590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MSP Trans.png">
            <a:extLst>
              <a:ext uri="{FF2B5EF4-FFF2-40B4-BE49-F238E27FC236}">
                <a16:creationId xmlns:a16="http://schemas.microsoft.com/office/drawing/2014/main" id="{6F7E8D5B-6AC2-4399-BA3B-EC5F05881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024" y="2566881"/>
            <a:ext cx="2133600" cy="320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707099-5085-45C3-9C9F-D128E068B161}"/>
              </a:ext>
            </a:extLst>
          </p:cNvPr>
          <p:cNvSpPr/>
          <p:nvPr/>
        </p:nvSpPr>
        <p:spPr>
          <a:xfrm>
            <a:off x="2727297" y="2190713"/>
            <a:ext cx="3951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Funding Partnership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06173-9DCB-4C00-B2F6-32F5DF665468}"/>
              </a:ext>
            </a:extLst>
          </p:cNvPr>
          <p:cNvSpPr/>
          <p:nvPr/>
        </p:nvSpPr>
        <p:spPr>
          <a:xfrm>
            <a:off x="1819225" y="5899862"/>
            <a:ext cx="5653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Quick Clearance Scene Mapping Tools</a:t>
            </a:r>
          </a:p>
        </p:txBody>
      </p:sp>
    </p:spTree>
    <p:extLst>
      <p:ext uri="{BB962C8B-B14F-4D97-AF65-F5344CB8AC3E}">
        <p14:creationId xmlns:p14="http://schemas.microsoft.com/office/powerpoint/2010/main" val="3356436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3731" y="148937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GPS/GNSS</a:t>
            </a:r>
          </a:p>
        </p:txBody>
      </p:sp>
      <p:pic>
        <p:nvPicPr>
          <p:cNvPr id="5" name="Picture 4" descr="MSP Tran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06" y="-155863"/>
            <a:ext cx="11670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C:\MSP 2514 Documents\Tim's Documents\MPTC Instructor Development\30 Minute Presentation\MPTC 30 Min Presentation\Photos\photoGP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743200" cy="4164235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rot="16200000">
            <a:off x="5080261" y="-170197"/>
            <a:ext cx="1879078" cy="5181600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645582" y="2314598"/>
            <a:ext cx="2748440" cy="5181598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87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5" y="37684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2800" dirty="0">
                <a:solidFill>
                  <a:schemeClr val="bg1"/>
                </a:solidFill>
              </a:rPr>
              <a:t>Massachusetts State Police CARS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First UAS – November 2016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DJI Inspire 1 PRO with Zemuse X5 Camera 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99458"/>
            <a:ext cx="897333" cy="89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485A4-84CD-47FA-8E86-53664C556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590801"/>
            <a:ext cx="3385800" cy="251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CB9A46-6E56-4904-9D0D-9DCF576721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438401"/>
            <a:ext cx="3526562" cy="2819401"/>
          </a:xfrm>
          <a:prstGeom prst="rect">
            <a:avLst/>
          </a:prstGeom>
        </p:spPr>
      </p:pic>
      <p:pic>
        <p:nvPicPr>
          <p:cNvPr id="7" name="Picture 4" descr="Image result">
            <a:extLst>
              <a:ext uri="{FF2B5EF4-FFF2-40B4-BE49-F238E27FC236}">
                <a16:creationId xmlns:a16="http://schemas.microsoft.com/office/drawing/2014/main" id="{46923503-29A8-436A-864E-9FC9BE09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6845" y="5669647"/>
            <a:ext cx="33590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MSP Trans.png">
            <a:extLst>
              <a:ext uri="{FF2B5EF4-FFF2-40B4-BE49-F238E27FC236}">
                <a16:creationId xmlns:a16="http://schemas.microsoft.com/office/drawing/2014/main" id="{6F7E8D5B-6AC2-4399-BA3B-EC5F05881D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133" y="4911128"/>
            <a:ext cx="1296387" cy="194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967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9" t="802" r="942" b="10624"/>
          <a:stretch/>
        </p:blipFill>
        <p:spPr bwMode="auto">
          <a:xfrm>
            <a:off x="762000" y="1371600"/>
            <a:ext cx="7949046" cy="476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52400"/>
            <a:ext cx="762000" cy="76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891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Massachusetts State Police C.A.R.S.</a:t>
            </a: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3500" dirty="0">
                <a:solidFill>
                  <a:schemeClr val="bg1"/>
                </a:solidFill>
              </a:rPr>
              <a:t>4 Teams</a:t>
            </a:r>
          </a:p>
        </p:txBody>
      </p:sp>
    </p:spTree>
    <p:extLst>
      <p:ext uri="{BB962C8B-B14F-4D97-AF65-F5344CB8AC3E}">
        <p14:creationId xmlns:p14="http://schemas.microsoft.com/office/powerpoint/2010/main" val="1270847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07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DJI Inspire 1 Pro</a:t>
            </a:r>
          </a:p>
        </p:txBody>
      </p:sp>
      <p:sp>
        <p:nvSpPr>
          <p:cNvPr id="4" name="Rectangle 3"/>
          <p:cNvSpPr/>
          <p:nvPr/>
        </p:nvSpPr>
        <p:spPr>
          <a:xfrm>
            <a:off x="545507" y="990600"/>
            <a:ext cx="798889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Quadcopter:			</a:t>
            </a:r>
            <a:r>
              <a:rPr lang="en-US" dirty="0">
                <a:solidFill>
                  <a:schemeClr val="bg1"/>
                </a:solidFill>
              </a:rPr>
              <a:t>Propelled by 4 rotors (2 CW and 2 CCW)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Weight: 			</a:t>
            </a:r>
            <a:r>
              <a:rPr lang="en-US" dirty="0">
                <a:solidFill>
                  <a:schemeClr val="bg1"/>
                </a:solidFill>
              </a:rPr>
              <a:t>3400 g ( 7.49 </a:t>
            </a:r>
            <a:r>
              <a:rPr lang="en-US" dirty="0" err="1">
                <a:solidFill>
                  <a:schemeClr val="bg1"/>
                </a:solidFill>
              </a:rPr>
              <a:t>lbs</a:t>
            </a:r>
            <a:r>
              <a:rPr lang="en-US" dirty="0">
                <a:solidFill>
                  <a:schemeClr val="bg1"/>
                </a:solidFill>
              </a:rPr>
              <a:t>)  w/ battery &amp; Zemuse X5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1400" dirty="0"/>
              <a:t> Adobe DNG RAW	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Battery Life</a:t>
            </a:r>
            <a:r>
              <a:rPr lang="en-US" dirty="0">
                <a:solidFill>
                  <a:schemeClr val="bg1"/>
                </a:solidFill>
              </a:rPr>
              <a:t>: 			15-18 minutes with Zemuse X5 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Max Speed</a:t>
            </a:r>
            <a:r>
              <a:rPr lang="en-US" dirty="0">
                <a:solidFill>
                  <a:schemeClr val="bg1"/>
                </a:solidFill>
              </a:rPr>
              <a:t>:			18 m/s (40.26 mph)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Maximum Wind Resistance</a:t>
            </a:r>
            <a:r>
              <a:rPr lang="en-US" dirty="0">
                <a:solidFill>
                  <a:schemeClr val="bg1"/>
                </a:solidFill>
              </a:rPr>
              <a:t>: 	10 m/s (22 mph) 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Operating Temperature Range</a:t>
            </a:r>
            <a:r>
              <a:rPr lang="en-US" dirty="0">
                <a:solidFill>
                  <a:schemeClr val="bg1"/>
                </a:solidFill>
              </a:rPr>
              <a:t>: 	14 ᵒ  - 104ᵒ Fahrenheit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Maximum Transmitting Distance</a:t>
            </a:r>
            <a:r>
              <a:rPr lang="en-US" dirty="0">
                <a:solidFill>
                  <a:schemeClr val="bg1"/>
                </a:solidFill>
              </a:rPr>
              <a:t>: 	Up to 3.1 Miles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22AB4-9653-4685-8787-05750223AB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4591586"/>
            <a:ext cx="2644251" cy="2114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78B7F-2D1D-4BF3-8F08-58F9DD6CF0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157403"/>
            <a:ext cx="1295400" cy="5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1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Zemuse X5 3-Axis Gimbal and Camera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2645599" cy="213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3581400"/>
            <a:ext cx="6553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Zemuse X5 Camera Weight: 	</a:t>
            </a:r>
            <a:r>
              <a:rPr lang="en-US" dirty="0">
                <a:solidFill>
                  <a:schemeClr val="bg1"/>
                </a:solidFill>
              </a:rPr>
              <a:t>1.16 </a:t>
            </a:r>
            <a:r>
              <a:rPr lang="en-US" dirty="0" err="1">
                <a:solidFill>
                  <a:schemeClr val="bg1"/>
                </a:solidFill>
              </a:rPr>
              <a:t>lbs</a:t>
            </a:r>
            <a:endParaRPr lang="en-US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Camera Resolution:   		</a:t>
            </a:r>
            <a:r>
              <a:rPr lang="en-US" dirty="0">
                <a:solidFill>
                  <a:schemeClr val="bg1"/>
                </a:solidFill>
              </a:rPr>
              <a:t>16.0 Megapixels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Video: 			</a:t>
            </a:r>
            <a:r>
              <a:rPr lang="en-US" dirty="0">
                <a:solidFill>
                  <a:schemeClr val="bg1"/>
                </a:solidFill>
              </a:rPr>
              <a:t>4K Ultra High Definition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Sensor:			</a:t>
            </a:r>
            <a:r>
              <a:rPr lang="en-US" dirty="0">
                <a:solidFill>
                  <a:schemeClr val="bg1"/>
                </a:solidFill>
              </a:rPr>
              <a:t>4/3-inch CMOS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Adobe DNG RAW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Storage </a:t>
            </a:r>
            <a:r>
              <a:rPr lang="en-US" dirty="0">
                <a:solidFill>
                  <a:schemeClr val="bg1"/>
                </a:solidFill>
              </a:rPr>
              <a:t>: 			Micro SD Card</a:t>
            </a:r>
          </a:p>
        </p:txBody>
      </p:sp>
    </p:spTree>
    <p:extLst>
      <p:ext uri="{BB962C8B-B14F-4D97-AF65-F5344CB8AC3E}">
        <p14:creationId xmlns:p14="http://schemas.microsoft.com/office/powerpoint/2010/main" val="2583409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Software Applications - Tablet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51" y="1444673"/>
            <a:ext cx="117939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94" y="3110003"/>
            <a:ext cx="1136006" cy="108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94" y="4832025"/>
            <a:ext cx="1136006" cy="114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221993"/>
            <a:ext cx="2743200" cy="152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5600" y="1600198"/>
            <a:ext cx="16308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DJI Go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2063450" y="3266328"/>
            <a:ext cx="34336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Pix4D Capture</a:t>
            </a:r>
            <a:endParaRPr lang="en-US" sz="4400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883266"/>
            <a:ext cx="2743200" cy="153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082" y="4648200"/>
            <a:ext cx="2773577" cy="156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3398" y="5045363"/>
            <a:ext cx="13992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>
                <a:solidFill>
                  <a:prstClr val="white"/>
                </a:solidFill>
              </a:rPr>
              <a:t>Litchi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7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3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Pix4D Capture App  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8113DF-3AE9-4137-AA6C-8574E7277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78293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2101800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89" y="1447800"/>
            <a:ext cx="108730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289" y="2971800"/>
            <a:ext cx="1105255" cy="89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49" y="4191000"/>
            <a:ext cx="1085166" cy="9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228600"/>
            <a:ext cx="79181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Software Applications - Computer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6" y="5410200"/>
            <a:ext cx="1143000" cy="114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1710779"/>
            <a:ext cx="2550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Pix4D Mapper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362200" y="3110546"/>
            <a:ext cx="3335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Leica IMS Map360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438399" y="4341952"/>
            <a:ext cx="4117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IMS Map60 Point Cloud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449794" y="5673923"/>
            <a:ext cx="3035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AutoCAD Civil 3D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897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04800"/>
            <a:ext cx="2533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Case Studies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9750"/>
            <a:ext cx="856429" cy="856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99749"/>
            <a:ext cx="856429" cy="8564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00" y="2057400"/>
            <a:ext cx="4952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Rte 95 Attleboro Fatal Motor Vehicle Crash</a:t>
            </a:r>
          </a:p>
          <a:p>
            <a:pPr marL="914400" lvl="1" indent="-45720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Rte 6A Sandwich Fatal    Pedestrian Crash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914400" lvl="1" indent="-45720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Rte 28 Bourne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	Fatal Motor Vehicle Crash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1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992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br>
              <a:rPr lang="en-US" sz="3100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n-US" sz="3100" dirty="0">
                <a:solidFill>
                  <a:prstClr val="white"/>
                </a:solidFill>
                <a:ea typeface="+mn-ea"/>
                <a:cs typeface="+mn-cs"/>
              </a:rPr>
              <a:t>Lieutenant Timothy Dowd</a:t>
            </a:r>
            <a:br>
              <a:rPr lang="en-US" sz="3100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n-US" sz="3100" dirty="0">
                <a:solidFill>
                  <a:prstClr val="white"/>
                </a:solidFill>
                <a:ea typeface="+mn-ea"/>
                <a:cs typeface="+mn-cs"/>
              </a:rPr>
              <a:t>Collision Analysis and Reconstruction Section</a:t>
            </a:r>
            <a:br>
              <a:rPr lang="en-US" sz="2800" dirty="0">
                <a:solidFill>
                  <a:prstClr val="white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418" y="1905000"/>
            <a:ext cx="8229600" cy="4525963"/>
          </a:xfrm>
        </p:spPr>
        <p:txBody>
          <a:bodyPr/>
          <a:lstStyle/>
          <a:p>
            <a:pPr lvl="1"/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Massachusetts State Police -23 years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Collision Analysis &amp; Reconstruction Section - 15 years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A.C.T.A.R. Accredited Reconstructionist #1486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Section Commander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FAA Remote Pilot Certification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1" y="115004"/>
            <a:ext cx="1107194" cy="11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90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6" y="406616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Pix4D – Map View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696448" cy="508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9277F5-1A41-4B7E-9654-ECA4731018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24" y="1326754"/>
            <a:ext cx="8001000" cy="45973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6161C6-BFCE-415E-9A40-95F1ABCE610B}"/>
              </a:ext>
            </a:extLst>
          </p:cNvPr>
          <p:cNvSpPr txBox="1">
            <a:spLocks/>
          </p:cNvSpPr>
          <p:nvPr/>
        </p:nvSpPr>
        <p:spPr>
          <a:xfrm>
            <a:off x="570198" y="6158474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bg1"/>
                </a:solidFill>
              </a:rPr>
              <a:t>Rte 95 Attleboro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8824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Camera Positions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954289-4F71-4267-8532-92261AC09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67509" y="1600200"/>
            <a:ext cx="6608979" cy="4291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4D651A-C10F-483F-A6AB-F3394982B25D}"/>
              </a:ext>
            </a:extLst>
          </p:cNvPr>
          <p:cNvSpPr/>
          <p:nvPr/>
        </p:nvSpPr>
        <p:spPr>
          <a:xfrm>
            <a:off x="3708269" y="6074569"/>
            <a:ext cx="1727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95 Attleboro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23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Camera Positions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86600" y="1905000"/>
            <a:ext cx="762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DABCFA-2038-41C8-A8F2-3B50F49B8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676400"/>
            <a:ext cx="8001000" cy="4924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C7BEC3-44CC-4A30-81CC-AEA6E3F53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3580968"/>
            <a:ext cx="2524125" cy="3020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7582F5-5E0B-425C-9FFE-1E2C99F03AA0}"/>
              </a:ext>
            </a:extLst>
          </p:cNvPr>
          <p:cNvSpPr/>
          <p:nvPr/>
        </p:nvSpPr>
        <p:spPr>
          <a:xfrm>
            <a:off x="2057400" y="5638800"/>
            <a:ext cx="1727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95 Attleboro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81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Densified Point Cloud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DFB832-5B29-4F15-A805-BDBA95984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6399" y="1417638"/>
            <a:ext cx="7054552" cy="4525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6FCBC-5F19-4558-9679-6BE37B1FE6FA}"/>
              </a:ext>
            </a:extLst>
          </p:cNvPr>
          <p:cNvSpPr/>
          <p:nvPr/>
        </p:nvSpPr>
        <p:spPr>
          <a:xfrm>
            <a:off x="3810000" y="6174123"/>
            <a:ext cx="1727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95 Attleboro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99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</a:t>
            </a:r>
            <a:r>
              <a:rPr lang="en-US" sz="3200" dirty="0" err="1">
                <a:solidFill>
                  <a:schemeClr val="bg1"/>
                </a:solidFill>
              </a:rPr>
              <a:t>Orthomosaic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6CC1452-881A-4636-AB76-80A6334BF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7000" y="1616076"/>
            <a:ext cx="4185152" cy="4525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101E22-9934-4F14-A998-05667242E7C3}"/>
              </a:ext>
            </a:extLst>
          </p:cNvPr>
          <p:cNvSpPr/>
          <p:nvPr/>
        </p:nvSpPr>
        <p:spPr>
          <a:xfrm>
            <a:off x="3962400" y="6248400"/>
            <a:ext cx="1727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95 Attleboro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54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6" y="406616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Pix4D – Map View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696448" cy="5084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6161C6-BFCE-415E-9A40-95F1ABCE610B}"/>
              </a:ext>
            </a:extLst>
          </p:cNvPr>
          <p:cNvSpPr txBox="1">
            <a:spLocks/>
          </p:cNvSpPr>
          <p:nvPr/>
        </p:nvSpPr>
        <p:spPr>
          <a:xfrm>
            <a:off x="570198" y="6158474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bg1"/>
                </a:solidFill>
              </a:rPr>
              <a:t>Rte 6A Sandwich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81AC7-4543-4911-A23B-1C532BC74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02" y="1061936"/>
            <a:ext cx="7787992" cy="451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37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Camera Positions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A52386-06DE-41A4-B941-043A9DB39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5526" y="1600200"/>
            <a:ext cx="6992947" cy="49717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F95CDD-62DD-4182-928A-A1FC50B4D432}"/>
              </a:ext>
            </a:extLst>
          </p:cNvPr>
          <p:cNvSpPr/>
          <p:nvPr/>
        </p:nvSpPr>
        <p:spPr>
          <a:xfrm>
            <a:off x="3695444" y="6387313"/>
            <a:ext cx="1753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6A Sandwich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43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Densified Point Cloud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64EFDD-5F67-4FF6-8369-52DF4FE47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89367" y="1622172"/>
            <a:ext cx="5965265" cy="46273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4BDCAA-C4A4-4832-8E3F-A4DFFD8BA75C}"/>
              </a:ext>
            </a:extLst>
          </p:cNvPr>
          <p:cNvSpPr/>
          <p:nvPr/>
        </p:nvSpPr>
        <p:spPr>
          <a:xfrm>
            <a:off x="3810000" y="6237517"/>
            <a:ext cx="1753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6A Sandwich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93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Densified Point Cloud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D3CE87-B77F-49ED-83AC-12E6A0232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278" y="1600200"/>
            <a:ext cx="5497444" cy="4525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DFA50D-BB3A-44D3-B4AE-5AE8F423048E}"/>
              </a:ext>
            </a:extLst>
          </p:cNvPr>
          <p:cNvSpPr/>
          <p:nvPr/>
        </p:nvSpPr>
        <p:spPr>
          <a:xfrm>
            <a:off x="3581400" y="6308725"/>
            <a:ext cx="1753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6A Sandwich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87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</a:t>
            </a:r>
            <a:r>
              <a:rPr lang="en-US" sz="3200" dirty="0" err="1">
                <a:solidFill>
                  <a:schemeClr val="bg1"/>
                </a:solidFill>
              </a:rPr>
              <a:t>Orthomosaic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5BE92B-8907-491B-97A9-C13815C4A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" y="1417638"/>
            <a:ext cx="7678742" cy="4525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E00DFE-ED6E-41DD-B10C-FB885D4DB16C}"/>
              </a:ext>
            </a:extLst>
          </p:cNvPr>
          <p:cNvSpPr/>
          <p:nvPr/>
        </p:nvSpPr>
        <p:spPr>
          <a:xfrm>
            <a:off x="3648616" y="6142039"/>
            <a:ext cx="1753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6A Sandwich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1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53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br>
              <a:rPr lang="en-US" sz="2800" dirty="0">
                <a:solidFill>
                  <a:prstClr val="white"/>
                </a:solidFill>
                <a:ea typeface="+mn-ea"/>
                <a:cs typeface="+mn-cs"/>
              </a:rPr>
            </a:br>
            <a:br>
              <a:rPr lang="en-US" sz="2800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en-US" sz="3600" dirty="0">
                <a:solidFill>
                  <a:prstClr val="white"/>
                </a:solidFill>
                <a:ea typeface="+mn-ea"/>
                <a:cs typeface="+mn-cs"/>
              </a:rPr>
              <a:t>Presentation Outline</a:t>
            </a:r>
            <a:br>
              <a:rPr lang="en-US" sz="2800" dirty="0">
                <a:solidFill>
                  <a:prstClr val="white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23391"/>
            <a:ext cx="6400800" cy="4525963"/>
          </a:xfrm>
        </p:spPr>
        <p:txBody>
          <a:bodyPr>
            <a:normAutofit lnSpcReduction="1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Introduction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Massachusetts State Police C.A.R.S.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Measurement Techniques and Instruments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Unmanned Aircraft System (UAS)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Camera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Software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Case Studies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800" dirty="0">
                <a:solidFill>
                  <a:schemeClr val="bg1"/>
                </a:solidFill>
              </a:rPr>
              <a:t>Questions and Discussion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152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13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6" y="406616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Data Points with Total Station or GPS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6161C6-BFCE-415E-9A40-95F1ABCE610B}"/>
              </a:ext>
            </a:extLst>
          </p:cNvPr>
          <p:cNvSpPr txBox="1">
            <a:spLocks/>
          </p:cNvSpPr>
          <p:nvPr/>
        </p:nvSpPr>
        <p:spPr>
          <a:xfrm>
            <a:off x="762000" y="5446612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bg1"/>
                </a:solidFill>
              </a:rPr>
              <a:t>Rte 28 Bourne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C688C-1DFB-43E5-A130-CF9A3B06F1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26" y="1456288"/>
            <a:ext cx="8077200" cy="33614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81033C-E7E1-404C-BAB1-BD7F912967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9750"/>
            <a:ext cx="856429" cy="856429"/>
          </a:xfrm>
          <a:prstGeom prst="rect">
            <a:avLst/>
          </a:prstGeom>
        </p:spPr>
      </p:pic>
      <p:pic>
        <p:nvPicPr>
          <p:cNvPr id="10" name="Picture 1" descr="C:\MSP 2514 Documents\Tim's Documents\MPTC Instructor Development\30 Minute Presentation\MPTC 30 Min Presentation\Photos\photoGPS.JPG">
            <a:extLst>
              <a:ext uri="{FF2B5EF4-FFF2-40B4-BE49-F238E27FC236}">
                <a16:creationId xmlns:a16="http://schemas.microsoft.com/office/drawing/2014/main" id="{F687BE03-12CA-43D2-8871-7A37D1EB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189" y="5014244"/>
            <a:ext cx="921026" cy="1398137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Images\total station\TS1.JPG">
            <a:extLst>
              <a:ext uri="{FF2B5EF4-FFF2-40B4-BE49-F238E27FC236}">
                <a16:creationId xmlns:a16="http://schemas.microsoft.com/office/drawing/2014/main" id="{F2027FE4-5FB5-4BE7-9DFC-B8EC3A52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25" y="4961853"/>
            <a:ext cx="2291851" cy="1450528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106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6" y="406616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Pix4D – Map View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696448" cy="5084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6161C6-BFCE-415E-9A40-95F1ABCE610B}"/>
              </a:ext>
            </a:extLst>
          </p:cNvPr>
          <p:cNvSpPr txBox="1">
            <a:spLocks/>
          </p:cNvSpPr>
          <p:nvPr/>
        </p:nvSpPr>
        <p:spPr>
          <a:xfrm>
            <a:off x="552761" y="60198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bg1"/>
                </a:solidFill>
              </a:rPr>
              <a:t>Rte 28 Bourne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97933-B102-405E-A3E9-BDF4BFA16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914400"/>
            <a:ext cx="4464533" cy="48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99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Camera Positions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A40449-506C-4243-8CE8-1D50C2801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5400" y="1453733"/>
            <a:ext cx="6698483" cy="47470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0DC735-79EA-4C80-BD80-48C40EE6633A}"/>
              </a:ext>
            </a:extLst>
          </p:cNvPr>
          <p:cNvSpPr/>
          <p:nvPr/>
        </p:nvSpPr>
        <p:spPr>
          <a:xfrm>
            <a:off x="3881900" y="6176680"/>
            <a:ext cx="1525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28 Bourne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74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Densified Point Cloud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37AD23-1F0B-4F8C-97DA-CACCED670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45031" y="1600200"/>
            <a:ext cx="6253937" cy="45259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189F55-74A4-438C-A82F-FDD55588F21F}"/>
              </a:ext>
            </a:extLst>
          </p:cNvPr>
          <p:cNvSpPr/>
          <p:nvPr/>
        </p:nvSpPr>
        <p:spPr>
          <a:xfrm>
            <a:off x="3809258" y="6308725"/>
            <a:ext cx="1525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28 Bourne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36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</a:t>
            </a:r>
            <a:r>
              <a:rPr lang="en-US" sz="3200" dirty="0" err="1">
                <a:solidFill>
                  <a:schemeClr val="bg1"/>
                </a:solidFill>
              </a:rPr>
              <a:t>Orthomosaic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8E4E72-90DF-41B1-901A-A809E732F222}"/>
              </a:ext>
            </a:extLst>
          </p:cNvPr>
          <p:cNvSpPr/>
          <p:nvPr/>
        </p:nvSpPr>
        <p:spPr>
          <a:xfrm>
            <a:off x="4114800" y="6318486"/>
            <a:ext cx="1525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28 Bourne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45A311-D95C-4C8D-A860-49DFDE4CC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7000" y="1413627"/>
            <a:ext cx="4276921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76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Pix4D – </a:t>
            </a:r>
            <a:r>
              <a:rPr lang="en-US" sz="3200" dirty="0" err="1">
                <a:solidFill>
                  <a:schemeClr val="bg1"/>
                </a:solidFill>
              </a:rPr>
              <a:t>Orthomosaic</a:t>
            </a:r>
            <a:r>
              <a:rPr lang="en-US" sz="3200" dirty="0">
                <a:solidFill>
                  <a:schemeClr val="bg1"/>
                </a:solidFill>
              </a:rPr>
              <a:t>  w/Data Points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4787"/>
            <a:ext cx="801757" cy="585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8E4E72-90DF-41B1-901A-A809E732F222}"/>
              </a:ext>
            </a:extLst>
          </p:cNvPr>
          <p:cNvSpPr/>
          <p:nvPr/>
        </p:nvSpPr>
        <p:spPr>
          <a:xfrm>
            <a:off x="4114800" y="6318486"/>
            <a:ext cx="1525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Rte 28 Bourne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B292DA-E955-4A48-9670-7C2B00BCA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" y="2133600"/>
            <a:ext cx="8444895" cy="29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49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945333" cy="945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5269" y="2133600"/>
            <a:ext cx="66275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Lieutenant Timothy E. </a:t>
            </a:r>
            <a:r>
              <a:rPr lang="en-US" sz="2400">
                <a:solidFill>
                  <a:schemeClr val="bg1"/>
                </a:solidFill>
              </a:rPr>
              <a:t>Dowd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Massachusetts State Police</a:t>
            </a:r>
          </a:p>
          <a:p>
            <a:pPr lvl="1" algn="ctr"/>
            <a:r>
              <a:rPr lang="en-US" sz="2400" dirty="0">
                <a:solidFill>
                  <a:schemeClr val="bg1"/>
                </a:solidFill>
              </a:rPr>
              <a:t>Collision Analysis and Reconstruction Section</a:t>
            </a:r>
          </a:p>
          <a:p>
            <a:pPr lvl="1" algn="ctr"/>
            <a:r>
              <a:rPr lang="en-US" sz="2400" dirty="0">
                <a:solidFill>
                  <a:schemeClr val="bg1"/>
                </a:solidFill>
              </a:rPr>
              <a:t>Timothy.dowd@massmail.state.ma.us</a:t>
            </a:r>
          </a:p>
          <a:p>
            <a:pPr lvl="1" algn="ctr"/>
            <a:r>
              <a:rPr lang="en-US" sz="2400" dirty="0">
                <a:solidFill>
                  <a:schemeClr val="bg1"/>
                </a:solidFill>
              </a:rPr>
              <a:t>Office: 508-698-0485</a:t>
            </a:r>
          </a:p>
          <a:p>
            <a:pPr lvl="1" algn="ctr"/>
            <a:r>
              <a:rPr lang="en-US" sz="2400" dirty="0">
                <a:solidFill>
                  <a:schemeClr val="bg1"/>
                </a:solidFill>
              </a:rPr>
              <a:t>Cell: 774-249-0323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8A97642-1978-4E4F-BB9C-A26CBE46A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1046773" cy="10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21374F-EBB0-4EA1-91CA-67FEB7A73A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979" y="520372"/>
            <a:ext cx="467214" cy="46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3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60438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Massachusetts State Police C.A.R.S.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177705"/>
            <a:ext cx="3581400" cy="2689446"/>
          </a:xfr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027621" cy="1981200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41" y="4209294"/>
            <a:ext cx="3515859" cy="2343906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011536" y="3762551"/>
            <a:ext cx="3189313" cy="2391985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482"/>
            <a:ext cx="954794" cy="9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19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Massachusetts State Police C.A.R.S.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History of Measurement Techniques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65" y="1729966"/>
            <a:ext cx="2215816" cy="2286000"/>
          </a:xfr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895" y="1729966"/>
            <a:ext cx="2382665" cy="1447800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7" descr="C:\Images\total station\T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746564"/>
            <a:ext cx="3137844" cy="1985963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0526 Swansea 00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603746" cy="1735496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MSP 2514 Documents\Tim's Documents\MPTC Instructor Development\30 Minute Presentation\MPTC 30 Min Presentation\Photos\photoGPS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440" y="3344501"/>
            <a:ext cx="2069574" cy="3141657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91F605-AD22-4368-95EF-EB1B750455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665" y="4054827"/>
            <a:ext cx="2939314" cy="2133600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131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3731" y="148937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Coordinate Measurements</a:t>
            </a:r>
          </a:p>
        </p:txBody>
      </p:sp>
      <p:pic>
        <p:nvPicPr>
          <p:cNvPr id="5" name="Picture 4" descr="MSP Tran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06" y="-155863"/>
            <a:ext cx="11670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18" y="1596737"/>
            <a:ext cx="3116945" cy="3215673"/>
          </a:xfr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662" y="3987519"/>
            <a:ext cx="3142120" cy="2083362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371600" y="49530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Time??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5000" y="3261697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Accuracy?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866" y="1475509"/>
            <a:ext cx="3265712" cy="1828799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902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3731" y="148937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Total Station</a:t>
            </a:r>
          </a:p>
        </p:txBody>
      </p:sp>
      <p:pic>
        <p:nvPicPr>
          <p:cNvPr id="5" name="Picture 4" descr="MSP Tran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06" y="-155863"/>
            <a:ext cx="11670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Images\total station\TS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57301"/>
            <a:ext cx="3429000" cy="2171166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91" y="3703230"/>
            <a:ext cx="2192583" cy="2452856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4576" y="3810000"/>
            <a:ext cx="3647079" cy="23149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112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3731" y="148937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Photogrammetry</a:t>
            </a:r>
          </a:p>
        </p:txBody>
      </p:sp>
      <p:pic>
        <p:nvPicPr>
          <p:cNvPr id="5" name="Picture 4" descr="MSP Tran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80" y="32905"/>
            <a:ext cx="915630" cy="13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71600" y="49530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Time??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92039" y="1752600"/>
            <a:ext cx="27210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Environment</a:t>
            </a:r>
          </a:p>
          <a:p>
            <a:pPr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Office Time</a:t>
            </a:r>
          </a:p>
        </p:txBody>
      </p:sp>
      <p:pic>
        <p:nvPicPr>
          <p:cNvPr id="12" name="Picture 6" descr="0526 Swansea 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36" y="1419596"/>
            <a:ext cx="3276600" cy="2183979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Image result for photogrammetry collision reconstructio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Image result for photogrammetry collision reconstruction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039" y="3850437"/>
            <a:ext cx="3008122" cy="2366072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54" y="3760510"/>
            <a:ext cx="3297381" cy="2469854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477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629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900" dirty="0">
                <a:solidFill>
                  <a:schemeClr val="bg1"/>
                </a:solidFill>
              </a:rPr>
              <a:t>Massachusetts State Police</a:t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C.A.R.S.</a:t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 Quick Clearance Directive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October 2012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990600" y="2926080"/>
            <a:ext cx="4724400" cy="27432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latin typeface="+mj-lt"/>
            </a:endParaRP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Peak Traffic Times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Critical and Short-Lived Evidence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Accurately Document Evidence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Open Roadway to Restore Traffic Flow</a:t>
            </a:r>
          </a:p>
          <a:p>
            <a:pPr eaLnBrk="1" hangingPunct="1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Produce a Scaled Diagram for Court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12292" name="Picture 9" descr="MSP Tran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47788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MSP Tran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916" y="152399"/>
            <a:ext cx="134778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990600" y="2664470"/>
            <a:ext cx="1156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600" dirty="0">
                <a:solidFill>
                  <a:schemeClr val="bg1"/>
                </a:solidFill>
              </a:rPr>
              <a:t>Goals</a:t>
            </a:r>
            <a:r>
              <a:rPr lang="en-US" alt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E9D48-F5C9-4D3A-8C2D-F0E3571159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365" y="2656912"/>
            <a:ext cx="2438400" cy="30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65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645</Words>
  <Application>Microsoft Office PowerPoint</Application>
  <PresentationFormat>On-screen Show (4:3)</PresentationFormat>
  <Paragraphs>163</Paragraphs>
  <Slides>36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Wingdings</vt:lpstr>
      <vt:lpstr>Office Theme</vt:lpstr>
      <vt:lpstr>Massachusetts State Police Use of UAS’s at Major Traffic Collisions </vt:lpstr>
      <vt:lpstr> Lieutenant Timothy Dowd Collision Analysis and Reconstruction Section </vt:lpstr>
      <vt:lpstr>  Presentation Outline </vt:lpstr>
      <vt:lpstr>Massachusetts State Police C.A.R.S.</vt:lpstr>
      <vt:lpstr>Massachusetts State Police C.A.R.S.  History of Measurement Techniques</vt:lpstr>
      <vt:lpstr>PowerPoint Presentation</vt:lpstr>
      <vt:lpstr>PowerPoint Presentation</vt:lpstr>
      <vt:lpstr>PowerPoint Presentation</vt:lpstr>
      <vt:lpstr>Massachusetts State Police C.A.R.S.  Quick Clearance Directive October 2012</vt:lpstr>
      <vt:lpstr>Massachusetts State Police Traffic Incident Management</vt:lpstr>
      <vt:lpstr>PowerPoint Presentation</vt:lpstr>
      <vt:lpstr>  Massachusetts State Police CARS First UAS – November 2016  DJI Inspire 1 PRO with Zemuse X5 Camera  </vt:lpstr>
      <vt:lpstr>Massachusetts State Police C.A.R.S. 4 Teams</vt:lpstr>
      <vt:lpstr>DJI Inspire 1 Pro</vt:lpstr>
      <vt:lpstr>Zemuse X5 3-Axis Gimbal and Camera</vt:lpstr>
      <vt:lpstr>Software Applications - Tablet</vt:lpstr>
      <vt:lpstr>Pix4D Capture App  </vt:lpstr>
      <vt:lpstr>PowerPoint Presentation</vt:lpstr>
      <vt:lpstr>PowerPoint Presentation</vt:lpstr>
      <vt:lpstr>Pix4D – Map View </vt:lpstr>
      <vt:lpstr>PowerPoint Presentation</vt:lpstr>
      <vt:lpstr>PowerPoint Presentation</vt:lpstr>
      <vt:lpstr>PowerPoint Presentation</vt:lpstr>
      <vt:lpstr>PowerPoint Presentation</vt:lpstr>
      <vt:lpstr>Pix4D – Map View </vt:lpstr>
      <vt:lpstr>PowerPoint Presentation</vt:lpstr>
      <vt:lpstr>PowerPoint Presentation</vt:lpstr>
      <vt:lpstr>PowerPoint Presentation</vt:lpstr>
      <vt:lpstr>PowerPoint Presentation</vt:lpstr>
      <vt:lpstr>Data Points with Total Station or GPS </vt:lpstr>
      <vt:lpstr>Pix4D – Map View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MASP</dc:creator>
  <cp:lastModifiedBy>Herstine, Daniel</cp:lastModifiedBy>
  <cp:revision>198</cp:revision>
  <cp:lastPrinted>2017-04-28T10:33:30Z</cp:lastPrinted>
  <dcterms:created xsi:type="dcterms:W3CDTF">2017-04-19T01:59:58Z</dcterms:created>
  <dcterms:modified xsi:type="dcterms:W3CDTF">2018-05-16T14:41:50Z</dcterms:modified>
</cp:coreProperties>
</file>