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6" r:id="rId4"/>
  </p:sldMasterIdLst>
  <p:notesMasterIdLst>
    <p:notesMasterId r:id="rId10"/>
  </p:notesMasterIdLst>
  <p:handoutMasterIdLst>
    <p:handoutMasterId r:id="rId11"/>
  </p:handoutMasterIdLst>
  <p:sldIdLst>
    <p:sldId id="259" r:id="rId5"/>
    <p:sldId id="262" r:id="rId6"/>
    <p:sldId id="260"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5006" autoAdjust="0"/>
  </p:normalViewPr>
  <p:slideViewPr>
    <p:cSldViewPr snapToGrid="0" showGuides="1">
      <p:cViewPr varScale="1">
        <p:scale>
          <a:sx n="31" d="100"/>
          <a:sy n="31" d="100"/>
        </p:scale>
        <p:origin x="720" y="29"/>
      </p:cViewPr>
      <p:guideLst>
        <p:guide orient="horz" pos="2160"/>
        <p:guide pos="3840"/>
      </p:guideLst>
    </p:cSldViewPr>
  </p:slideViewPr>
  <p:notesTextViewPr>
    <p:cViewPr>
      <p:scale>
        <a:sx n="3" d="2"/>
        <a:sy n="3" d="2"/>
      </p:scale>
      <p:origin x="0" y="0"/>
    </p:cViewPr>
  </p:notesTextViewPr>
  <p:notesViewPr>
    <p:cSldViewPr snapToGrid="0" showGuides="1">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06F081-8781-4431-8FD4-2CF608CD7C47}" type="datetimeFigureOut">
              <a:rPr lang="en-US" smtClean="0"/>
              <a:t>5/9/2018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6E42EF-B2A2-4428-A098-E6934E2840B8}" type="slidenum">
              <a:rPr lang="en-US" smtClean="0"/>
              <a:t>‹#›</a:t>
            </a:fld>
            <a:endParaRPr lang="en-US" dirty="0"/>
          </a:p>
        </p:txBody>
      </p:sp>
    </p:spTree>
    <p:extLst>
      <p:ext uri="{BB962C8B-B14F-4D97-AF65-F5344CB8AC3E}">
        <p14:creationId xmlns:p14="http://schemas.microsoft.com/office/powerpoint/2010/main" val="1226619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6CA47C-B7FD-4BE9-B0E6-81BA758D95F2}" type="datetimeFigureOut">
              <a:rPr lang="en-US" smtClean="0"/>
              <a:t>5/9/2018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3716F0-385D-4F6E-BE54-A09D410D24C2}" type="slidenum">
              <a:rPr lang="en-US" smtClean="0"/>
              <a:t>‹#›</a:t>
            </a:fld>
            <a:endParaRPr lang="en-US" dirty="0"/>
          </a:p>
        </p:txBody>
      </p:sp>
    </p:spTree>
    <p:extLst>
      <p:ext uri="{BB962C8B-B14F-4D97-AF65-F5344CB8AC3E}">
        <p14:creationId xmlns:p14="http://schemas.microsoft.com/office/powerpoint/2010/main" val="683426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became a police officer in 1993</a:t>
            </a:r>
          </a:p>
          <a:p>
            <a:r>
              <a:rPr lang="en-US" dirty="0"/>
              <a:t>The academy taught me process</a:t>
            </a:r>
          </a:p>
          <a:p>
            <a:r>
              <a:rPr lang="en-US" dirty="0"/>
              <a:t>Process for arrest, </a:t>
            </a:r>
          </a:p>
          <a:p>
            <a:r>
              <a:rPr lang="en-US" dirty="0"/>
              <a:t>Process for investigation, </a:t>
            </a:r>
          </a:p>
          <a:p>
            <a:r>
              <a:rPr lang="en-US" dirty="0"/>
              <a:t>and the Process for Handling Crashes </a:t>
            </a:r>
          </a:p>
          <a:p>
            <a:endParaRPr lang="en-US" dirty="0"/>
          </a:p>
          <a:p>
            <a:r>
              <a:rPr lang="en-US" dirty="0"/>
              <a:t>The one area that was not taught when I went to the academy was how to coordinate with other agencies once I arrived on an emergency scene,</a:t>
            </a:r>
          </a:p>
          <a:p>
            <a:endParaRPr lang="en-US" dirty="0"/>
          </a:p>
          <a:p>
            <a:r>
              <a:rPr lang="en-US" dirty="0"/>
              <a:t>I would see some older police officers park one way, and some other officers park in a different way. There was no “known” game plan. It was all dependent on who was working at the time, and the “plan” was explained as  “that’s the way I always have done it”. </a:t>
            </a:r>
          </a:p>
          <a:p>
            <a:endParaRPr lang="en-US" dirty="0"/>
          </a:p>
          <a:p>
            <a:r>
              <a:rPr lang="en-US" dirty="0"/>
              <a:t>I noted how much “wasted” time was spent by law enforcement while other services were doing their roles. Then there was the time the rescue, and the tow company took. This uncoordinated process troubled me. I envisioned some type of joint training that would teach all the emergency agencies how to work together.</a:t>
            </a:r>
          </a:p>
          <a:p>
            <a:endParaRPr lang="en-US" dirty="0"/>
          </a:p>
          <a:p>
            <a:r>
              <a:rPr lang="en-US" dirty="0"/>
              <a:t>I started to think this can’t just be a local, or a state problem… I’m sure other agencies around the country must be experiencing the same challenges.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23716F0-385D-4F6E-BE54-A09D410D24C2}" type="slidenum">
              <a:rPr lang="en-US" smtClean="0"/>
              <a:t>1</a:t>
            </a:fld>
            <a:endParaRPr lang="en-US" dirty="0"/>
          </a:p>
        </p:txBody>
      </p:sp>
    </p:spTree>
    <p:extLst>
      <p:ext uri="{BB962C8B-B14F-4D97-AF65-F5344CB8AC3E}">
        <p14:creationId xmlns:p14="http://schemas.microsoft.com/office/powerpoint/2010/main" val="1473734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time I arrived on scene I concentrated on what was the most efficient role I could play. I would then watch the other ardencies and consider how could what we all doing be better co ordinated…</a:t>
            </a:r>
          </a:p>
          <a:p>
            <a:endParaRPr lang="en-US" dirty="0"/>
          </a:p>
          <a:p>
            <a:r>
              <a:rPr lang="en-US" dirty="0"/>
              <a:t>The key was getting the JOB done and getting off the roadway. We needed to limit our exposure time…. Why</a:t>
            </a:r>
          </a:p>
          <a:p>
            <a:endParaRPr lang="en-US" dirty="0"/>
          </a:p>
          <a:p>
            <a:r>
              <a:rPr lang="en-US" sz="1400" b="1" dirty="0"/>
              <a:t>Safety-</a:t>
            </a:r>
            <a:r>
              <a:rPr lang="en-US" dirty="0"/>
              <a:t> needless injuries from secondary crashes. </a:t>
            </a:r>
          </a:p>
          <a:p>
            <a:r>
              <a:rPr lang="en-US" sz="1400" b="1" dirty="0"/>
              <a:t>Consideration – </a:t>
            </a:r>
            <a:r>
              <a:rPr lang="en-US" dirty="0"/>
              <a:t>People and materials getting to where they need to be</a:t>
            </a:r>
          </a:p>
          <a:p>
            <a:r>
              <a:rPr lang="en-US" sz="1400" b="1" dirty="0"/>
              <a:t>Convenience – </a:t>
            </a:r>
            <a:r>
              <a:rPr lang="en-US" dirty="0"/>
              <a:t>returning the traffic volume back to the roadway without delays</a:t>
            </a:r>
          </a:p>
          <a:p>
            <a:endParaRPr lang="en-US" dirty="0"/>
          </a:p>
          <a:p>
            <a:r>
              <a:rPr lang="en-US" dirty="0"/>
              <a:t>To do this we needed a better game plan. Better training and Better appreciation of the JOB.</a:t>
            </a:r>
          </a:p>
        </p:txBody>
      </p:sp>
      <p:sp>
        <p:nvSpPr>
          <p:cNvPr id="4" name="Slide Number Placeholder 3"/>
          <p:cNvSpPr>
            <a:spLocks noGrp="1"/>
          </p:cNvSpPr>
          <p:nvPr>
            <p:ph type="sldNum" sz="quarter" idx="10"/>
          </p:nvPr>
        </p:nvSpPr>
        <p:spPr/>
        <p:txBody>
          <a:bodyPr/>
          <a:lstStyle/>
          <a:p>
            <a:fld id="{923716F0-385D-4F6E-BE54-A09D410D24C2}" type="slidenum">
              <a:rPr lang="en-US" smtClean="0"/>
              <a:t>2</a:t>
            </a:fld>
            <a:endParaRPr lang="en-US" dirty="0"/>
          </a:p>
        </p:txBody>
      </p:sp>
    </p:spTree>
    <p:extLst>
      <p:ext uri="{BB962C8B-B14F-4D97-AF65-F5344CB8AC3E}">
        <p14:creationId xmlns:p14="http://schemas.microsoft.com/office/powerpoint/2010/main" val="2564534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better way meant a more Effacement way to do our JOBS</a:t>
            </a:r>
          </a:p>
          <a:p>
            <a:endParaRPr lang="en-US" dirty="0"/>
          </a:p>
          <a:p>
            <a:r>
              <a:rPr lang="en-US" dirty="0"/>
              <a:t>Do the job the safest , quickest and most efficient way possible.</a:t>
            </a:r>
          </a:p>
          <a:p>
            <a:r>
              <a:rPr lang="en-US" dirty="0"/>
              <a:t>Strive to do individual part of the job better each time I go out. Working to enhance other agencies roles.</a:t>
            </a:r>
          </a:p>
          <a:p>
            <a:endParaRPr lang="en-US" dirty="0"/>
          </a:p>
          <a:p>
            <a:r>
              <a:rPr lang="en-US" dirty="0"/>
              <a:t>When I got good at what I did, It was my responsibility to train my fellow emergency workers the lessons I had learned, and continue to improve on.</a:t>
            </a:r>
          </a:p>
          <a:p>
            <a:endParaRPr lang="en-US" dirty="0"/>
          </a:p>
          <a:p>
            <a:endParaRPr lang="en-US" dirty="0"/>
          </a:p>
        </p:txBody>
      </p:sp>
      <p:sp>
        <p:nvSpPr>
          <p:cNvPr id="4" name="Slide Number Placeholder 3"/>
          <p:cNvSpPr>
            <a:spLocks noGrp="1"/>
          </p:cNvSpPr>
          <p:nvPr>
            <p:ph type="sldNum" sz="quarter" idx="10"/>
          </p:nvPr>
        </p:nvSpPr>
        <p:spPr/>
        <p:txBody>
          <a:bodyPr/>
          <a:lstStyle/>
          <a:p>
            <a:fld id="{923716F0-385D-4F6E-BE54-A09D410D24C2}" type="slidenum">
              <a:rPr lang="en-US" smtClean="0"/>
              <a:t>3</a:t>
            </a:fld>
            <a:endParaRPr lang="en-US" dirty="0"/>
          </a:p>
        </p:txBody>
      </p:sp>
    </p:spTree>
    <p:extLst>
      <p:ext uri="{BB962C8B-B14F-4D97-AF65-F5344CB8AC3E}">
        <p14:creationId xmlns:p14="http://schemas.microsoft.com/office/powerpoint/2010/main" val="4020743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became apparent that the key to Safety was the quick clearance, from the roadway,  </a:t>
            </a:r>
          </a:p>
          <a:p>
            <a:endParaRPr lang="en-US" dirty="0"/>
          </a:p>
          <a:p>
            <a:r>
              <a:rPr lang="en-US" dirty="0"/>
              <a:t>The key to being Quicker was being better.</a:t>
            </a:r>
          </a:p>
          <a:p>
            <a:endParaRPr lang="en-US" dirty="0"/>
          </a:p>
          <a:p>
            <a:r>
              <a:rPr lang="en-US" dirty="0"/>
              <a:t>Any delayed exposure caused by inefficiency could not be accepted. </a:t>
            </a:r>
          </a:p>
          <a:p>
            <a:endParaRPr lang="en-US" dirty="0"/>
          </a:p>
          <a:p>
            <a:r>
              <a:rPr lang="en-US" dirty="0"/>
              <a:t>To achieve this we would need to train together, we would need to understand each agencies role while out on the roadway. </a:t>
            </a:r>
          </a:p>
          <a:p>
            <a:endParaRPr lang="en-US" dirty="0"/>
          </a:p>
          <a:p>
            <a:r>
              <a:rPr lang="en-US" dirty="0"/>
              <a:t>This would only be possible if we first subscribe to the same set of procedures. </a:t>
            </a:r>
          </a:p>
          <a:p>
            <a:endParaRPr lang="en-US" dirty="0"/>
          </a:p>
          <a:p>
            <a:r>
              <a:rPr lang="en-US" dirty="0"/>
              <a:t>We would have to all know the process of TIMs.</a:t>
            </a:r>
          </a:p>
        </p:txBody>
      </p:sp>
      <p:sp>
        <p:nvSpPr>
          <p:cNvPr id="4" name="Slide Number Placeholder 3"/>
          <p:cNvSpPr>
            <a:spLocks noGrp="1"/>
          </p:cNvSpPr>
          <p:nvPr>
            <p:ph type="sldNum" sz="quarter" idx="10"/>
          </p:nvPr>
        </p:nvSpPr>
        <p:spPr/>
        <p:txBody>
          <a:bodyPr/>
          <a:lstStyle/>
          <a:p>
            <a:fld id="{923716F0-385D-4F6E-BE54-A09D410D24C2}" type="slidenum">
              <a:rPr lang="en-US" smtClean="0"/>
              <a:t>4</a:t>
            </a:fld>
            <a:endParaRPr lang="en-US" dirty="0"/>
          </a:p>
        </p:txBody>
      </p:sp>
    </p:spTree>
    <p:extLst>
      <p:ext uri="{BB962C8B-B14F-4D97-AF65-F5344CB8AC3E}">
        <p14:creationId xmlns:p14="http://schemas.microsoft.com/office/powerpoint/2010/main" val="493179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was introduced to Traffic Incident Management (TIMS) as a training opportunity about 6 years ago, Since then I have been to two train the trainer sessions at the National Fire </a:t>
            </a:r>
            <a:r>
              <a:rPr lang="en-US" dirty="0" err="1"/>
              <a:t>Ascademy</a:t>
            </a:r>
            <a:r>
              <a:rPr lang="en-US" dirty="0"/>
              <a:t> in Emmitsburg Maryland.</a:t>
            </a:r>
          </a:p>
          <a:p>
            <a:endParaRPr lang="en-US" dirty="0"/>
          </a:p>
          <a:p>
            <a:r>
              <a:rPr lang="en-US" dirty="0"/>
              <a:t>I was sitting in classes with first responders from around the country all of the same mind. We were finding the answers, we were seeing how the challenges that were </a:t>
            </a:r>
            <a:r>
              <a:rPr lang="en-US" dirty="0" err="1"/>
              <a:t>beind</a:t>
            </a:r>
            <a:r>
              <a:rPr lang="en-US" dirty="0"/>
              <a:t> dealt with all over the country could be answered with the TIMS process.</a:t>
            </a:r>
          </a:p>
          <a:p>
            <a:endParaRPr lang="en-US" dirty="0"/>
          </a:p>
          <a:p>
            <a:r>
              <a:rPr lang="en-US" dirty="0"/>
              <a:t>It was the Game Plan we were looking for….</a:t>
            </a:r>
          </a:p>
          <a:p>
            <a:endParaRPr lang="en-US" dirty="0"/>
          </a:p>
          <a:p>
            <a:r>
              <a:rPr lang="en-US" dirty="0"/>
              <a:t>TIMs was the Process that was missing from my earlier training</a:t>
            </a:r>
          </a:p>
          <a:p>
            <a:endParaRPr lang="en-US" dirty="0"/>
          </a:p>
          <a:p>
            <a:r>
              <a:rPr lang="en-US" dirty="0"/>
              <a:t>TIMs is the answer to my hopes to be more efficient</a:t>
            </a:r>
          </a:p>
          <a:p>
            <a:endParaRPr lang="en-US" dirty="0"/>
          </a:p>
          <a:p>
            <a:r>
              <a:rPr lang="en-US" dirty="0"/>
              <a:t>Once you realize the value of TIMs training you too wont be abele to deny the benefits:</a:t>
            </a:r>
          </a:p>
          <a:p>
            <a:endParaRPr lang="en-US" dirty="0"/>
          </a:p>
          <a:p>
            <a:r>
              <a:rPr lang="en-US" dirty="0"/>
              <a:t>This is why I committed to getting the word out. It was important, and remains an important program. I hope to see our numbers of trained responders grow, and I’d love to see the training become a permeant fixture in both the police and Fire academies.</a:t>
            </a:r>
          </a:p>
        </p:txBody>
      </p:sp>
      <p:sp>
        <p:nvSpPr>
          <p:cNvPr id="4" name="Slide Number Placeholder 3"/>
          <p:cNvSpPr>
            <a:spLocks noGrp="1"/>
          </p:cNvSpPr>
          <p:nvPr>
            <p:ph type="sldNum" sz="quarter" idx="10"/>
          </p:nvPr>
        </p:nvSpPr>
        <p:spPr/>
        <p:txBody>
          <a:bodyPr/>
          <a:lstStyle/>
          <a:p>
            <a:fld id="{923716F0-385D-4F6E-BE54-A09D410D24C2}" type="slidenum">
              <a:rPr lang="en-US" smtClean="0"/>
              <a:t>5</a:t>
            </a:fld>
            <a:endParaRPr lang="en-US" dirty="0"/>
          </a:p>
        </p:txBody>
      </p:sp>
    </p:spTree>
    <p:extLst>
      <p:ext uri="{BB962C8B-B14F-4D97-AF65-F5344CB8AC3E}">
        <p14:creationId xmlns:p14="http://schemas.microsoft.com/office/powerpoint/2010/main" val="2965566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024136-D290-48F3-A182-4C46BEB5146B}" type="datetime1">
              <a:rPr lang="en-US" smtClean="0"/>
              <a:t>5/9/2018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335078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CD11720-76E7-46E6-B0AA-057287C42052}" type="datetime1">
              <a:rPr lang="en-US" smtClean="0"/>
              <a:t>5/9/2018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341930211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CD11720-76E7-46E6-B0AA-057287C42052}" type="datetime1">
              <a:rPr lang="en-US" smtClean="0"/>
              <a:t>5/9/2018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69511133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CD11720-76E7-46E6-B0AA-057287C42052}" type="datetime1">
              <a:rPr lang="en-US" smtClean="0"/>
              <a:t>5/9/2018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5588898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CD11720-76E7-46E6-B0AA-057287C42052}" type="datetime1">
              <a:rPr lang="en-US" smtClean="0"/>
              <a:t>5/9/2018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34499037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CD11720-76E7-46E6-B0AA-057287C42052}" type="datetime1">
              <a:rPr lang="en-US" smtClean="0"/>
              <a:t>5/9/2018</a:t>
            </a:fld>
            <a:endParaRPr lang="en-US" dirty="0"/>
          </a:p>
        </p:txBody>
      </p:sp>
      <p:sp>
        <p:nvSpPr>
          <p:cNvPr id="4"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14574861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CD11720-76E7-46E6-B0AA-057287C42052}" type="datetime1">
              <a:rPr lang="en-US" smtClean="0"/>
              <a:t>5/9/2018</a:t>
            </a:fld>
            <a:endParaRPr lang="en-US" dirty="0"/>
          </a:p>
        </p:txBody>
      </p:sp>
      <p:sp>
        <p:nvSpPr>
          <p:cNvPr id="4"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12589387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C7D44C-38B1-4D0F-9006-D5774F331095}" type="datetime1">
              <a:rPr lang="en-US" smtClean="0"/>
              <a:t>5/9/2018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57524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8D518A-FD4F-4358-B95B-9DB5A17160FB}" type="datetime1">
              <a:rPr lang="en-US" smtClean="0"/>
              <a:t>5/9/2018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19065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2A9F4F-03AD-4497-A65D-076601BD41D2}" type="datetime1">
              <a:rPr lang="en-US" smtClean="0"/>
              <a:t>5/9/2018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093904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FBF3AC-A781-43AA-8BD5-B12F49168B94}" type="datetime1">
              <a:rPr lang="en-US" smtClean="0"/>
              <a:t>5/9/2018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45710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256A41-C91B-43FF-9881-F5DA9878418F}" type="datetime1">
              <a:rPr lang="en-US" smtClean="0"/>
              <a:t>5/9/2018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081626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D7AA76-41EE-4C13-950E-E611B8B8FC52}" type="datetime1">
              <a:rPr lang="en-US" smtClean="0"/>
              <a:t>5/9/2018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830864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9407A26-E7BC-4498-97E4-87AF12377CA9}" type="datetime1">
              <a:rPr lang="en-US" smtClean="0"/>
              <a:t>5/9/2018</a:t>
            </a:fld>
            <a:endParaRPr lang="en-US" dirty="0"/>
          </a:p>
        </p:txBody>
      </p:sp>
      <p:sp>
        <p:nvSpPr>
          <p:cNvPr id="5" name="Footer Placeholder 3"/>
          <p:cNvSpPr>
            <a:spLocks noGrp="1"/>
          </p:cNvSpPr>
          <p:nvPr>
            <p:ph type="ftr" sz="quarter" idx="11"/>
          </p:nvPr>
        </p:nvSpPr>
        <p:spPr/>
        <p:txBody>
          <a:bodyPr/>
          <a:lstStyle/>
          <a:p>
            <a:r>
              <a:rPr lang="en-US" dirty="0"/>
              <a:t>Add a footer</a:t>
            </a:r>
          </a:p>
        </p:txBody>
      </p:sp>
      <p:sp>
        <p:nvSpPr>
          <p:cNvPr id="6" name="Slide Number Placeholder 4"/>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945297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3EA4171-1117-4486-993C-35A7470D8847}" type="datetime1">
              <a:rPr lang="en-US" smtClean="0"/>
              <a:t>5/9/2018</a:t>
            </a:fld>
            <a:endParaRPr lang="en-US" dirty="0"/>
          </a:p>
        </p:txBody>
      </p:sp>
      <p:sp>
        <p:nvSpPr>
          <p:cNvPr id="5" name="Footer Placeholder 2"/>
          <p:cNvSpPr>
            <a:spLocks noGrp="1"/>
          </p:cNvSpPr>
          <p:nvPr>
            <p:ph type="ftr" sz="quarter" idx="11"/>
          </p:nvPr>
        </p:nvSpPr>
        <p:spPr/>
        <p:txBody>
          <a:bodyPr/>
          <a:lstStyle/>
          <a:p>
            <a:r>
              <a:rPr lang="en-US" dirty="0"/>
              <a:t>Add a footer</a:t>
            </a:r>
          </a:p>
        </p:txBody>
      </p:sp>
      <p:sp>
        <p:nvSpPr>
          <p:cNvPr id="6" name="Slide Number Placeholder 3"/>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4034951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72A4CB8-1563-4663-81DB-74EB416C19BE}" type="datetime1">
              <a:rPr lang="en-US" smtClean="0"/>
              <a:t>5/9/2018</a:t>
            </a:fld>
            <a:endParaRPr lang="en-US" dirty="0"/>
          </a:p>
        </p:txBody>
      </p:sp>
      <p:sp>
        <p:nvSpPr>
          <p:cNvPr id="5" name="Footer Placeholder 5"/>
          <p:cNvSpPr>
            <a:spLocks noGrp="1"/>
          </p:cNvSpPr>
          <p:nvPr>
            <p:ph type="ftr" sz="quarter" idx="11"/>
          </p:nvPr>
        </p:nvSpPr>
        <p:spPr/>
        <p:txBody>
          <a:bodyPr/>
          <a:lstStyle/>
          <a:p>
            <a:r>
              <a:rPr lang="en-US" dirty="0"/>
              <a:t>Add a footer</a:t>
            </a:r>
          </a:p>
        </p:txBody>
      </p:sp>
      <p:sp>
        <p:nvSpPr>
          <p:cNvPr id="6" name="Slide Number Placeholder 6"/>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638405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C6724CE-2468-448B-87C1-A92EDD78369B}" type="datetime1">
              <a:rPr lang="en-US" smtClean="0"/>
              <a:t>5/9/2018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dirty="0"/>
          </a:p>
        </p:txBody>
      </p:sp>
      <p:sp>
        <p:nvSpPr>
          <p:cNvPr id="8" name="Rectangle 7">
            <a:extLst>
              <a:ext uri="{FF2B5EF4-FFF2-40B4-BE49-F238E27FC236}">
                <a16:creationId xmlns:a16="http://schemas.microsoft.com/office/drawing/2014/main" id="{86578D58-5D6F-4EC1-A838-B530E6467368}"/>
              </a:ext>
            </a:extLst>
          </p:cNvPr>
          <p:cNvSpPr/>
          <p:nvPr userDrawn="1"/>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extLst>
      <p:ext uri="{BB962C8B-B14F-4D97-AF65-F5344CB8AC3E}">
        <p14:creationId xmlns:p14="http://schemas.microsoft.com/office/powerpoint/2010/main" val="691171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CD11720-76E7-46E6-B0AA-057287C42052}" type="datetime1">
              <a:rPr lang="en-US" smtClean="0"/>
              <a:t>5/9/2018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dirty="0"/>
              <a:t>Add a footer</a:t>
            </a: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563464926"/>
      </p:ext>
    </p:extLst>
  </p:cSld>
  <p:clrMap bg1="dk1" tx1="lt1" bg2="dk2" tx2="lt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 id="2147483908" r:id="rId12"/>
    <p:sldLayoutId id="2147483909" r:id="rId13"/>
    <p:sldLayoutId id="2147483910" r:id="rId14"/>
    <p:sldLayoutId id="2147483911" r:id="rId15"/>
    <p:sldLayoutId id="2147483912" r:id="rId16"/>
    <p:sldLayoutId id="2147483913"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extLst/>
          </a:blip>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43F55E7-2863-4562-9539-C8E247C2B740}"/>
              </a:ext>
            </a:extLst>
          </p:cNvPr>
          <p:cNvPicPr>
            <a:picLocks noChangeAspect="1"/>
          </p:cNvPicPr>
          <p:nvPr/>
        </p:nvPicPr>
        <p:blipFill rotWithShape="1">
          <a:blip r:embed="rId4">
            <a:duotone>
              <a:prstClr val="black"/>
              <a:schemeClr val="accent5">
                <a:tint val="45000"/>
                <a:satMod val="400000"/>
              </a:schemeClr>
            </a:duotone>
            <a:alphaModFix amt="25000"/>
            <a:extLst>
              <a:ext uri="{28A0092B-C50C-407E-A947-70E740481C1C}">
                <a14:useLocalDpi xmlns:a14="http://schemas.microsoft.com/office/drawing/2010/main" val="0"/>
              </a:ext>
            </a:extLst>
          </a:blip>
          <a:srcRect l="24881" r="20453"/>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318E9D62-7BA3-4D5E-8915-0D0E8661E3D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0" y="-313509"/>
            <a:ext cx="8825658" cy="2269313"/>
          </a:xfrm>
        </p:spPr>
        <p:txBody>
          <a:bodyPr anchorCtr="0">
            <a:normAutofit fontScale="90000"/>
          </a:bodyPr>
          <a:lstStyle/>
          <a:p>
            <a:r>
              <a:rPr lang="en-US" dirty="0"/>
              <a:t>Traffic Incident Management</a:t>
            </a:r>
          </a:p>
        </p:txBody>
      </p:sp>
      <p:sp>
        <p:nvSpPr>
          <p:cNvPr id="6" name="Subtitle 5">
            <a:extLst>
              <a:ext uri="{FF2B5EF4-FFF2-40B4-BE49-F238E27FC236}">
                <a16:creationId xmlns:a16="http://schemas.microsoft.com/office/drawing/2014/main" id="{B6C01F36-0ECC-4E63-9341-22FD826527E4}"/>
              </a:ext>
            </a:extLst>
          </p:cNvPr>
          <p:cNvSpPr>
            <a:spLocks noGrp="1"/>
          </p:cNvSpPr>
          <p:nvPr>
            <p:ph type="subTitle" idx="1"/>
          </p:nvPr>
        </p:nvSpPr>
        <p:spPr>
          <a:xfrm>
            <a:off x="57675" y="1779454"/>
            <a:ext cx="8825658" cy="861420"/>
          </a:xfrm>
        </p:spPr>
        <p:txBody>
          <a:bodyPr>
            <a:normAutofit/>
          </a:bodyPr>
          <a:lstStyle/>
          <a:p>
            <a:r>
              <a:rPr lang="en-US" sz="4800" dirty="0"/>
              <a:t>The MUTUAL BENEFITS</a:t>
            </a:r>
          </a:p>
        </p:txBody>
      </p:sp>
      <p:sp>
        <p:nvSpPr>
          <p:cNvPr id="7" name="Subtitle 5">
            <a:extLst>
              <a:ext uri="{FF2B5EF4-FFF2-40B4-BE49-F238E27FC236}">
                <a16:creationId xmlns:a16="http://schemas.microsoft.com/office/drawing/2014/main" id="{DE51441A-4E73-4A09-81AF-4D41DD5F4F24}"/>
              </a:ext>
            </a:extLst>
          </p:cNvPr>
          <p:cNvSpPr txBox="1">
            <a:spLocks/>
          </p:cNvSpPr>
          <p:nvPr/>
        </p:nvSpPr>
        <p:spPr>
          <a:xfrm>
            <a:off x="0" y="5942151"/>
            <a:ext cx="12191980"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ctr"/>
            <a:r>
              <a:rPr lang="en-US" sz="2400" dirty="0"/>
              <a:t>Police – Towing – Fire – DPW – rescue – dot – </a:t>
            </a:r>
            <a:r>
              <a:rPr lang="en-US" sz="2400" dirty="0" err="1"/>
              <a:t>ripta</a:t>
            </a:r>
            <a:r>
              <a:rPr lang="en-US" sz="2400" dirty="0"/>
              <a:t> – </a:t>
            </a:r>
            <a:r>
              <a:rPr lang="en-US" sz="2400" dirty="0" err="1"/>
              <a:t>aaa</a:t>
            </a:r>
            <a:r>
              <a:rPr lang="en-US" sz="2400" dirty="0"/>
              <a:t>  </a:t>
            </a:r>
          </a:p>
        </p:txBody>
      </p:sp>
    </p:spTree>
    <p:extLst>
      <p:ext uri="{BB962C8B-B14F-4D97-AF65-F5344CB8AC3E}">
        <p14:creationId xmlns:p14="http://schemas.microsoft.com/office/powerpoint/2010/main" val="197462300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extLst/>
          </a:blip>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43F55E7-2863-4562-9539-C8E247C2B740}"/>
              </a:ext>
            </a:extLst>
          </p:cNvPr>
          <p:cNvPicPr>
            <a:picLocks noChangeAspect="1"/>
          </p:cNvPicPr>
          <p:nvPr/>
        </p:nvPicPr>
        <p:blipFill rotWithShape="1">
          <a:blip r:embed="rId4">
            <a:duotone>
              <a:prstClr val="black"/>
              <a:schemeClr val="accent5">
                <a:tint val="45000"/>
                <a:satMod val="400000"/>
              </a:schemeClr>
            </a:duotone>
            <a:alphaModFix amt="25000"/>
            <a:extLst>
              <a:ext uri="{28A0092B-C50C-407E-A947-70E740481C1C}">
                <a14:useLocalDpi xmlns:a14="http://schemas.microsoft.com/office/drawing/2010/main" val="0"/>
              </a:ext>
            </a:extLst>
          </a:blip>
          <a:srcRect l="24881" r="20453"/>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318E9D62-7BA3-4D5E-8915-0D0E8661E3D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0" y="-313509"/>
            <a:ext cx="8825658" cy="2269313"/>
          </a:xfrm>
        </p:spPr>
        <p:txBody>
          <a:bodyPr anchorCtr="0">
            <a:normAutofit fontScale="90000"/>
          </a:bodyPr>
          <a:lstStyle/>
          <a:p>
            <a:r>
              <a:rPr lang="en-US" dirty="0"/>
              <a:t>Traffic Incident Management</a:t>
            </a:r>
          </a:p>
        </p:txBody>
      </p:sp>
      <p:sp>
        <p:nvSpPr>
          <p:cNvPr id="6" name="Subtitle 5">
            <a:extLst>
              <a:ext uri="{FF2B5EF4-FFF2-40B4-BE49-F238E27FC236}">
                <a16:creationId xmlns:a16="http://schemas.microsoft.com/office/drawing/2014/main" id="{B6C01F36-0ECC-4E63-9341-22FD826527E4}"/>
              </a:ext>
            </a:extLst>
          </p:cNvPr>
          <p:cNvSpPr>
            <a:spLocks noGrp="1"/>
          </p:cNvSpPr>
          <p:nvPr>
            <p:ph type="subTitle" idx="1"/>
          </p:nvPr>
        </p:nvSpPr>
        <p:spPr>
          <a:xfrm>
            <a:off x="57675" y="1779454"/>
            <a:ext cx="8825658" cy="861420"/>
          </a:xfrm>
        </p:spPr>
        <p:txBody>
          <a:bodyPr>
            <a:normAutofit/>
          </a:bodyPr>
          <a:lstStyle/>
          <a:p>
            <a:r>
              <a:rPr lang="en-US" sz="4800" dirty="0"/>
              <a:t>The MUTUAL BENEFITS</a:t>
            </a:r>
          </a:p>
        </p:txBody>
      </p:sp>
      <p:sp>
        <p:nvSpPr>
          <p:cNvPr id="3" name="TextBox 2">
            <a:extLst>
              <a:ext uri="{FF2B5EF4-FFF2-40B4-BE49-F238E27FC236}">
                <a16:creationId xmlns:a16="http://schemas.microsoft.com/office/drawing/2014/main" id="{6F1DA131-24DF-457C-AF4B-95C9F500B15F}"/>
              </a:ext>
            </a:extLst>
          </p:cNvPr>
          <p:cNvSpPr txBox="1"/>
          <p:nvPr/>
        </p:nvSpPr>
        <p:spPr>
          <a:xfrm>
            <a:off x="0" y="3635488"/>
            <a:ext cx="12191980" cy="1569660"/>
          </a:xfrm>
          <a:prstGeom prst="rect">
            <a:avLst/>
          </a:prstGeom>
          <a:noFill/>
        </p:spPr>
        <p:txBody>
          <a:bodyPr wrap="square" rtlCol="0">
            <a:spAutoFit/>
          </a:bodyPr>
          <a:lstStyle/>
          <a:p>
            <a:pPr algn="ctr"/>
            <a:r>
              <a:rPr lang="en-US" sz="9600" dirty="0">
                <a:solidFill>
                  <a:srgbClr val="FFFF00"/>
                </a:solidFill>
              </a:rPr>
              <a:t>EXPOSURE</a:t>
            </a:r>
          </a:p>
        </p:txBody>
      </p:sp>
      <p:sp>
        <p:nvSpPr>
          <p:cNvPr id="7" name="Subtitle 5">
            <a:extLst>
              <a:ext uri="{FF2B5EF4-FFF2-40B4-BE49-F238E27FC236}">
                <a16:creationId xmlns:a16="http://schemas.microsoft.com/office/drawing/2014/main" id="{7838B1A3-A85B-4960-B3AA-666095CE6AAF}"/>
              </a:ext>
            </a:extLst>
          </p:cNvPr>
          <p:cNvSpPr txBox="1">
            <a:spLocks/>
          </p:cNvSpPr>
          <p:nvPr/>
        </p:nvSpPr>
        <p:spPr>
          <a:xfrm>
            <a:off x="0" y="5942151"/>
            <a:ext cx="12191980"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ctr"/>
            <a:r>
              <a:rPr lang="en-US" sz="2400" dirty="0"/>
              <a:t>Police – Towing – Fire – DPW – rescue – dot – </a:t>
            </a:r>
            <a:r>
              <a:rPr lang="en-US" sz="2400" dirty="0" err="1"/>
              <a:t>ripta</a:t>
            </a:r>
            <a:r>
              <a:rPr lang="en-US" sz="2400" dirty="0"/>
              <a:t> – </a:t>
            </a:r>
            <a:r>
              <a:rPr lang="en-US" sz="2400" dirty="0" err="1"/>
              <a:t>aaa</a:t>
            </a:r>
            <a:r>
              <a:rPr lang="en-US" sz="2400" dirty="0"/>
              <a:t>  </a:t>
            </a:r>
          </a:p>
        </p:txBody>
      </p:sp>
    </p:spTree>
    <p:extLst>
      <p:ext uri="{BB962C8B-B14F-4D97-AF65-F5344CB8AC3E}">
        <p14:creationId xmlns:p14="http://schemas.microsoft.com/office/powerpoint/2010/main" val="65325813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extLst/>
          </a:blip>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43F55E7-2863-4562-9539-C8E247C2B740}"/>
              </a:ext>
            </a:extLst>
          </p:cNvPr>
          <p:cNvPicPr>
            <a:picLocks noChangeAspect="1"/>
          </p:cNvPicPr>
          <p:nvPr/>
        </p:nvPicPr>
        <p:blipFill rotWithShape="1">
          <a:blip r:embed="rId4">
            <a:duotone>
              <a:prstClr val="black"/>
              <a:schemeClr val="accent5">
                <a:tint val="45000"/>
                <a:satMod val="400000"/>
              </a:schemeClr>
            </a:duotone>
            <a:alphaModFix amt="25000"/>
            <a:extLst>
              <a:ext uri="{28A0092B-C50C-407E-A947-70E740481C1C}">
                <a14:useLocalDpi xmlns:a14="http://schemas.microsoft.com/office/drawing/2010/main" val="0"/>
              </a:ext>
            </a:extLst>
          </a:blip>
          <a:srcRect l="24881" r="20453"/>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318E9D62-7BA3-4D5E-8915-0D0E8661E3D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0" y="-313509"/>
            <a:ext cx="8825658" cy="2269313"/>
          </a:xfrm>
        </p:spPr>
        <p:txBody>
          <a:bodyPr anchorCtr="0">
            <a:normAutofit fontScale="90000"/>
          </a:bodyPr>
          <a:lstStyle/>
          <a:p>
            <a:r>
              <a:rPr lang="en-US" dirty="0"/>
              <a:t>Traffic Incident Management</a:t>
            </a:r>
          </a:p>
        </p:txBody>
      </p:sp>
      <p:sp>
        <p:nvSpPr>
          <p:cNvPr id="6" name="Subtitle 5">
            <a:extLst>
              <a:ext uri="{FF2B5EF4-FFF2-40B4-BE49-F238E27FC236}">
                <a16:creationId xmlns:a16="http://schemas.microsoft.com/office/drawing/2014/main" id="{B6C01F36-0ECC-4E63-9341-22FD826527E4}"/>
              </a:ext>
            </a:extLst>
          </p:cNvPr>
          <p:cNvSpPr>
            <a:spLocks noGrp="1"/>
          </p:cNvSpPr>
          <p:nvPr>
            <p:ph type="subTitle" idx="1"/>
          </p:nvPr>
        </p:nvSpPr>
        <p:spPr>
          <a:xfrm>
            <a:off x="57675" y="1779454"/>
            <a:ext cx="8825658" cy="861420"/>
          </a:xfrm>
        </p:spPr>
        <p:txBody>
          <a:bodyPr>
            <a:normAutofit/>
          </a:bodyPr>
          <a:lstStyle/>
          <a:p>
            <a:r>
              <a:rPr lang="en-US" sz="4800" dirty="0"/>
              <a:t>The MUTUAL BENEFITS</a:t>
            </a:r>
          </a:p>
        </p:txBody>
      </p:sp>
      <p:sp>
        <p:nvSpPr>
          <p:cNvPr id="3" name="TextBox 2">
            <a:extLst>
              <a:ext uri="{FF2B5EF4-FFF2-40B4-BE49-F238E27FC236}">
                <a16:creationId xmlns:a16="http://schemas.microsoft.com/office/drawing/2014/main" id="{6F1DA131-24DF-457C-AF4B-95C9F500B15F}"/>
              </a:ext>
            </a:extLst>
          </p:cNvPr>
          <p:cNvSpPr txBox="1"/>
          <p:nvPr/>
        </p:nvSpPr>
        <p:spPr>
          <a:xfrm>
            <a:off x="0" y="3635488"/>
            <a:ext cx="12191980" cy="1569660"/>
          </a:xfrm>
          <a:prstGeom prst="rect">
            <a:avLst/>
          </a:prstGeom>
          <a:noFill/>
        </p:spPr>
        <p:txBody>
          <a:bodyPr wrap="square" rtlCol="0">
            <a:spAutoFit/>
          </a:bodyPr>
          <a:lstStyle/>
          <a:p>
            <a:pPr algn="ctr"/>
            <a:r>
              <a:rPr lang="en-US" sz="9600" dirty="0">
                <a:solidFill>
                  <a:srgbClr val="FFFF00"/>
                </a:solidFill>
              </a:rPr>
              <a:t>EFFICIENCY</a:t>
            </a:r>
          </a:p>
        </p:txBody>
      </p:sp>
      <p:sp>
        <p:nvSpPr>
          <p:cNvPr id="7" name="Subtitle 5">
            <a:extLst>
              <a:ext uri="{FF2B5EF4-FFF2-40B4-BE49-F238E27FC236}">
                <a16:creationId xmlns:a16="http://schemas.microsoft.com/office/drawing/2014/main" id="{0DB82BC2-62C1-4144-B031-BB411C1351FD}"/>
              </a:ext>
            </a:extLst>
          </p:cNvPr>
          <p:cNvSpPr txBox="1">
            <a:spLocks/>
          </p:cNvSpPr>
          <p:nvPr/>
        </p:nvSpPr>
        <p:spPr>
          <a:xfrm>
            <a:off x="0" y="5942151"/>
            <a:ext cx="12191980"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ctr"/>
            <a:r>
              <a:rPr lang="en-US" sz="2400" dirty="0"/>
              <a:t>Police – Towing – Fire – DPW – rescue – dot – </a:t>
            </a:r>
            <a:r>
              <a:rPr lang="en-US" sz="2400" dirty="0" err="1"/>
              <a:t>ripta</a:t>
            </a:r>
            <a:r>
              <a:rPr lang="en-US" sz="2400" dirty="0"/>
              <a:t> – </a:t>
            </a:r>
            <a:r>
              <a:rPr lang="en-US" sz="2400" dirty="0" err="1"/>
              <a:t>aaa</a:t>
            </a:r>
            <a:r>
              <a:rPr lang="en-US" sz="2400" dirty="0"/>
              <a:t>  </a:t>
            </a:r>
          </a:p>
        </p:txBody>
      </p:sp>
    </p:spTree>
    <p:extLst>
      <p:ext uri="{BB962C8B-B14F-4D97-AF65-F5344CB8AC3E}">
        <p14:creationId xmlns:p14="http://schemas.microsoft.com/office/powerpoint/2010/main" val="239913504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extLst/>
          </a:blip>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43F55E7-2863-4562-9539-C8E247C2B740}"/>
              </a:ext>
            </a:extLst>
          </p:cNvPr>
          <p:cNvPicPr>
            <a:picLocks noChangeAspect="1"/>
          </p:cNvPicPr>
          <p:nvPr/>
        </p:nvPicPr>
        <p:blipFill rotWithShape="1">
          <a:blip r:embed="rId4">
            <a:duotone>
              <a:prstClr val="black"/>
              <a:schemeClr val="accent5">
                <a:tint val="45000"/>
                <a:satMod val="400000"/>
              </a:schemeClr>
            </a:duotone>
            <a:alphaModFix amt="25000"/>
            <a:extLst>
              <a:ext uri="{28A0092B-C50C-407E-A947-70E740481C1C}">
                <a14:useLocalDpi xmlns:a14="http://schemas.microsoft.com/office/drawing/2010/main" val="0"/>
              </a:ext>
            </a:extLst>
          </a:blip>
          <a:srcRect l="24881" r="20453"/>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318E9D62-7BA3-4D5E-8915-0D0E8661E3D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0" y="-313509"/>
            <a:ext cx="8825658" cy="2269313"/>
          </a:xfrm>
        </p:spPr>
        <p:txBody>
          <a:bodyPr anchorCtr="0">
            <a:normAutofit fontScale="90000"/>
          </a:bodyPr>
          <a:lstStyle/>
          <a:p>
            <a:r>
              <a:rPr lang="en-US" dirty="0"/>
              <a:t>Traffic Incident Management</a:t>
            </a:r>
          </a:p>
        </p:txBody>
      </p:sp>
      <p:sp>
        <p:nvSpPr>
          <p:cNvPr id="6" name="Subtitle 5">
            <a:extLst>
              <a:ext uri="{FF2B5EF4-FFF2-40B4-BE49-F238E27FC236}">
                <a16:creationId xmlns:a16="http://schemas.microsoft.com/office/drawing/2014/main" id="{B6C01F36-0ECC-4E63-9341-22FD826527E4}"/>
              </a:ext>
            </a:extLst>
          </p:cNvPr>
          <p:cNvSpPr>
            <a:spLocks noGrp="1"/>
          </p:cNvSpPr>
          <p:nvPr>
            <p:ph type="subTitle" idx="1"/>
          </p:nvPr>
        </p:nvSpPr>
        <p:spPr>
          <a:xfrm>
            <a:off x="57675" y="1779454"/>
            <a:ext cx="8825658" cy="861420"/>
          </a:xfrm>
        </p:spPr>
        <p:txBody>
          <a:bodyPr>
            <a:normAutofit/>
          </a:bodyPr>
          <a:lstStyle/>
          <a:p>
            <a:r>
              <a:rPr lang="en-US" sz="4800" dirty="0"/>
              <a:t>The MUTUAL BENEFITS</a:t>
            </a:r>
          </a:p>
        </p:txBody>
      </p:sp>
      <p:sp>
        <p:nvSpPr>
          <p:cNvPr id="3" name="TextBox 2">
            <a:extLst>
              <a:ext uri="{FF2B5EF4-FFF2-40B4-BE49-F238E27FC236}">
                <a16:creationId xmlns:a16="http://schemas.microsoft.com/office/drawing/2014/main" id="{6F1DA131-24DF-457C-AF4B-95C9F500B15F}"/>
              </a:ext>
            </a:extLst>
          </p:cNvPr>
          <p:cNvSpPr txBox="1"/>
          <p:nvPr/>
        </p:nvSpPr>
        <p:spPr>
          <a:xfrm>
            <a:off x="0" y="3635488"/>
            <a:ext cx="12191980" cy="1569660"/>
          </a:xfrm>
          <a:prstGeom prst="rect">
            <a:avLst/>
          </a:prstGeom>
          <a:noFill/>
        </p:spPr>
        <p:txBody>
          <a:bodyPr wrap="square" rtlCol="0">
            <a:spAutoFit/>
          </a:bodyPr>
          <a:lstStyle/>
          <a:p>
            <a:pPr algn="ctr"/>
            <a:r>
              <a:rPr lang="en-US" sz="9600" dirty="0">
                <a:solidFill>
                  <a:srgbClr val="FFFF00"/>
                </a:solidFill>
              </a:rPr>
              <a:t>EXPEDITE</a:t>
            </a:r>
          </a:p>
        </p:txBody>
      </p:sp>
      <p:sp>
        <p:nvSpPr>
          <p:cNvPr id="7" name="Subtitle 5">
            <a:extLst>
              <a:ext uri="{FF2B5EF4-FFF2-40B4-BE49-F238E27FC236}">
                <a16:creationId xmlns:a16="http://schemas.microsoft.com/office/drawing/2014/main" id="{C276FCF0-CD79-4699-A121-647AE8710D43}"/>
              </a:ext>
            </a:extLst>
          </p:cNvPr>
          <p:cNvSpPr txBox="1">
            <a:spLocks/>
          </p:cNvSpPr>
          <p:nvPr/>
        </p:nvSpPr>
        <p:spPr>
          <a:xfrm>
            <a:off x="0" y="5942151"/>
            <a:ext cx="12191980"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ctr"/>
            <a:r>
              <a:rPr lang="en-US" sz="2400" dirty="0"/>
              <a:t>Police – Towing – Fire – DPW – rescue – dot – </a:t>
            </a:r>
            <a:r>
              <a:rPr lang="en-US" sz="2400" dirty="0" err="1"/>
              <a:t>ripta</a:t>
            </a:r>
            <a:r>
              <a:rPr lang="en-US" sz="2400" dirty="0"/>
              <a:t> – </a:t>
            </a:r>
            <a:r>
              <a:rPr lang="en-US" sz="2400" dirty="0" err="1"/>
              <a:t>aaa</a:t>
            </a:r>
            <a:r>
              <a:rPr lang="en-US" sz="2400" dirty="0"/>
              <a:t>  </a:t>
            </a:r>
          </a:p>
        </p:txBody>
      </p:sp>
    </p:spTree>
    <p:extLst>
      <p:ext uri="{BB962C8B-B14F-4D97-AF65-F5344CB8AC3E}">
        <p14:creationId xmlns:p14="http://schemas.microsoft.com/office/powerpoint/2010/main" val="170927570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extLst/>
          </a:blip>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43F55E7-2863-4562-9539-C8E247C2B740}"/>
              </a:ext>
            </a:extLst>
          </p:cNvPr>
          <p:cNvPicPr>
            <a:picLocks noChangeAspect="1"/>
          </p:cNvPicPr>
          <p:nvPr/>
        </p:nvPicPr>
        <p:blipFill rotWithShape="1">
          <a:blip r:embed="rId4">
            <a:duotone>
              <a:prstClr val="black"/>
              <a:schemeClr val="accent5">
                <a:tint val="45000"/>
                <a:satMod val="400000"/>
              </a:schemeClr>
            </a:duotone>
            <a:alphaModFix amt="25000"/>
            <a:extLst>
              <a:ext uri="{28A0092B-C50C-407E-A947-70E740481C1C}">
                <a14:useLocalDpi xmlns:a14="http://schemas.microsoft.com/office/drawing/2010/main" val="0"/>
              </a:ext>
            </a:extLst>
          </a:blip>
          <a:srcRect l="24881" r="20453"/>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318E9D62-7BA3-4D5E-8915-0D0E8661E3D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0" y="-313509"/>
            <a:ext cx="8825658" cy="2269313"/>
          </a:xfrm>
        </p:spPr>
        <p:txBody>
          <a:bodyPr anchorCtr="0">
            <a:normAutofit fontScale="90000"/>
          </a:bodyPr>
          <a:lstStyle/>
          <a:p>
            <a:r>
              <a:rPr lang="en-US" dirty="0"/>
              <a:t>Traffic Incident Management</a:t>
            </a:r>
          </a:p>
        </p:txBody>
      </p:sp>
      <p:sp>
        <p:nvSpPr>
          <p:cNvPr id="6" name="Subtitle 5">
            <a:extLst>
              <a:ext uri="{FF2B5EF4-FFF2-40B4-BE49-F238E27FC236}">
                <a16:creationId xmlns:a16="http://schemas.microsoft.com/office/drawing/2014/main" id="{B6C01F36-0ECC-4E63-9341-22FD826527E4}"/>
              </a:ext>
            </a:extLst>
          </p:cNvPr>
          <p:cNvSpPr>
            <a:spLocks noGrp="1"/>
          </p:cNvSpPr>
          <p:nvPr>
            <p:ph type="subTitle" idx="1"/>
          </p:nvPr>
        </p:nvSpPr>
        <p:spPr>
          <a:xfrm>
            <a:off x="57675" y="1779454"/>
            <a:ext cx="8825658" cy="861420"/>
          </a:xfrm>
        </p:spPr>
        <p:txBody>
          <a:bodyPr>
            <a:normAutofit/>
          </a:bodyPr>
          <a:lstStyle/>
          <a:p>
            <a:r>
              <a:rPr lang="en-US" sz="4800" dirty="0"/>
              <a:t>The MUTUAL BENEFITS</a:t>
            </a:r>
          </a:p>
        </p:txBody>
      </p:sp>
      <p:sp>
        <p:nvSpPr>
          <p:cNvPr id="3" name="TextBox 2">
            <a:extLst>
              <a:ext uri="{FF2B5EF4-FFF2-40B4-BE49-F238E27FC236}">
                <a16:creationId xmlns:a16="http://schemas.microsoft.com/office/drawing/2014/main" id="{6F1DA131-24DF-457C-AF4B-95C9F500B15F}"/>
              </a:ext>
            </a:extLst>
          </p:cNvPr>
          <p:cNvSpPr txBox="1"/>
          <p:nvPr/>
        </p:nvSpPr>
        <p:spPr>
          <a:xfrm>
            <a:off x="0" y="3635488"/>
            <a:ext cx="12191980" cy="1569660"/>
          </a:xfrm>
          <a:prstGeom prst="rect">
            <a:avLst/>
          </a:prstGeom>
          <a:noFill/>
        </p:spPr>
        <p:txBody>
          <a:bodyPr wrap="square" rtlCol="0">
            <a:spAutoFit/>
          </a:bodyPr>
          <a:lstStyle/>
          <a:p>
            <a:pPr algn="ctr"/>
            <a:r>
              <a:rPr lang="en-US" sz="9600" dirty="0">
                <a:solidFill>
                  <a:srgbClr val="FFFF00"/>
                </a:solidFill>
              </a:rPr>
              <a:t>“The Process”</a:t>
            </a:r>
          </a:p>
        </p:txBody>
      </p:sp>
      <p:sp>
        <p:nvSpPr>
          <p:cNvPr id="7" name="Subtitle 5">
            <a:extLst>
              <a:ext uri="{FF2B5EF4-FFF2-40B4-BE49-F238E27FC236}">
                <a16:creationId xmlns:a16="http://schemas.microsoft.com/office/drawing/2014/main" id="{C276FCF0-CD79-4699-A121-647AE8710D43}"/>
              </a:ext>
            </a:extLst>
          </p:cNvPr>
          <p:cNvSpPr txBox="1">
            <a:spLocks/>
          </p:cNvSpPr>
          <p:nvPr/>
        </p:nvSpPr>
        <p:spPr>
          <a:xfrm>
            <a:off x="0" y="5942151"/>
            <a:ext cx="12191980"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ctr"/>
            <a:r>
              <a:rPr lang="en-US" sz="2400" dirty="0"/>
              <a:t>Police – Towing – Fire – DPW – rescue – dot – </a:t>
            </a:r>
            <a:r>
              <a:rPr lang="en-US" sz="2400" dirty="0" err="1"/>
              <a:t>ripta</a:t>
            </a:r>
            <a:r>
              <a:rPr lang="en-US" sz="2400" dirty="0"/>
              <a:t> – </a:t>
            </a:r>
            <a:r>
              <a:rPr lang="en-US" sz="2400" dirty="0" err="1"/>
              <a:t>aaa</a:t>
            </a:r>
            <a:r>
              <a:rPr lang="en-US" sz="2400" dirty="0"/>
              <a:t>  </a:t>
            </a:r>
          </a:p>
        </p:txBody>
      </p:sp>
    </p:spTree>
    <p:extLst>
      <p:ext uri="{BB962C8B-B14F-4D97-AF65-F5344CB8AC3E}">
        <p14:creationId xmlns:p14="http://schemas.microsoft.com/office/powerpoint/2010/main" val="1504881324"/>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B1B62E-928A-4006-B97D-326E5E8B4F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FFFBF3-BB42-47F7-806D-D5417A96E6A8}">
  <ds:schemaRefs>
    <ds:schemaRef ds:uri="http://purl.org/dc/dcmitype/"/>
    <ds:schemaRef ds:uri="http://schemas.microsoft.com/office/2006/metadata/properties"/>
    <ds:schemaRef ds:uri="http://purl.org/dc/terms/"/>
    <ds:schemaRef ds:uri="a4f35948-e619-41b3-aa29-22878b09cfd2"/>
    <ds:schemaRef ds:uri="http://schemas.microsoft.com/office/2006/documentManagement/types"/>
    <ds:schemaRef ds:uri="40262f94-9f35-4ac3-9a90-690165a166b7"/>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FC28D37-012A-4F78-8189-E37D340068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TM02836342[[fn=Ion]]</Template>
  <TotalTime>180</TotalTime>
  <Words>785</Words>
  <Application>Microsoft Office PowerPoint</Application>
  <PresentationFormat>Widescreen</PresentationFormat>
  <Paragraphs>77</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Traffic Incident Management</vt:lpstr>
      <vt:lpstr>Traffic Incident Management</vt:lpstr>
      <vt:lpstr>Traffic Incident Management</vt:lpstr>
      <vt:lpstr>Traffic Incident Management</vt:lpstr>
      <vt:lpstr>Traffic Incident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 Incident Management</dc:title>
  <dc:creator>Kevin Murphy</dc:creator>
  <cp:lastModifiedBy>Burns, Catherine</cp:lastModifiedBy>
  <cp:revision>17</cp:revision>
  <dcterms:created xsi:type="dcterms:W3CDTF">2018-05-06T21:13:14Z</dcterms:created>
  <dcterms:modified xsi:type="dcterms:W3CDTF">2018-05-10T03:07:48Z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74064800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