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75" r:id="rId9"/>
    <p:sldId id="263" r:id="rId10"/>
    <p:sldId id="273" r:id="rId11"/>
    <p:sldId id="264" r:id="rId12"/>
    <p:sldId id="268" r:id="rId13"/>
    <p:sldId id="266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8362"/>
    <a:srgbClr val="228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9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0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26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56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695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42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3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2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4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7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0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0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3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8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0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86DF-9861-43F3-89E5-5C2F08DF019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FF870D-553E-4C66-9952-888A6F401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3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1371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218362"/>
                </a:solidFill>
              </a:rPr>
              <a:t>Statewide RMS and CAD System</a:t>
            </a:r>
            <a:r>
              <a:rPr lang="en-US" sz="2800" b="1" smtClean="0">
                <a:solidFill>
                  <a:srgbClr val="218362"/>
                </a:solidFill>
              </a:rPr>
              <a:t/>
            </a:r>
            <a:br>
              <a:rPr lang="en-US" sz="2800" b="1" smtClean="0">
                <a:solidFill>
                  <a:srgbClr val="218362"/>
                </a:solidFill>
              </a:rPr>
            </a:br>
            <a:endParaRPr lang="en-US" sz="2800" b="1" dirty="0">
              <a:solidFill>
                <a:srgbClr val="218362"/>
              </a:solidFill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4251"/>
            <a:ext cx="6588121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6195"/>
            <a:ext cx="6347714" cy="126841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biggest challenge is what we have right now</a:t>
            </a:r>
          </a:p>
          <a:p>
            <a:r>
              <a:rPr lang="en-US" dirty="0" smtClean="0"/>
              <a:t>Conversion etc… should be incorporated into the RFP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2615481"/>
            <a:ext cx="3124200" cy="304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Data conversion</a:t>
            </a:r>
          </a:p>
          <a:p>
            <a:r>
              <a:rPr lang="en-US" dirty="0" smtClean="0"/>
              <a:t>Project Management</a:t>
            </a:r>
          </a:p>
          <a:p>
            <a:r>
              <a:rPr lang="en-US" dirty="0" smtClean="0"/>
              <a:t>Funding 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Partitioning system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by agency &amp; user</a:t>
            </a:r>
          </a:p>
          <a:p>
            <a:r>
              <a:rPr lang="en-US" dirty="0" smtClean="0"/>
              <a:t>Access control</a:t>
            </a:r>
          </a:p>
          <a:p>
            <a:r>
              <a:rPr lang="en-US" dirty="0" smtClean="0"/>
              <a:t>Credentialing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4400" y="3352800"/>
            <a:ext cx="3224045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Incorporate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Into RFP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4038600" y="4114671"/>
            <a:ext cx="1066800" cy="2481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566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Partners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RIAG</a:t>
            </a:r>
          </a:p>
          <a:p>
            <a:r>
              <a:rPr lang="en-US" dirty="0" smtClean="0"/>
              <a:t>All police agencies</a:t>
            </a:r>
          </a:p>
          <a:p>
            <a:pPr lvl="1"/>
            <a:r>
              <a:rPr lang="en-US" dirty="0" smtClean="0"/>
              <a:t>Including RISP and Providence</a:t>
            </a:r>
          </a:p>
          <a:p>
            <a:r>
              <a:rPr lang="en-US" dirty="0" smtClean="0"/>
              <a:t>Department of Corrections</a:t>
            </a:r>
          </a:p>
          <a:p>
            <a:pPr lvl="1"/>
            <a:r>
              <a:rPr lang="en-US" dirty="0" smtClean="0"/>
              <a:t>Including probation and parole</a:t>
            </a:r>
          </a:p>
          <a:p>
            <a:r>
              <a:rPr lang="en-US" dirty="0" smtClean="0"/>
              <a:t>Domestic Violence Unit</a:t>
            </a:r>
          </a:p>
          <a:p>
            <a:r>
              <a:rPr lang="en-US" dirty="0" smtClean="0"/>
              <a:t>RIDOT</a:t>
            </a:r>
          </a:p>
          <a:p>
            <a:pPr lvl="1"/>
            <a:r>
              <a:rPr lang="en-US" dirty="0" smtClean="0"/>
              <a:t>Accident data</a:t>
            </a:r>
          </a:p>
          <a:p>
            <a:pPr lvl="1"/>
            <a:r>
              <a:rPr lang="en-US" dirty="0" smtClean="0"/>
              <a:t>Traffic Stop Data Collection</a:t>
            </a:r>
          </a:p>
          <a:p>
            <a:pPr lvl="1"/>
            <a:r>
              <a:rPr lang="en-US" dirty="0" smtClean="0"/>
              <a:t>Traffic Management Center</a:t>
            </a:r>
          </a:p>
          <a:p>
            <a:r>
              <a:rPr lang="en-US" dirty="0" smtClean="0"/>
              <a:t>Traffic Court</a:t>
            </a:r>
          </a:p>
          <a:p>
            <a:r>
              <a:rPr lang="en-US" dirty="0" smtClean="0"/>
              <a:t>District Court</a:t>
            </a:r>
          </a:p>
          <a:p>
            <a:r>
              <a:rPr lang="en-US" dirty="0" smtClean="0"/>
              <a:t>RIDMV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Change? 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6400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City of Providence contract with New World Systems is coming up</a:t>
            </a:r>
          </a:p>
          <a:p>
            <a:pPr marL="0" indent="0">
              <a:buNone/>
            </a:pPr>
            <a:endParaRPr lang="en-US" sz="1050" dirty="0" smtClean="0"/>
          </a:p>
          <a:p>
            <a:r>
              <a:rPr lang="en-US" dirty="0" smtClean="0"/>
              <a:t>With Providence added to the collaboration, the RIPCA’s bargaining chips have increased!</a:t>
            </a:r>
          </a:p>
          <a:p>
            <a:pPr lvl="1"/>
            <a:r>
              <a:rPr lang="en-US" dirty="0" smtClean="0"/>
              <a:t>Population of </a:t>
            </a:r>
            <a:r>
              <a:rPr lang="en-US" dirty="0" err="1" smtClean="0"/>
              <a:t>Approx</a:t>
            </a:r>
            <a:r>
              <a:rPr lang="en-US" dirty="0" smtClean="0"/>
              <a:t> 178,042</a:t>
            </a:r>
          </a:p>
          <a:p>
            <a:pPr lvl="1"/>
            <a:r>
              <a:rPr lang="en-US" dirty="0" smtClean="0"/>
              <a:t>Influx of $$</a:t>
            </a:r>
          </a:p>
          <a:p>
            <a:pPr lvl="1"/>
            <a:r>
              <a:rPr lang="en-US" dirty="0" smtClean="0"/>
              <a:t>Be the first to offer a “State-Wide Solution”</a:t>
            </a:r>
          </a:p>
          <a:p>
            <a:pPr marL="457200" lvl="1" indent="0">
              <a:buNone/>
            </a:pPr>
            <a:endParaRPr lang="en-US" sz="1050" dirty="0"/>
          </a:p>
          <a:p>
            <a:r>
              <a:rPr lang="en-US" dirty="0" smtClean="0"/>
              <a:t>Companies will want the contract, Now is the best time to get  the “wish list” fulfilled for the same cost, if not less.</a:t>
            </a:r>
          </a:p>
        </p:txBody>
      </p:sp>
    </p:spTree>
    <p:extLst>
      <p:ext uri="{BB962C8B-B14F-4D97-AF65-F5344CB8AC3E}">
        <p14:creationId xmlns:p14="http://schemas.microsoft.com/office/powerpoint/2010/main" val="4231507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6347713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Next Steps 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941428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Consensus among RI Police Chiefs Association COMPLETE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Finalize “wish list”,  develop Draft RFP  COMPLETE</a:t>
            </a:r>
          </a:p>
          <a:p>
            <a:pPr lvl="1"/>
            <a:r>
              <a:rPr lang="en-US" sz="2400" dirty="0" smtClean="0"/>
              <a:t>Consultant? Sub-Committee? Etc..</a:t>
            </a:r>
          </a:p>
          <a:p>
            <a:pPr lvl="1"/>
            <a:r>
              <a:rPr lang="en-US" sz="2400" dirty="0" smtClean="0"/>
              <a:t>View other products.  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400" dirty="0" smtClean="0"/>
              <a:t>Courtesy meeting / discussion with </a:t>
            </a:r>
            <a:r>
              <a:rPr lang="en-US" sz="2400" dirty="0" err="1" smtClean="0"/>
              <a:t>TriTech</a:t>
            </a:r>
            <a:r>
              <a:rPr lang="en-US" sz="2400" dirty="0" smtClean="0"/>
              <a:t>  COMPLETE</a:t>
            </a:r>
          </a:p>
          <a:p>
            <a:pPr lvl="1"/>
            <a:r>
              <a:rPr lang="en-US" sz="2400" dirty="0" smtClean="0"/>
              <a:t>Do they want our business? If so, How Badly?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400" dirty="0" smtClean="0"/>
              <a:t>Draft RFP  COMPLETE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Issue RFP  COMPLETE</a:t>
            </a:r>
          </a:p>
          <a:p>
            <a:endParaRPr lang="en-US" sz="2400" dirty="0" smtClean="0"/>
          </a:p>
          <a:p>
            <a:r>
              <a:rPr lang="en-US" sz="2400" dirty="0" smtClean="0"/>
              <a:t>Negotiate Contract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6705600" cy="2286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Discussion!  </a:t>
            </a:r>
            <a:br>
              <a:rPr lang="en-US" sz="4000" dirty="0" smtClean="0"/>
            </a:br>
            <a:r>
              <a:rPr lang="en-US" sz="4000" dirty="0" smtClean="0"/>
              <a:t>&amp;  Questions?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942" y="4267200"/>
            <a:ext cx="6347714" cy="887410"/>
          </a:xfrm>
        </p:spPr>
        <p:txBody>
          <a:bodyPr/>
          <a:lstStyle/>
          <a:p>
            <a:r>
              <a:rPr lang="en-US" dirty="0" smtClean="0"/>
              <a:t>Are we in agreement?</a:t>
            </a:r>
          </a:p>
          <a:p>
            <a:r>
              <a:rPr lang="en-US" dirty="0" smtClean="0"/>
              <a:t>“Wish List” Items</a:t>
            </a:r>
          </a:p>
        </p:txBody>
      </p:sp>
    </p:spTree>
    <p:extLst>
      <p:ext uri="{BB962C8B-B14F-4D97-AF65-F5344CB8AC3E}">
        <p14:creationId xmlns:p14="http://schemas.microsoft.com/office/powerpoint/2010/main" val="373031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81000"/>
            <a:ext cx="6347713" cy="609600"/>
          </a:xfrm>
        </p:spPr>
        <p:txBody>
          <a:bodyPr>
            <a:noAutofit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598" y="1371600"/>
            <a:ext cx="7315201" cy="464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Prior to 1998-police agencies were on numerous disparate systems</a:t>
            </a:r>
          </a:p>
          <a:p>
            <a:r>
              <a:rPr lang="en-US" sz="2800" dirty="0" smtClean="0"/>
              <a:t>Since 1998-all police agencies except Providence and New Shoreham have migrated to IMC/TriTech</a:t>
            </a:r>
          </a:p>
          <a:p>
            <a:r>
              <a:rPr lang="en-US" sz="2800" dirty="0" smtClean="0"/>
              <a:t>Information sharing has continued to expand among agencies</a:t>
            </a:r>
          </a:p>
          <a:p>
            <a:r>
              <a:rPr lang="en-US" sz="2800" dirty="0" smtClean="0"/>
              <a:t>Partners now include RITT, Courts, RIDOT, Crashreports and RIAG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The Cost Over 10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6781801" cy="4517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Approximately 40 agencies individually purchased IMC at a cost of $100,000 each</a:t>
            </a:r>
          </a:p>
          <a:p>
            <a:r>
              <a:rPr lang="en-US" sz="2400" dirty="0" smtClean="0"/>
              <a:t>Approximately 40 agencies have paid maintenance cost of $1 million annually</a:t>
            </a:r>
          </a:p>
          <a:p>
            <a:r>
              <a:rPr lang="en-US" sz="2400" dirty="0" smtClean="0"/>
              <a:t>Unknown investment into development such as cross agency check, e-citation, court connect, race data collection, DVSA, accident reporting</a:t>
            </a:r>
          </a:p>
          <a:p>
            <a:r>
              <a:rPr lang="en-US" sz="2400" dirty="0" smtClean="0"/>
              <a:t>Minimum investment $11,000,000  (10 years)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3" cy="1320800"/>
          </a:xfrm>
        </p:spPr>
        <p:txBody>
          <a:bodyPr/>
          <a:lstStyle/>
          <a:p>
            <a:r>
              <a:rPr lang="en-US" dirty="0" smtClean="0"/>
              <a:t>Current Concerns &amp; 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010400" cy="5207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IMC is not a </a:t>
            </a:r>
            <a:r>
              <a:rPr lang="en-US" sz="2000" dirty="0" err="1" smtClean="0"/>
              <a:t>TriTech</a:t>
            </a:r>
            <a:r>
              <a:rPr lang="en-US" sz="2000" dirty="0" smtClean="0"/>
              <a:t> product, how committed are they to maintaining it?</a:t>
            </a:r>
          </a:p>
          <a:p>
            <a:r>
              <a:rPr lang="en-US" sz="2000" dirty="0" smtClean="0"/>
              <a:t>Approximately 40 agencies connected by various means. </a:t>
            </a:r>
          </a:p>
          <a:p>
            <a:pPr marL="0" indent="0">
              <a:buNone/>
            </a:pPr>
            <a:r>
              <a:rPr lang="en-US" sz="2000" dirty="0" smtClean="0"/>
              <a:t>     No true information sharing. </a:t>
            </a:r>
          </a:p>
          <a:p>
            <a:r>
              <a:rPr lang="en-US" sz="2000" dirty="0" smtClean="0"/>
              <a:t>Many patches to connect to State agencies</a:t>
            </a:r>
          </a:p>
          <a:p>
            <a:r>
              <a:rPr lang="en-US" sz="2000" dirty="0" smtClean="0"/>
              <a:t>NO COST STABILITY-NO CONTRACTS</a:t>
            </a:r>
          </a:p>
          <a:p>
            <a:r>
              <a:rPr lang="en-US" sz="2000" dirty="0" smtClean="0"/>
              <a:t>Questionable tech support</a:t>
            </a:r>
          </a:p>
          <a:p>
            <a:r>
              <a:rPr lang="en-US" sz="2000" dirty="0"/>
              <a:t>Every change requires additional funding and two systems (New World)</a:t>
            </a:r>
          </a:p>
          <a:p>
            <a:r>
              <a:rPr lang="en-US" sz="2000" dirty="0"/>
              <a:t>Minimum of 40 servers being maintained and updated</a:t>
            </a:r>
          </a:p>
          <a:p>
            <a:r>
              <a:rPr lang="en-US" sz="2000" dirty="0"/>
              <a:t>100’s of MDTs being updated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70000"/>
            <a:ext cx="6705602" cy="5130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Currently spend almost $1.1 million a year!</a:t>
            </a:r>
          </a:p>
          <a:p>
            <a:r>
              <a:rPr lang="en-US" sz="2400" dirty="0" smtClean="0"/>
              <a:t>What are we getting for $1.1 </a:t>
            </a:r>
            <a:r>
              <a:rPr lang="en-US" sz="2400" dirty="0" err="1" smtClean="0"/>
              <a:t>miilion</a:t>
            </a:r>
            <a:r>
              <a:rPr lang="en-US" sz="2400" dirty="0" smtClean="0"/>
              <a:t>? </a:t>
            </a:r>
          </a:p>
          <a:p>
            <a:r>
              <a:rPr lang="en-US" sz="2400" dirty="0" smtClean="0"/>
              <a:t>No Cost Certainty</a:t>
            </a:r>
          </a:p>
          <a:p>
            <a:r>
              <a:rPr lang="en-US" sz="2400" dirty="0" smtClean="0"/>
              <a:t>Additional costs for Band-Aid type solutions! </a:t>
            </a:r>
          </a:p>
          <a:p>
            <a:r>
              <a:rPr lang="en-US" sz="2400" dirty="0" smtClean="0"/>
              <a:t>WHERE </a:t>
            </a:r>
            <a:r>
              <a:rPr lang="en-US" sz="2400" dirty="0"/>
              <a:t>IS IMC GOING TO BE IN THREE YEARS?</a:t>
            </a:r>
          </a:p>
          <a:p>
            <a:pPr lvl="1"/>
            <a:r>
              <a:rPr lang="en-US" sz="2000" dirty="0"/>
              <a:t>IN FIVE YEARS?</a:t>
            </a:r>
          </a:p>
          <a:p>
            <a:pPr lvl="1"/>
            <a:r>
              <a:rPr lang="en-US" sz="2000" dirty="0"/>
              <a:t>IN TEN YEARS?</a:t>
            </a:r>
          </a:p>
          <a:p>
            <a:r>
              <a:rPr lang="en-US" sz="2400" dirty="0"/>
              <a:t>AFTER WE INVEST ANOTHER $7 + MILLION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2" cy="4343400"/>
          </a:xfrm>
        </p:spPr>
        <p:txBody>
          <a:bodyPr/>
          <a:lstStyle/>
          <a:p>
            <a:r>
              <a:rPr lang="en-US" sz="2400" dirty="0" smtClean="0"/>
              <a:t>We can’t rely on what we have, The Status Quo is NOT working</a:t>
            </a:r>
          </a:p>
          <a:p>
            <a:r>
              <a:rPr lang="en-US" sz="2400" dirty="0" smtClean="0"/>
              <a:t>For the Money we are spending we should have a far better system</a:t>
            </a:r>
          </a:p>
          <a:p>
            <a:pPr marL="0" indent="0">
              <a:buNone/>
            </a:pPr>
            <a:r>
              <a:rPr lang="en-US" sz="2400" dirty="0" smtClean="0"/>
              <a:t>RECOMMENDATION: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u="sng" dirty="0" smtClean="0">
                <a:solidFill>
                  <a:schemeClr val="accent1"/>
                </a:solidFill>
              </a:rPr>
              <a:t>A Completely New Software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6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743" y="264622"/>
            <a:ext cx="6347713" cy="685800"/>
          </a:xfrm>
        </p:spPr>
        <p:txBody>
          <a:bodyPr/>
          <a:lstStyle/>
          <a:p>
            <a:r>
              <a:rPr lang="en-US" dirty="0" smtClean="0"/>
              <a:t>The Wish List!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257656" cy="5185036"/>
          </a:xfrm>
        </p:spPr>
        <p:txBody>
          <a:bodyPr>
            <a:normAutofit/>
          </a:bodyPr>
          <a:lstStyle/>
          <a:p>
            <a:r>
              <a:rPr lang="en-US" dirty="0" smtClean="0"/>
              <a:t>One Records Management System used by all partners.</a:t>
            </a:r>
          </a:p>
          <a:p>
            <a:pPr lvl="1"/>
            <a:r>
              <a:rPr lang="en-US" dirty="0" smtClean="0"/>
              <a:t>Connected by existing T-1 infrastructure</a:t>
            </a:r>
          </a:p>
          <a:p>
            <a:pPr lvl="1"/>
            <a:r>
              <a:rPr lang="en-US" dirty="0" smtClean="0"/>
              <a:t>3-4 redundant servers throughout State</a:t>
            </a:r>
          </a:p>
          <a:p>
            <a:pPr lvl="1"/>
            <a:r>
              <a:rPr lang="en-US" dirty="0" smtClean="0"/>
              <a:t>Cloud based option</a:t>
            </a:r>
          </a:p>
          <a:p>
            <a:r>
              <a:rPr lang="en-US" dirty="0" smtClean="0"/>
              <a:t>Integrated Computer Aided Dispatch System</a:t>
            </a:r>
          </a:p>
          <a:p>
            <a:pPr lvl="1"/>
            <a:r>
              <a:rPr lang="en-US" dirty="0" smtClean="0"/>
              <a:t>All partitioned by agency</a:t>
            </a:r>
          </a:p>
          <a:p>
            <a:pPr lvl="1"/>
            <a:r>
              <a:rPr lang="en-US" dirty="0" smtClean="0"/>
              <a:t>Robust security/access system</a:t>
            </a:r>
          </a:p>
          <a:p>
            <a:r>
              <a:rPr lang="en-US" dirty="0" smtClean="0"/>
              <a:t>User Friendly / Simplified Interface</a:t>
            </a:r>
          </a:p>
          <a:p>
            <a:r>
              <a:rPr lang="en-US" dirty="0" smtClean="0"/>
              <a:t>Local Account Rep with 24/7 Support</a:t>
            </a:r>
          </a:p>
          <a:p>
            <a:r>
              <a:rPr lang="en-US" dirty="0" smtClean="0"/>
              <a:t>“Off-the-Shelf” Multi Jurisdictional Solution but still customizable </a:t>
            </a:r>
          </a:p>
          <a:p>
            <a:r>
              <a:rPr lang="en-US" dirty="0" smtClean="0"/>
              <a:t>Company with Existing Product capable of supporting population of 1,000,000 people</a:t>
            </a:r>
          </a:p>
          <a:p>
            <a:r>
              <a:rPr lang="en-US" dirty="0" smtClean="0"/>
              <a:t>Capable of supporting approx. 4,000 Users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743" y="264622"/>
            <a:ext cx="6347713" cy="685800"/>
          </a:xfrm>
        </p:spPr>
        <p:txBody>
          <a:bodyPr/>
          <a:lstStyle/>
          <a:p>
            <a:r>
              <a:rPr lang="en-US" dirty="0" smtClean="0"/>
              <a:t>The Wish List! Continued……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257656" cy="51850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Ability for expansion</a:t>
            </a:r>
          </a:p>
          <a:p>
            <a:r>
              <a:rPr lang="en-US" dirty="0" smtClean="0"/>
              <a:t>Ability for use by mobile devices</a:t>
            </a:r>
          </a:p>
          <a:p>
            <a:r>
              <a:rPr lang="en-US" dirty="0" smtClean="0"/>
              <a:t>Ability to expand users / partners</a:t>
            </a:r>
          </a:p>
          <a:p>
            <a:r>
              <a:rPr lang="en-US" dirty="0" smtClean="0"/>
              <a:t>One Fee with Annual Maintenance to be split by individual users</a:t>
            </a:r>
          </a:p>
          <a:p>
            <a:r>
              <a:rPr lang="en-US" dirty="0"/>
              <a:t>Increased information sharing</a:t>
            </a:r>
          </a:p>
          <a:p>
            <a:r>
              <a:rPr lang="en-US" dirty="0" smtClean="0"/>
              <a:t>Eliminate:</a:t>
            </a:r>
          </a:p>
          <a:p>
            <a:pPr lvl="1"/>
            <a:r>
              <a:rPr lang="en-US" dirty="0" smtClean="0"/>
              <a:t>Hundreds of interfaces</a:t>
            </a:r>
          </a:p>
          <a:p>
            <a:pPr lvl="1"/>
            <a:r>
              <a:rPr lang="en-US" dirty="0" smtClean="0"/>
              <a:t>cross </a:t>
            </a:r>
            <a:r>
              <a:rPr lang="en-US" dirty="0"/>
              <a:t>agency check</a:t>
            </a:r>
          </a:p>
          <a:p>
            <a:pPr lvl="1"/>
            <a:r>
              <a:rPr lang="en-US" dirty="0" err="1" smtClean="0"/>
              <a:t>Winfacts</a:t>
            </a:r>
            <a:endParaRPr lang="en-US" dirty="0" smtClean="0"/>
          </a:p>
          <a:p>
            <a:r>
              <a:rPr lang="en-US" dirty="0"/>
              <a:t>Reduce</a:t>
            </a:r>
          </a:p>
          <a:p>
            <a:pPr lvl="1"/>
            <a:r>
              <a:rPr lang="en-US" dirty="0" smtClean="0"/>
              <a:t>Initial Cost</a:t>
            </a:r>
            <a:endParaRPr lang="en-US" dirty="0"/>
          </a:p>
          <a:p>
            <a:pPr lvl="1"/>
            <a:r>
              <a:rPr lang="en-US" dirty="0" smtClean="0"/>
              <a:t>Maintenance Costs</a:t>
            </a:r>
            <a:endParaRPr lang="en-US" dirty="0"/>
          </a:p>
          <a:p>
            <a:pPr lvl="1"/>
            <a:r>
              <a:rPr lang="en-US" b="1" u="sng" dirty="0"/>
              <a:t>Hours to update </a:t>
            </a:r>
            <a:r>
              <a:rPr lang="en-US" b="1" u="sng" dirty="0" smtClean="0"/>
              <a:t>systems</a:t>
            </a:r>
          </a:p>
          <a:p>
            <a:r>
              <a:rPr lang="en-US" dirty="0" smtClean="0"/>
              <a:t>A whole new solution, not a new interface for IMC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800600" y="3196909"/>
            <a:ext cx="3133456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New Software</a:t>
            </a:r>
          </a:p>
          <a:p>
            <a:pPr algn="ctr"/>
            <a:r>
              <a:rPr lang="en-US" sz="3200" dirty="0" smtClean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Solution</a:t>
            </a:r>
            <a:endParaRPr lang="en-US" sz="3200" dirty="0">
              <a:ln w="0">
                <a:solidFill>
                  <a:schemeClr val="bg1"/>
                </a:solidFill>
              </a:ln>
              <a:solidFill>
                <a:schemeClr val="bg2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97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43" y="434514"/>
            <a:ext cx="6347713" cy="1320800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755314"/>
            <a:ext cx="6347714" cy="3880773"/>
          </a:xfrm>
        </p:spPr>
        <p:txBody>
          <a:bodyPr/>
          <a:lstStyle/>
          <a:p>
            <a:r>
              <a:rPr lang="en-US" dirty="0" smtClean="0"/>
              <a:t>Data conversion</a:t>
            </a:r>
          </a:p>
          <a:p>
            <a:r>
              <a:rPr lang="en-US" dirty="0" smtClean="0"/>
              <a:t>Project Management</a:t>
            </a:r>
          </a:p>
          <a:p>
            <a:r>
              <a:rPr lang="en-US" dirty="0" smtClean="0"/>
              <a:t>Funding 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Partitioning system by agency and user</a:t>
            </a:r>
          </a:p>
          <a:p>
            <a:r>
              <a:rPr lang="en-US" dirty="0" smtClean="0"/>
              <a:t>Access control</a:t>
            </a:r>
          </a:p>
          <a:p>
            <a:r>
              <a:rPr lang="en-US" dirty="0" smtClean="0"/>
              <a:t>Credentialing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663300"/>
      </a:dk2>
      <a:lt2>
        <a:srgbClr val="E3DED1"/>
      </a:lt2>
      <a:accent1>
        <a:srgbClr val="029676"/>
      </a:accent1>
      <a:accent2>
        <a:srgbClr val="029676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4195</TotalTime>
  <Words>647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Statewide RMS and CAD System </vt:lpstr>
      <vt:lpstr>History</vt:lpstr>
      <vt:lpstr>The Cost Over 10 Years</vt:lpstr>
      <vt:lpstr>Current Concerns &amp; Red Flags</vt:lpstr>
      <vt:lpstr>Cost Concerns</vt:lpstr>
      <vt:lpstr>The Bottom Line</vt:lpstr>
      <vt:lpstr>The Wish List! </vt:lpstr>
      <vt:lpstr>The Wish List! Continued…… </vt:lpstr>
      <vt:lpstr>Challenges</vt:lpstr>
      <vt:lpstr>Challenges</vt:lpstr>
      <vt:lpstr>Potential Partners</vt:lpstr>
      <vt:lpstr>Why Change? Why Now?</vt:lpstr>
      <vt:lpstr>Next Steps ?</vt:lpstr>
      <vt:lpstr>Discussion!   &amp;  Questions?</vt:lpstr>
    </vt:vector>
  </TitlesOfParts>
  <Company>Jamestown Police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RMS and CAD System</dc:title>
  <dc:creator>Chief Edward Mello</dc:creator>
  <cp:lastModifiedBy>Susan Soucie</cp:lastModifiedBy>
  <cp:revision>411</cp:revision>
  <dcterms:created xsi:type="dcterms:W3CDTF">2012-08-29T12:09:46Z</dcterms:created>
  <dcterms:modified xsi:type="dcterms:W3CDTF">2018-05-10T12:43:07Z</dcterms:modified>
</cp:coreProperties>
</file>