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24" userDrawn="1">
          <p15:clr>
            <a:srgbClr val="A4A3A4"/>
          </p15:clr>
        </p15:guide>
        <p15:guide id="4" pos="360" userDrawn="1">
          <p15:clr>
            <a:srgbClr val="A4A3A4"/>
          </p15:clr>
        </p15:guide>
        <p15:guide id="5" orient="horz" pos="1692" userDrawn="1">
          <p15:clr>
            <a:srgbClr val="A4A3A4"/>
          </p15:clr>
        </p15:guide>
        <p15:guide id="6" orient="horz" pos="2100" userDrawn="1">
          <p15:clr>
            <a:srgbClr val="A4A3A4"/>
          </p15:clr>
        </p15:guide>
        <p15:guide id="7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5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E48"/>
    <a:srgbClr val="B8DBF2"/>
    <a:srgbClr val="D5E9F7"/>
    <a:srgbClr val="98CAEC"/>
    <a:srgbClr val="EB7831"/>
    <a:srgbClr val="002F5F"/>
    <a:srgbClr val="00263E"/>
    <a:srgbClr val="DC6016"/>
    <a:srgbClr val="E1E8E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6" autoAdjust="0"/>
    <p:restoredTop sz="96866" autoAdjust="0"/>
  </p:normalViewPr>
  <p:slideViewPr>
    <p:cSldViewPr snapToGrid="0">
      <p:cViewPr>
        <p:scale>
          <a:sx n="148" d="100"/>
          <a:sy n="148" d="100"/>
        </p:scale>
        <p:origin x="96" y="316"/>
      </p:cViewPr>
      <p:guideLst>
        <p:guide orient="horz" pos="828"/>
        <p:guide pos="2880"/>
        <p:guide pos="5424"/>
        <p:guide pos="360"/>
        <p:guide orient="horz" pos="1692"/>
        <p:guide orient="horz" pos="2100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072" y="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04" tIns="46651" rIns="93304" bIns="466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5" y="1"/>
            <a:ext cx="3043343" cy="465455"/>
          </a:xfrm>
          <a:prstGeom prst="rect">
            <a:avLst/>
          </a:prstGeom>
        </p:spPr>
        <p:txBody>
          <a:bodyPr vert="horz" lIns="93304" tIns="46651" rIns="93304" bIns="46651" rtlCol="0"/>
          <a:lstStyle>
            <a:lvl1pPr algn="r">
              <a:defRPr sz="1200"/>
            </a:lvl1pPr>
          </a:lstStyle>
          <a:p>
            <a:fld id="{CD84BA48-33A1-4EB5-B936-523D10AE1832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304" tIns="46651" rIns="93304" bIns="466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5" y="8842031"/>
            <a:ext cx="3043343" cy="465455"/>
          </a:xfrm>
          <a:prstGeom prst="rect">
            <a:avLst/>
          </a:prstGeom>
        </p:spPr>
        <p:txBody>
          <a:bodyPr vert="horz" lIns="93304" tIns="46651" rIns="93304" bIns="46651" rtlCol="0" anchor="b"/>
          <a:lstStyle>
            <a:lvl1pPr algn="r">
              <a:defRPr sz="1200"/>
            </a:lvl1pPr>
          </a:lstStyle>
          <a:p>
            <a:fld id="{1D6E6D4F-3184-49EC-9408-5E97B880A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26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04" tIns="46651" rIns="93304" bIns="466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5" y="1"/>
            <a:ext cx="3043343" cy="465455"/>
          </a:xfrm>
          <a:prstGeom prst="rect">
            <a:avLst/>
          </a:prstGeom>
        </p:spPr>
        <p:txBody>
          <a:bodyPr vert="horz" lIns="93304" tIns="46651" rIns="93304" bIns="46651" rtlCol="0"/>
          <a:lstStyle>
            <a:lvl1pPr algn="r">
              <a:defRPr sz="1200"/>
            </a:lvl1pPr>
          </a:lstStyle>
          <a:p>
            <a:fld id="{3094300E-0DCA-4EBD-ABA4-58D0AB1B4AD1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207125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4" tIns="46651" rIns="93304" bIns="466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304" tIns="46651" rIns="93304" bIns="466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304" tIns="46651" rIns="93304" bIns="466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5" y="8842031"/>
            <a:ext cx="3043343" cy="465455"/>
          </a:xfrm>
          <a:prstGeom prst="rect">
            <a:avLst/>
          </a:prstGeom>
        </p:spPr>
        <p:txBody>
          <a:bodyPr vert="horz" lIns="93304" tIns="46651" rIns="93304" bIns="46651" rtlCol="0" anchor="b"/>
          <a:lstStyle>
            <a:lvl1pPr algn="r">
              <a:defRPr sz="1200"/>
            </a:lvl1pPr>
          </a:lstStyle>
          <a:p>
            <a:fld id="{6771CA1D-FC97-4022-96A7-45E2515D51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0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1CA1D-FC97-4022-96A7-45E2515D51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5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52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6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6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52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52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71498" y="2310713"/>
            <a:ext cx="8076315" cy="487199"/>
          </a:xfrm>
        </p:spPr>
        <p:txBody>
          <a:bodyPr anchor="t">
            <a:noAutofit/>
          </a:bodyPr>
          <a:lstStyle>
            <a:lvl1pPr algn="l">
              <a:defRPr sz="3000" b="0" cap="none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 smtClean="0"/>
              <a:t>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71500" y="2979332"/>
            <a:ext cx="8076314" cy="0"/>
          </a:xfrm>
          <a:prstGeom prst="line">
            <a:avLst/>
          </a:prstGeom>
          <a:ln>
            <a:solidFill>
              <a:srgbClr val="B8DB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0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49"/>
            <a:ext cx="8229600" cy="533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B8DBF2"/>
              </a:buClr>
              <a:defRPr sz="1800"/>
            </a:lvl1pPr>
            <a:lvl2pPr>
              <a:buClr>
                <a:srgbClr val="B8DBF2"/>
              </a:buClr>
              <a:defRPr sz="1800"/>
            </a:lvl2pPr>
            <a:lvl3pPr>
              <a:buClr>
                <a:srgbClr val="B8DBF2"/>
              </a:buClr>
              <a:defRPr sz="1800"/>
            </a:lvl3pPr>
            <a:lvl4pPr>
              <a:buClr>
                <a:srgbClr val="B8DBF2"/>
              </a:buClr>
              <a:defRPr sz="1800"/>
            </a:lvl4pPr>
            <a:lvl5pPr>
              <a:buClr>
                <a:srgbClr val="B8DBF2"/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3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66700" y="514350"/>
            <a:ext cx="88011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000" b="0" cap="all"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73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6037"/>
            <a:ext cx="4038600" cy="254555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6037"/>
            <a:ext cx="4038600" cy="254555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50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8539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8360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28539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8360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13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72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71500" y="895350"/>
            <a:ext cx="7999390" cy="0"/>
          </a:xfrm>
          <a:prstGeom prst="line">
            <a:avLst/>
          </a:prstGeom>
          <a:ln>
            <a:solidFill>
              <a:srgbClr val="B8DB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4865728"/>
            <a:ext cx="0" cy="277772"/>
          </a:xfrm>
          <a:prstGeom prst="line">
            <a:avLst/>
          </a:prstGeom>
          <a:ln>
            <a:solidFill>
              <a:srgbClr val="B8DB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571499" y="895350"/>
            <a:ext cx="3950881" cy="45720"/>
          </a:xfrm>
          <a:prstGeom prst="rect">
            <a:avLst/>
          </a:prstGeom>
          <a:solidFill>
            <a:srgbClr val="B8D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1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7" r:id="rId11"/>
    <p:sldLayoutId id="214748365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8DBF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8DBF2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8DBF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8DBF2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8DBF2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0770" y="1183280"/>
            <a:ext cx="6400800" cy="396830"/>
          </a:xfrm>
        </p:spPr>
        <p:txBody>
          <a:bodyPr lIns="0">
            <a:noAutofit/>
          </a:bodyPr>
          <a:lstStyle/>
          <a:p>
            <a:pPr marL="0" indent="0" algn="l">
              <a:buNone/>
            </a:pPr>
            <a:r>
              <a:rPr lang="en-US" sz="1050" b="1" dirty="0" smtClean="0">
                <a:solidFill>
                  <a:srgbClr val="B8DBF2"/>
                </a:solidFill>
              </a:rPr>
              <a:t>New England ITS</a:t>
            </a:r>
            <a:endParaRPr lang="en-US" sz="1050" b="1" dirty="0">
              <a:solidFill>
                <a:srgbClr val="B8DBF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60" y="4366810"/>
            <a:ext cx="2152650" cy="397870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580770" y="3088280"/>
            <a:ext cx="5715000" cy="16764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rgbClr val="98CAEC"/>
                </a:solidFill>
              </a:rPr>
              <a:t>		</a:t>
            </a:r>
          </a:p>
          <a:p>
            <a:pPr algn="l"/>
            <a:endParaRPr lang="en-US" sz="1200" dirty="0">
              <a:solidFill>
                <a:srgbClr val="98CAEC"/>
              </a:solidFill>
            </a:endParaRPr>
          </a:p>
          <a:p>
            <a:pPr algn="l"/>
            <a:r>
              <a:rPr lang="en-US" sz="1200" b="1" dirty="0" smtClean="0">
                <a:solidFill>
                  <a:schemeClr val="bg1"/>
                </a:solidFill>
              </a:rPr>
              <a:t>5/20/2018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376" y="1823775"/>
            <a:ext cx="5733538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TRAFFIC INCIDENT MANAGEMENT</a:t>
            </a:r>
            <a:endParaRPr lang="en-US" sz="36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1500" y="2684789"/>
            <a:ext cx="5562600" cy="0"/>
          </a:xfrm>
          <a:prstGeom prst="line">
            <a:avLst/>
          </a:prstGeom>
          <a:ln w="9525">
            <a:solidFill>
              <a:srgbClr val="B8DB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1499" y="2684789"/>
            <a:ext cx="3950881" cy="45720"/>
          </a:xfrm>
          <a:prstGeom prst="rect">
            <a:avLst/>
          </a:prstGeom>
          <a:solidFill>
            <a:srgbClr val="B8D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71499" y="1718902"/>
            <a:ext cx="5562600" cy="0"/>
          </a:xfrm>
          <a:prstGeom prst="line">
            <a:avLst/>
          </a:prstGeom>
          <a:ln w="9525">
            <a:solidFill>
              <a:srgbClr val="B8DB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1500" y="0"/>
            <a:ext cx="5562599" cy="228600"/>
          </a:xfrm>
          <a:prstGeom prst="rect">
            <a:avLst/>
          </a:prstGeom>
          <a:solidFill>
            <a:srgbClr val="B8D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TIM Investment is Dependent on Risk Management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05" y="1216103"/>
            <a:ext cx="3097227" cy="1487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963" y="3433272"/>
            <a:ext cx="3025805" cy="1357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5268" y="3156273"/>
            <a:ext cx="369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n-US" sz="1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051" y="1309352"/>
            <a:ext cx="4605650" cy="17743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2393" y="1012962"/>
            <a:ext cx="647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PTIME</a:t>
            </a:r>
            <a:endParaRPr lang="en-US" sz="1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03" y="3083705"/>
            <a:ext cx="3238221" cy="19097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354" y="2806706"/>
            <a:ext cx="494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P2C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139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Operations Drive Resource Allocation and Responder Safety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6" y="1176269"/>
            <a:ext cx="6211910" cy="3653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75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2016 Spring Forum">
      <a:dk1>
        <a:srgbClr val="323E48"/>
      </a:dk1>
      <a:lt1>
        <a:sysClr val="window" lastClr="FFFFFF"/>
      </a:lt1>
      <a:dk2>
        <a:srgbClr val="006AA7"/>
      </a:dk2>
      <a:lt2>
        <a:srgbClr val="3CD5AF"/>
      </a:lt2>
      <a:accent1>
        <a:srgbClr val="00B3E3"/>
      </a:accent1>
      <a:accent2>
        <a:srgbClr val="1C355E"/>
      </a:accent2>
      <a:accent3>
        <a:srgbClr val="F98E2B"/>
      </a:accent3>
      <a:accent4>
        <a:srgbClr val="E65400"/>
      </a:accent4>
      <a:accent5>
        <a:srgbClr val="19988B"/>
      </a:accent5>
      <a:accent6>
        <a:srgbClr val="FFDA27"/>
      </a:accent6>
      <a:hlink>
        <a:srgbClr val="F6A8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http://schemas.microsoft.com/sharepoint/v3" xsi:nil="true"/>
    <Description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856049A494A0B441B1FE855962554C1B" ma:contentTypeVersion="0" ma:contentTypeDescription="Upload an image or a photograph." ma:contentTypeScope="" ma:versionID="9be719ea2546c4d62798cbc927425be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c1342c738afe3f635571af9979ae9d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E820F7A-FF20-4CEB-B060-9D628AE69D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462320-2B49-4775-BE7C-EB270D229742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BF6969-E134-4D6E-9FE7-89C9E4DBC6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26</Words>
  <Application>Microsoft Office PowerPoint</Application>
  <PresentationFormat>On-screen Show (16:9)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Demi Cond</vt:lpstr>
      <vt:lpstr>Segoe UI</vt:lpstr>
      <vt:lpstr>Office Theme</vt:lpstr>
      <vt:lpstr>PowerPoint Presentation</vt:lpstr>
      <vt:lpstr>Future TIM Investment is Dependent on Risk Management</vt:lpstr>
      <vt:lpstr>Predictive Operations Drive Resource Allocation and Responder Safety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PowerPoint Presentation</dc:title>
  <dc:creator>Boucek, Lawrence O.</dc:creator>
  <cp:keywords/>
  <cp:lastModifiedBy>Rensel, Eric E.</cp:lastModifiedBy>
  <cp:revision>342</cp:revision>
  <cp:lastPrinted>2016-10-25T14:49:42Z</cp:lastPrinted>
  <dcterms:created xsi:type="dcterms:W3CDTF">2016-05-03T13:52:17Z</dcterms:created>
  <dcterms:modified xsi:type="dcterms:W3CDTF">2018-05-08T22:23:45Z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0x01010200856049A494A0B441B1FE855962554C1B</vt:lpwstr>
  </property>
</Properties>
</file>