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1" r:id="rId2"/>
  </p:sldMasterIdLst>
  <p:notesMasterIdLst>
    <p:notesMasterId r:id="rId16"/>
  </p:notesMasterIdLst>
  <p:handoutMasterIdLst>
    <p:handoutMasterId r:id="rId17"/>
  </p:handoutMasterIdLst>
  <p:sldIdLst>
    <p:sldId id="256" r:id="rId3"/>
    <p:sldId id="518" r:id="rId4"/>
    <p:sldId id="519" r:id="rId5"/>
    <p:sldId id="524" r:id="rId6"/>
    <p:sldId id="485" r:id="rId7"/>
    <p:sldId id="488" r:id="rId8"/>
    <p:sldId id="520" r:id="rId9"/>
    <p:sldId id="523" r:id="rId10"/>
    <p:sldId id="525" r:id="rId11"/>
    <p:sldId id="522" r:id="rId12"/>
    <p:sldId id="521" r:id="rId13"/>
    <p:sldId id="492" r:id="rId14"/>
    <p:sldId id="495" r:id="rId15"/>
  </p:sldIdLst>
  <p:sldSz cx="9144000" cy="6858000" type="screen4x3"/>
  <p:notesSz cx="6918325" cy="9204325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Geneva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Geneva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Geneva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Geneva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99">
          <p15:clr>
            <a:srgbClr val="A4A3A4"/>
          </p15:clr>
        </p15:guide>
        <p15:guide id="2" pos="217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0000"/>
    <a:srgbClr val="6E0000"/>
    <a:srgbClr val="FFFFFF"/>
    <a:srgbClr val="FF7C80"/>
    <a:srgbClr val="5B1717"/>
    <a:srgbClr val="5A0C0C"/>
    <a:srgbClr val="00FFCC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440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2275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>
      <p:cViewPr varScale="1">
        <p:scale>
          <a:sx n="94" d="100"/>
          <a:sy n="94" d="100"/>
        </p:scale>
        <p:origin x="4061" y="106"/>
      </p:cViewPr>
      <p:guideLst>
        <p:guide orient="horz" pos="2899"/>
        <p:guide pos="2179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E92BB4BD-391B-4CD7-9F39-5D30791D65E0}"/>
              </a:ext>
            </a:extLst>
          </p:cNvPr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1158875" y="690563"/>
            <a:ext cx="4600575" cy="34512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CB4E1749-FBB3-407E-8444-B9FE113B217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3775" y="4371975"/>
            <a:ext cx="5073650" cy="4141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167" tIns="44783" rIns="91167" bIns="447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A33DD1BE-B49D-4EF2-806C-87358313D8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D2DE5DE2-A492-4D8F-AC2B-E107EAD16F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20F23FFC-0735-48B6-8D68-40AFC326F6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F318E1-E4F7-411D-952F-42A4B8B9D0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UAS applications can: </a:t>
            </a:r>
          </a:p>
          <a:p>
            <a:pPr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-     cut twice the number of required workers; </a:t>
            </a:r>
          </a:p>
          <a:p>
            <a:pPr marL="285750" indent="-285750">
              <a:buFontTx/>
              <a:buChar char="-"/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shrink by four-fold the necessary time to conduct the activity; </a:t>
            </a:r>
          </a:p>
          <a:p>
            <a:pPr marL="285750" indent="-285750">
              <a:buFontTx/>
              <a:buChar char="-"/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minimize resulting congestion and need for heavy equipment; and </a:t>
            </a:r>
          </a:p>
          <a:p>
            <a:pPr marL="285750" indent="-285750">
              <a:buFontTx/>
              <a:buChar char="-"/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reduce operating costs sixteen-fold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AB8D6B37-AC5C-498A-812C-0DAEFC5FFF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A7E1620F-62DB-4D26-A58F-82D7DCFA27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- 39 State DOTs have activities either directly or indirectly related to UAS applications</a:t>
            </a:r>
          </a:p>
          <a:p>
            <a:r>
              <a:rPr lang="en-US" altLang="en-US"/>
              <a:t>- 33 State DOTs have already deployed, experimented, or in or plan to deploy UAS applications</a:t>
            </a:r>
          </a:p>
          <a:p>
            <a:r>
              <a:rPr lang="en-US" altLang="en-US"/>
              <a:t>DESCRIBE COLOR – DIFFICULT TO READ! </a:t>
            </a: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EA3677FD-8550-471D-810D-233FB362276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3917950" y="8742363"/>
            <a:ext cx="2998788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07" tIns="45203" rIns="90407" bIns="45203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fld id="{DE7BD556-5528-41CA-A0DE-1BDF224561FE}" type="slidenum">
              <a:rPr lang="en-US" altLang="en-US" sz="2400">
                <a:latin typeface="Geneva"/>
              </a:rPr>
              <a:pPr algn="ctr" eaLnBrk="1" hangingPunct="1">
                <a:spcBef>
                  <a:spcPct val="0"/>
                </a:spcBef>
              </a:pPr>
              <a:t>5</a:t>
            </a:fld>
            <a:endParaRPr lang="en-US" altLang="en-US" sz="2400">
              <a:latin typeface="Geneva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CE9D5A25-EDB5-4BF8-9FC1-E33654841C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E8F4C341-6534-434C-A2F8-10535682A2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Applications are listed in alphabetical order and not in order of importance!</a:t>
            </a:r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1D3C3A97-CBD1-4B7D-97DC-8FE5240478B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3917950" y="8742363"/>
            <a:ext cx="2998788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07" tIns="45203" rIns="90407" bIns="45203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fld id="{D7B90F4A-86E7-4D80-B434-D859379EFBA5}" type="slidenum">
              <a:rPr lang="en-US" altLang="en-US" sz="2400">
                <a:latin typeface="Geneva"/>
              </a:rPr>
              <a:pPr algn="ctr" eaLnBrk="1" hangingPunct="1">
                <a:spcBef>
                  <a:spcPct val="0"/>
                </a:spcBef>
              </a:pPr>
              <a:t>6</a:t>
            </a:fld>
            <a:endParaRPr lang="en-US" altLang="en-US" sz="2400">
              <a:latin typeface="Geneva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AABC1B90-67EA-48B5-971C-23775B9142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5C86AAC5-9A6B-41F4-A126-90DADDC2B0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For example, reports indicated that some UAS applications can cut twice the number of required workers; shrink by four-fold the necessary time to conduct the activity; minimize resulting congestion and need for heavy equipment; and reduce operating costs sixteen-fold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7F6B0C0C-5DB1-448E-B65F-A8E93605FF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A0C1A7C9-C603-41D9-928A-F864FD662F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- UAS technology provides a cost-effective and safe method  for bridge inspections and inventory</a:t>
            </a:r>
          </a:p>
          <a:p>
            <a:r>
              <a:rPr lang="en-US" altLang="en-US"/>
              <a:t>- UAS platform with different sensors can be used to collect image, video and  other data for on-site inspections and to monitor construction projects</a:t>
            </a:r>
          </a:p>
          <a:p>
            <a:r>
              <a:rPr lang="en-US" altLang="en-US"/>
              <a:t>- UAS can be used for monitoring roadway  surface conditions and proper operation of traffic control devices</a:t>
            </a:r>
          </a:p>
          <a:p>
            <a:endParaRPr lang="en-US" altLang="en-US"/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D9F54798-24AF-458B-97A3-284FAD5CBE9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3917950" y="8742363"/>
            <a:ext cx="2998788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07" tIns="45203" rIns="90407" bIns="45203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fld id="{758BF79D-B12D-4DFC-92E1-D1F2071AA448}" type="slidenum">
              <a:rPr lang="en-US" altLang="en-US" sz="2400">
                <a:latin typeface="Geneva"/>
              </a:rPr>
              <a:pPr algn="ctr" eaLnBrk="1" hangingPunct="1">
                <a:spcBef>
                  <a:spcPct val="0"/>
                </a:spcBef>
              </a:pPr>
              <a:t>12</a:t>
            </a:fld>
            <a:endParaRPr lang="en-US" altLang="en-US" sz="2400">
              <a:latin typeface="Geneva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4F76E580-F0A9-4159-A969-1DA02AAD95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D91E9C6E-FC8F-4ED7-B319-8B5B29A645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FB443797-5CEA-47EF-84B4-48834277F4C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3917950" y="8742363"/>
            <a:ext cx="2998788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07" tIns="45203" rIns="90407" bIns="45203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fld id="{B07F3EFA-2003-4706-B6B6-F4B3B858478B}" type="slidenum">
              <a:rPr lang="en-US" altLang="en-US" sz="2400">
                <a:latin typeface="Geneva"/>
              </a:rPr>
              <a:pPr algn="ctr" eaLnBrk="1" hangingPunct="1">
                <a:spcBef>
                  <a:spcPct val="0"/>
                </a:spcBef>
              </a:pPr>
              <a:t>13</a:t>
            </a:fld>
            <a:endParaRPr lang="en-US" altLang="en-US" sz="2400">
              <a:latin typeface="Geneva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>
            <a:extLst>
              <a:ext uri="{FF2B5EF4-FFF2-40B4-BE49-F238E27FC236}">
                <a16:creationId xmlns:a16="http://schemas.microsoft.com/office/drawing/2014/main" id="{23AB435E-B994-4BAD-84DA-6545270C6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3600" y="2632075"/>
            <a:ext cx="4267200" cy="422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07E9BF1-6154-47E2-9DA3-6F1E61CA8C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325" y="5943600"/>
            <a:ext cx="3013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eneva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eneva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eneva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eneva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eneva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/>
              </a:defRPr>
            </a:lvl9pPr>
          </a:lstStyle>
          <a:p>
            <a:pPr algn="ctr">
              <a:defRPr/>
            </a:pPr>
            <a:endParaRPr lang="en-US" altLang="en-US"/>
          </a:p>
        </p:txBody>
      </p:sp>
      <p:sp>
        <p:nvSpPr>
          <p:cNvPr id="6" name="Line 5">
            <a:extLst>
              <a:ext uri="{FF2B5EF4-FFF2-40B4-BE49-F238E27FC236}">
                <a16:creationId xmlns:a16="http://schemas.microsoft.com/office/drawing/2014/main" id="{423C8CF0-C049-4732-96E6-5E76FBAC76CC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C42DBC98-8B68-4F40-BDD7-0908D4C6A1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830263"/>
            <a:ext cx="1219200" cy="4730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eneva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eneva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eneva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eneva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eneva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/>
          </a:p>
        </p:txBody>
      </p:sp>
      <p:pic>
        <p:nvPicPr>
          <p:cNvPr id="8" name="Picture 15">
            <a:extLst>
              <a:ext uri="{FF2B5EF4-FFF2-40B4-BE49-F238E27FC236}">
                <a16:creationId xmlns:a16="http://schemas.microsoft.com/office/drawing/2014/main" id="{094F782A-8944-45AE-8BB6-46FFF15A1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6">
            <a:extLst>
              <a:ext uri="{FF2B5EF4-FFF2-40B4-BE49-F238E27FC236}">
                <a16:creationId xmlns:a16="http://schemas.microsoft.com/office/drawing/2014/main" id="{D55FAD5F-1E93-443B-9638-59E9640A3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357188"/>
            <a:ext cx="3049587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7">
            <a:extLst>
              <a:ext uri="{FF2B5EF4-FFF2-40B4-BE49-F238E27FC236}">
                <a16:creationId xmlns:a16="http://schemas.microsoft.com/office/drawing/2014/main" id="{5AE916B6-DB37-4694-A11D-99298AE0D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1">
            <a:extLst>
              <a:ext uri="{FF2B5EF4-FFF2-40B4-BE49-F238E27FC236}">
                <a16:creationId xmlns:a16="http://schemas.microsoft.com/office/drawing/2014/main" id="{7D14AB24-6095-4C44-B219-9A5F66C755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172200"/>
            <a:ext cx="91440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eneva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eneva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eneva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eneva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eneva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/>
              </a:defRPr>
            </a:lvl9pPr>
          </a:lstStyle>
          <a:p>
            <a:pPr>
              <a:defRPr/>
            </a:pPr>
            <a:r>
              <a:rPr lang="en-US" altLang="en-US" sz="1200" b="1" dirty="0"/>
              <a:t>    NEITS 2018 Annual Meeting 					                                 May 10, 2018					</a:t>
            </a:r>
            <a:endParaRPr lang="en-US" altLang="en-US" dirty="0"/>
          </a:p>
        </p:txBody>
      </p:sp>
      <p:sp>
        <p:nvSpPr>
          <p:cNvPr id="12" name="Line 12">
            <a:extLst>
              <a:ext uri="{FF2B5EF4-FFF2-40B4-BE49-F238E27FC236}">
                <a16:creationId xmlns:a16="http://schemas.microsoft.com/office/drawing/2014/main" id="{2061D19D-0D24-4384-B10E-5E61F41F18F2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60960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" name="Picture 20">
            <a:extLst>
              <a:ext uri="{FF2B5EF4-FFF2-40B4-BE49-F238E27FC236}">
                <a16:creationId xmlns:a16="http://schemas.microsoft.com/office/drawing/2014/main" id="{A42AC15F-0AE7-4FF2-A484-408960AA794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988" y="349250"/>
            <a:ext cx="7620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790700" y="3124200"/>
            <a:ext cx="5562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800"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43000" y="1447800"/>
            <a:ext cx="6858000" cy="1143000"/>
          </a:xfrm>
        </p:spPr>
        <p:txBody>
          <a:bodyPr/>
          <a:lstStyle>
            <a:lvl1pPr algn="ctr">
              <a:defRPr sz="47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82094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168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>
            <a:extLst>
              <a:ext uri="{FF2B5EF4-FFF2-40B4-BE49-F238E27FC236}">
                <a16:creationId xmlns:a16="http://schemas.microsoft.com/office/drawing/2014/main" id="{C9C05F93-1457-4EC7-BC94-FCB1EF293B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038" y="76200"/>
            <a:ext cx="712787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609600"/>
            <a:ext cx="22098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609600"/>
            <a:ext cx="64770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6114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8392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1371600"/>
            <a:ext cx="8153400" cy="44958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53112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>
            <a:extLst>
              <a:ext uri="{FF2B5EF4-FFF2-40B4-BE49-F238E27FC236}">
                <a16:creationId xmlns:a16="http://schemas.microsoft.com/office/drawing/2014/main" id="{4531D287-B4AD-480F-BD4E-2C34263770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038" y="76200"/>
            <a:ext cx="712787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4800" y="609600"/>
            <a:ext cx="88392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61874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8392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371600"/>
            <a:ext cx="40005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3900" y="1371600"/>
            <a:ext cx="40005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09142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8E1783-1362-445D-9669-4D54BAEA0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5B9CE-15DF-41A3-953E-AF9933E3EBB4}" type="datetimeFigureOut">
              <a:rPr lang="en-US"/>
              <a:pPr>
                <a:defRPr/>
              </a:pPr>
              <a:t>5/8/2018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E9EC35-B906-405D-951D-E1BEF2365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3A5E22-F551-46B6-A4E1-377116BEC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0818A-E3B2-4D27-B7C2-3174D20B82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32595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EF0140-8734-4DBD-BEF1-8DDE78D3C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F0657-46AE-4B11-89C2-F554EE2FE7F6}" type="datetimeFigureOut">
              <a:rPr lang="en-US"/>
              <a:pPr>
                <a:defRPr/>
              </a:pPr>
              <a:t>5/8/2018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0341E0-7CEB-4F74-8F14-E2F9B9FE4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03E6EE-5565-41A9-9BDA-AA28BFA34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A059C-F2DA-4DEB-83B6-7199090B33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54714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DDDD79-D57B-48B5-9CDF-2EE06AA51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CF692-0536-47E5-ADD7-D72C946F4179}" type="datetimeFigureOut">
              <a:rPr lang="en-US"/>
              <a:pPr>
                <a:defRPr/>
              </a:pPr>
              <a:t>5/8/2018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8CBC57-0679-40A6-9B17-730E4C230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6BC964-AD27-4676-8672-4D5FC41A1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E7635-0EEF-4672-B839-0CAD20AE68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55131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2545183-24FC-430F-92A9-E1355B30D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0EC15-85F6-412F-B327-53C08072E9CA}" type="datetimeFigureOut">
              <a:rPr lang="en-US"/>
              <a:pPr>
                <a:defRPr/>
              </a:pPr>
              <a:t>5/8/2018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0E98A52-8927-4336-A991-FB7E82E05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9CE19D5-DA6D-4A28-8376-415E7E226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D19C5-EC88-45BA-A7C5-6AA2BF307E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79751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8036753-8E98-42A4-A59B-473EC1CF6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9EAF1-4B41-49F1-A4F1-753B36CC5D60}" type="datetimeFigureOut">
              <a:rPr lang="en-US"/>
              <a:pPr>
                <a:defRPr/>
              </a:pPr>
              <a:t>5/8/2018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A385153-7FAD-4833-B291-4E4AC398B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CDF7FB3-0912-496D-A167-FF1BC3B3D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9D9ED-31D3-487B-9E68-FF2AA6E475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7093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>
            <a:extLst>
              <a:ext uri="{FF2B5EF4-FFF2-40B4-BE49-F238E27FC236}">
                <a16:creationId xmlns:a16="http://schemas.microsoft.com/office/drawing/2014/main" id="{EDFA0CFD-1293-4FFD-B1F8-886C7D6093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938" y="141288"/>
            <a:ext cx="6096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2087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AE67087-1953-4CF4-815E-CA24A13C4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3563C-1EA9-4333-A7BC-171689F78566}" type="datetimeFigureOut">
              <a:rPr lang="en-US"/>
              <a:pPr>
                <a:defRPr/>
              </a:pPr>
              <a:t>5/8/2018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C97CA9A-7510-40BE-85EC-B5163A4A7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40748A4-AF1C-4953-92EB-F99E47BCC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7104B-B842-4F0F-B125-55E915DBD7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73815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EF76E6A-17BD-4804-9F58-6B097D401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8689F-92A3-428C-9D39-E150D4A19397}" type="datetimeFigureOut">
              <a:rPr lang="en-US"/>
              <a:pPr>
                <a:defRPr/>
              </a:pPr>
              <a:t>5/8/2018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74F6880-1E8A-4456-8891-B2ADE246B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30806C8-C8D4-499B-A97F-1713043C7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1C419-125F-4911-BA60-FD7EAB48E3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32369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E5FF5E2-1861-490B-BF4B-1F3780848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E228E-2F39-496C-AC4C-CB99492CFEDB}" type="datetimeFigureOut">
              <a:rPr lang="en-US"/>
              <a:pPr>
                <a:defRPr/>
              </a:pPr>
              <a:t>5/8/2018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79AE5E6-C425-4E42-8451-0CB029097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E7CFAC3-1F63-4FD2-BB64-DE5814DBD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5C067-3655-4ADD-8F0A-64444BB7B6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84278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A34B24D-270F-485D-89B6-ED1F9D8E3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62184-5D89-4B33-B039-1F8C78B72343}" type="datetimeFigureOut">
              <a:rPr lang="en-US"/>
              <a:pPr>
                <a:defRPr/>
              </a:pPr>
              <a:t>5/8/2018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8DE5DBE-6ABA-470F-AE8D-790D5951D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159689-1679-4020-A5DB-D846A9F03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5142C-4782-4C26-A383-219B5B691A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40604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295AC-3B60-4AC2-AB29-472316A87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94B88-4152-4DB7-ABF8-11AE3E4AA3BC}" type="datetimeFigureOut">
              <a:rPr lang="en-US"/>
              <a:pPr>
                <a:defRPr/>
              </a:pPr>
              <a:t>5/8/2018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0A5536-B65F-46AB-B073-4FD1CCF62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6CA671-B9D2-4633-96F0-EDD503A28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BC389-FBB7-4BEF-A65E-B448B33840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36948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1ABE5-7855-497D-BA0E-4A806B56B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38875-5296-4635-B8F4-0724C0802D75}" type="datetimeFigureOut">
              <a:rPr lang="en-US"/>
              <a:pPr>
                <a:defRPr/>
              </a:pPr>
              <a:t>5/8/2018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C4AC0F-FFA6-4BFC-83C0-1D2787257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B47116-0B3E-4C34-B48F-DB38A42AD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2C889-7E49-467F-9F8A-A6A0E3FE69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3506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2031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40005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3900" y="1371600"/>
            <a:ext cx="40005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63784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2709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>
            <a:extLst>
              <a:ext uri="{FF2B5EF4-FFF2-40B4-BE49-F238E27FC236}">
                <a16:creationId xmlns:a16="http://schemas.microsoft.com/office/drawing/2014/main" id="{391C8FBB-654F-45D6-B751-7591A2B942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225" y="149225"/>
            <a:ext cx="6096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87760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>
            <a:extLst>
              <a:ext uri="{FF2B5EF4-FFF2-40B4-BE49-F238E27FC236}">
                <a16:creationId xmlns:a16="http://schemas.microsoft.com/office/drawing/2014/main" id="{B830C0A8-9034-4EEB-8E96-25A0088958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225" y="133350"/>
            <a:ext cx="6096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6617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6800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>
            <a:extLst>
              <a:ext uri="{FF2B5EF4-FFF2-40B4-BE49-F238E27FC236}">
                <a16:creationId xmlns:a16="http://schemas.microsoft.com/office/drawing/2014/main" id="{FFD93DE6-2652-4EED-AEA2-08CE7B24B1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038" y="76200"/>
            <a:ext cx="712787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1067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45DF5FB-E402-437C-9536-47BEC06A16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153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50C9C62-74BD-413D-8C74-6055877243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09600"/>
            <a:ext cx="8839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9">
            <a:extLst>
              <a:ext uri="{FF2B5EF4-FFF2-40B4-BE49-F238E27FC236}">
                <a16:creationId xmlns:a16="http://schemas.microsoft.com/office/drawing/2014/main" id="{EDC4DDD1-623F-4E8B-9E5A-9D921A84E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325" y="5943600"/>
            <a:ext cx="3013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eneva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eneva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eneva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eneva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eneva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/>
              </a:defRPr>
            </a:lvl9pPr>
          </a:lstStyle>
          <a:p>
            <a:pPr algn="ctr">
              <a:defRPr/>
            </a:pPr>
            <a:endParaRPr lang="en-US" altLang="en-US"/>
          </a:p>
        </p:txBody>
      </p:sp>
      <p:sp>
        <p:nvSpPr>
          <p:cNvPr id="1029" name="Line 22">
            <a:extLst>
              <a:ext uri="{FF2B5EF4-FFF2-40B4-BE49-F238E27FC236}">
                <a16:creationId xmlns:a16="http://schemas.microsoft.com/office/drawing/2014/main" id="{FFB60C39-9E66-4BF7-83CC-A39E3D0AFF65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30" name="Picture 49">
            <a:extLst>
              <a:ext uri="{FF2B5EF4-FFF2-40B4-BE49-F238E27FC236}">
                <a16:creationId xmlns:a16="http://schemas.microsoft.com/office/drawing/2014/main" id="{083260C2-20AE-49B8-903A-57FA4977A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50">
            <a:extLst>
              <a:ext uri="{FF2B5EF4-FFF2-40B4-BE49-F238E27FC236}">
                <a16:creationId xmlns:a16="http://schemas.microsoft.com/office/drawing/2014/main" id="{F74B74E8-0927-417E-A60C-11632AA85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"/>
            <a:ext cx="2592388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51">
            <a:extLst>
              <a:ext uri="{FF2B5EF4-FFF2-40B4-BE49-F238E27FC236}">
                <a16:creationId xmlns:a16="http://schemas.microsoft.com/office/drawing/2014/main" id="{AD7F6399-508E-4AC1-BF8A-A23C0A352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Text Box 52">
            <a:extLst>
              <a:ext uri="{FF2B5EF4-FFF2-40B4-BE49-F238E27FC236}">
                <a16:creationId xmlns:a16="http://schemas.microsoft.com/office/drawing/2014/main" id="{1C756352-349A-4E4D-A949-F7178160D8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6172200"/>
            <a:ext cx="609600" cy="3048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eneva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eneva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eneva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eneva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eneva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/>
              </a:defRPr>
            </a:lvl9pPr>
          </a:lstStyle>
          <a:p>
            <a:pPr>
              <a:spcBef>
                <a:spcPct val="50000"/>
              </a:spcBef>
              <a:defRPr/>
            </a:pPr>
            <a:fld id="{FB193BEA-5DDA-4C22-BDA5-2D4433FC4176}" type="slidenum">
              <a:rPr lang="en-US" altLang="en-US" sz="1400" smtClean="0">
                <a:latin typeface="Verdana" panose="020B0604030504040204" pitchFamily="34" charset="0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altLang="en-US" b="1">
              <a:solidFill>
                <a:srgbClr val="336699"/>
              </a:solidFill>
              <a:latin typeface="Verdana" panose="020B0604030504040204" pitchFamily="34" charset="0"/>
            </a:endParaRPr>
          </a:p>
        </p:txBody>
      </p:sp>
      <p:sp>
        <p:nvSpPr>
          <p:cNvPr id="1034" name="Rectangle 53">
            <a:extLst>
              <a:ext uri="{FF2B5EF4-FFF2-40B4-BE49-F238E27FC236}">
                <a16:creationId xmlns:a16="http://schemas.microsoft.com/office/drawing/2014/main" id="{D6561DFC-8347-4F46-9601-8AA04BE740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172200"/>
            <a:ext cx="3581400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eneva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eneva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eneva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eneva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eneva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/>
              </a:defRPr>
            </a:lvl9pPr>
          </a:lstStyle>
          <a:p>
            <a:pPr>
              <a:defRPr/>
            </a:pPr>
            <a:r>
              <a:rPr lang="en-US" altLang="en-US" sz="1200" b="1"/>
              <a:t>University of Massachusetts - Amherst</a:t>
            </a:r>
          </a:p>
        </p:txBody>
      </p:sp>
      <p:sp>
        <p:nvSpPr>
          <p:cNvPr id="1035" name="Line 54">
            <a:extLst>
              <a:ext uri="{FF2B5EF4-FFF2-40B4-BE49-F238E27FC236}">
                <a16:creationId xmlns:a16="http://schemas.microsoft.com/office/drawing/2014/main" id="{50C1CCEF-363B-4CE0-8D23-259CD02E58B8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60960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783" r:id="rId1"/>
    <p:sldLayoutId id="2147486784" r:id="rId2"/>
    <p:sldLayoutId id="2147486765" r:id="rId3"/>
    <p:sldLayoutId id="2147486766" r:id="rId4"/>
    <p:sldLayoutId id="2147486767" r:id="rId5"/>
    <p:sldLayoutId id="2147486785" r:id="rId6"/>
    <p:sldLayoutId id="2147486786" r:id="rId7"/>
    <p:sldLayoutId id="2147486768" r:id="rId8"/>
    <p:sldLayoutId id="2147486787" r:id="rId9"/>
    <p:sldLayoutId id="2147486769" r:id="rId10"/>
    <p:sldLayoutId id="2147486788" r:id="rId11"/>
    <p:sldLayoutId id="2147486770" r:id="rId12"/>
    <p:sldLayoutId id="2147486789" r:id="rId13"/>
    <p:sldLayoutId id="2147486771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Times" panose="02020603050405020304" pitchFamily="18" charset="0"/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Times" panose="02020603050405020304" pitchFamily="18" charset="0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Times" panose="02020603050405020304" pitchFamily="18" charset="0"/>
        <a:buChar char="•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Times" panose="02020603050405020304" pitchFamily="18" charset="0"/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Times" pitchFamily="18" charset="0"/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Times" pitchFamily="18" charset="0"/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Times" pitchFamily="18" charset="0"/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Times" pitchFamily="18" charset="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8389E520-B91B-4CCB-81E4-606C4037589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6DB723D9-C668-4B3F-9835-E2040C07B6C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57086E-7B6A-410A-B890-C8691A976D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B3A52FD-F97F-4E8E-A38A-5681F44459B4}" type="datetimeFigureOut">
              <a:rPr lang="en-US"/>
              <a:pPr>
                <a:defRPr/>
              </a:pPr>
              <a:t>5/8/2018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6CD39E-48CF-4B95-ACF3-A18C7FAD5A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66B188-D75D-4656-8E67-1569B4E4B7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0132835-3700-41DF-959A-0C7043F006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772" r:id="rId1"/>
    <p:sldLayoutId id="2147486773" r:id="rId2"/>
    <p:sldLayoutId id="2147486774" r:id="rId3"/>
    <p:sldLayoutId id="2147486775" r:id="rId4"/>
    <p:sldLayoutId id="2147486776" r:id="rId5"/>
    <p:sldLayoutId id="2147486777" r:id="rId6"/>
    <p:sldLayoutId id="2147486778" r:id="rId7"/>
    <p:sldLayoutId id="2147486779" r:id="rId8"/>
    <p:sldLayoutId id="2147486780" r:id="rId9"/>
    <p:sldLayoutId id="2147486781" r:id="rId10"/>
    <p:sldLayoutId id="21474867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>
            <a:extLst>
              <a:ext uri="{FF2B5EF4-FFF2-40B4-BE49-F238E27FC236}">
                <a16:creationId xmlns:a16="http://schemas.microsoft.com/office/drawing/2014/main" id="{9A2EF9C8-44B5-46FD-B6C2-FE9E54DE505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87363" y="2668588"/>
            <a:ext cx="8229600" cy="3448050"/>
          </a:xfrm>
        </p:spPr>
        <p:txBody>
          <a:bodyPr/>
          <a:lstStyle/>
          <a:p>
            <a:pPr marL="457200" lvl="1" indent="0" algn="ctr">
              <a:buFont typeface="Times" panose="02020603050405020304" pitchFamily="18" charset="0"/>
              <a:buNone/>
              <a:defRPr/>
            </a:pPr>
            <a:endParaRPr lang="en-US" altLang="en-US" sz="1200" b="1" dirty="0">
              <a:solidFill>
                <a:srgbClr val="000000"/>
              </a:solidFill>
              <a:latin typeface="+mj-lt"/>
            </a:endParaRPr>
          </a:p>
          <a:p>
            <a:pPr marL="457200" lvl="1" indent="0" algn="ctr">
              <a:spcBef>
                <a:spcPts val="0"/>
              </a:spcBef>
              <a:buFont typeface="Times" panose="02020603050405020304" pitchFamily="18" charset="0"/>
              <a:buNone/>
              <a:defRPr/>
            </a:pPr>
            <a:r>
              <a:rPr lang="en-US" altLang="en-US" sz="1800" b="1" dirty="0">
                <a:solidFill>
                  <a:srgbClr val="000000"/>
                </a:solidFill>
                <a:latin typeface="+mj-lt"/>
              </a:rPr>
              <a:t>Michael </a:t>
            </a:r>
            <a:r>
              <a:rPr lang="en-US" altLang="en-US" sz="1800" b="1" dirty="0" err="1">
                <a:solidFill>
                  <a:srgbClr val="000000"/>
                </a:solidFill>
                <a:latin typeface="+mj-lt"/>
              </a:rPr>
              <a:t>Plotnikov</a:t>
            </a:r>
            <a:r>
              <a:rPr lang="en-US" altLang="en-US" sz="1800" b="1" dirty="0">
                <a:solidFill>
                  <a:srgbClr val="000000"/>
                </a:solidFill>
                <a:latin typeface="+mj-lt"/>
              </a:rPr>
              <a:t>, Ph. D. </a:t>
            </a:r>
          </a:p>
          <a:p>
            <a:pPr marL="457200" lvl="1" indent="0" algn="ctr">
              <a:spcBef>
                <a:spcPts val="0"/>
              </a:spcBef>
              <a:buFont typeface="Times" panose="02020603050405020304" pitchFamily="18" charset="0"/>
              <a:buNone/>
              <a:defRPr/>
            </a:pPr>
            <a:r>
              <a:rPr lang="en-US" altLang="en-US" sz="1800" dirty="0">
                <a:solidFill>
                  <a:srgbClr val="000000"/>
                </a:solidFill>
                <a:latin typeface="+mj-lt"/>
              </a:rPr>
              <a:t>Research Associate</a:t>
            </a:r>
          </a:p>
          <a:p>
            <a:pPr marL="457200" lvl="1" indent="0" algn="ctr">
              <a:spcBef>
                <a:spcPts val="1200"/>
              </a:spcBef>
              <a:buFont typeface="Times" panose="02020603050405020304" pitchFamily="18" charset="0"/>
              <a:buNone/>
              <a:defRPr/>
            </a:pPr>
            <a:r>
              <a:rPr lang="en-US" altLang="en-US" sz="1800" b="1" dirty="0" err="1">
                <a:solidFill>
                  <a:srgbClr val="000000"/>
                </a:solidFill>
                <a:latin typeface="Georgia"/>
              </a:rPr>
              <a:t>Daiheng</a:t>
            </a:r>
            <a:r>
              <a:rPr lang="en-US" altLang="en-US" sz="1800" b="1" dirty="0">
                <a:solidFill>
                  <a:srgbClr val="000000"/>
                </a:solidFill>
                <a:latin typeface="Georgia"/>
              </a:rPr>
              <a:t> Ni, Ph. D. </a:t>
            </a:r>
          </a:p>
          <a:p>
            <a:pPr marL="457200" lvl="1" indent="0" algn="ctr">
              <a:spcBef>
                <a:spcPts val="0"/>
              </a:spcBef>
              <a:buFont typeface="Times" panose="02020603050405020304" pitchFamily="18" charset="0"/>
              <a:buNone/>
              <a:defRPr/>
            </a:pPr>
            <a:r>
              <a:rPr lang="en-US" altLang="en-US" sz="1800" dirty="0">
                <a:solidFill>
                  <a:srgbClr val="000000"/>
                </a:solidFill>
                <a:latin typeface="Georgia"/>
              </a:rPr>
              <a:t>Associate Professor of Civil and </a:t>
            </a:r>
          </a:p>
          <a:p>
            <a:pPr marL="457200" lvl="1" indent="0" algn="ctr">
              <a:spcBef>
                <a:spcPts val="0"/>
              </a:spcBef>
              <a:buFont typeface="Times" panose="02020603050405020304" pitchFamily="18" charset="0"/>
              <a:buNone/>
              <a:defRPr/>
            </a:pPr>
            <a:r>
              <a:rPr lang="en-US" altLang="en-US" sz="1800" dirty="0">
                <a:solidFill>
                  <a:srgbClr val="000000"/>
                </a:solidFill>
                <a:latin typeface="Georgia"/>
              </a:rPr>
              <a:t>Environmental Engineering </a:t>
            </a:r>
          </a:p>
          <a:p>
            <a:pPr marL="457200" lvl="1" indent="0" algn="ctr">
              <a:spcBef>
                <a:spcPts val="1200"/>
              </a:spcBef>
              <a:buFont typeface="Times" panose="02020603050405020304" pitchFamily="18" charset="0"/>
              <a:buNone/>
              <a:defRPr/>
            </a:pPr>
            <a:r>
              <a:rPr lang="en-US" altLang="en-US" sz="1800" b="1" dirty="0">
                <a:solidFill>
                  <a:srgbClr val="000000"/>
                </a:solidFill>
                <a:latin typeface="Georgia"/>
              </a:rPr>
              <a:t>John </a:t>
            </a:r>
            <a:r>
              <a:rPr lang="en-US" altLang="en-US" sz="1800" b="1" dirty="0" err="1">
                <a:solidFill>
                  <a:srgbClr val="000000"/>
                </a:solidFill>
                <a:latin typeface="Georgia"/>
              </a:rPr>
              <a:t>Collura</a:t>
            </a:r>
            <a:r>
              <a:rPr lang="en-US" altLang="en-US" sz="1800" b="1" dirty="0">
                <a:solidFill>
                  <a:srgbClr val="000000"/>
                </a:solidFill>
                <a:latin typeface="Georgia"/>
              </a:rPr>
              <a:t>, Ph. D., P.E </a:t>
            </a:r>
          </a:p>
          <a:p>
            <a:pPr marL="457200" lvl="1" indent="0" algn="ctr">
              <a:spcBef>
                <a:spcPts val="0"/>
              </a:spcBef>
              <a:buFont typeface="Times" panose="02020603050405020304" pitchFamily="18" charset="0"/>
              <a:buNone/>
              <a:defRPr/>
            </a:pPr>
            <a:r>
              <a:rPr lang="en-US" altLang="en-US" sz="1800" dirty="0">
                <a:solidFill>
                  <a:srgbClr val="000000"/>
                </a:solidFill>
                <a:latin typeface="Georgia"/>
              </a:rPr>
              <a:t>Professor of Civil and Environmental Engineering</a:t>
            </a:r>
          </a:p>
          <a:p>
            <a:pPr marL="457200" lvl="1" indent="0" algn="ctr">
              <a:spcBef>
                <a:spcPts val="0"/>
              </a:spcBef>
              <a:buFont typeface="Times" panose="02020603050405020304" pitchFamily="18" charset="0"/>
              <a:buNone/>
              <a:defRPr/>
            </a:pPr>
            <a:endParaRPr lang="en-US" altLang="en-US" sz="1800" dirty="0">
              <a:solidFill>
                <a:srgbClr val="000000"/>
              </a:solidFill>
              <a:latin typeface="Georgia"/>
            </a:endParaRPr>
          </a:p>
          <a:p>
            <a:pPr marL="457200" lvl="1" indent="0" algn="ctr">
              <a:spcBef>
                <a:spcPts val="0"/>
              </a:spcBef>
              <a:buFont typeface="Times" panose="02020603050405020304" pitchFamily="18" charset="0"/>
              <a:buNone/>
              <a:defRPr/>
            </a:pPr>
            <a:r>
              <a:rPr lang="en-US" altLang="en-US" sz="1800" dirty="0">
                <a:solidFill>
                  <a:srgbClr val="000000"/>
                </a:solidFill>
                <a:latin typeface="Georgia"/>
              </a:rPr>
              <a:t>University of Massachusetts Transportation Center</a:t>
            </a:r>
          </a:p>
          <a:p>
            <a:pPr marL="457200" lvl="1" indent="0" algn="ctr">
              <a:spcBef>
                <a:spcPts val="0"/>
              </a:spcBef>
              <a:buFont typeface="Times" panose="02020603050405020304" pitchFamily="18" charset="0"/>
              <a:buNone/>
              <a:defRPr/>
            </a:pPr>
            <a:r>
              <a:rPr lang="en-US" altLang="en-US" sz="1800" dirty="0">
                <a:solidFill>
                  <a:srgbClr val="000000"/>
                </a:solidFill>
                <a:latin typeface="Georgia"/>
              </a:rPr>
              <a:t>UMass Aviation Center</a:t>
            </a:r>
          </a:p>
          <a:p>
            <a:pPr marL="457200" lvl="1" indent="0" algn="ctr">
              <a:buFont typeface="Times" panose="02020603050405020304" pitchFamily="18" charset="0"/>
              <a:buNone/>
              <a:defRPr/>
            </a:pPr>
            <a:endParaRPr lang="en-US" altLang="en-US" sz="1600" dirty="0">
              <a:latin typeface="+mj-lt"/>
            </a:endParaRPr>
          </a:p>
          <a:p>
            <a:pPr marL="457200" lvl="1" indent="0" algn="ctr">
              <a:buFont typeface="Times" panose="02020603050405020304" pitchFamily="18" charset="0"/>
              <a:buNone/>
              <a:defRPr/>
            </a:pPr>
            <a:endParaRPr lang="en-US" altLang="en-US" sz="1600" dirty="0">
              <a:latin typeface="+mj-lt"/>
            </a:endParaRPr>
          </a:p>
          <a:p>
            <a:pPr marL="457200" lvl="1" indent="0" algn="ctr">
              <a:buFont typeface="Times" panose="02020603050405020304" pitchFamily="18" charset="0"/>
              <a:buNone/>
              <a:defRPr/>
            </a:pPr>
            <a:endParaRPr lang="en-US" altLang="en-US" sz="1600" dirty="0">
              <a:latin typeface="+mj-lt"/>
            </a:endParaRPr>
          </a:p>
          <a:p>
            <a:pPr marL="457200" lvl="1" indent="0" algn="ctr">
              <a:buFont typeface="Times" panose="02020603050405020304" pitchFamily="18" charset="0"/>
              <a:buNone/>
              <a:defRPr/>
            </a:pPr>
            <a:endParaRPr lang="en-US" altLang="en-US" sz="1600" dirty="0"/>
          </a:p>
          <a:p>
            <a:pPr marL="457200" lvl="1" indent="0" algn="ctr">
              <a:buFont typeface="Times" panose="02020603050405020304" pitchFamily="18" charset="0"/>
              <a:buNone/>
              <a:defRPr/>
            </a:pPr>
            <a:endParaRPr lang="en-US" altLang="en-US" dirty="0"/>
          </a:p>
          <a:p>
            <a:pPr marL="457200" lvl="1" indent="0" algn="ctr">
              <a:buFont typeface="Times" panose="02020603050405020304" pitchFamily="18" charset="0"/>
              <a:buNone/>
              <a:defRPr/>
            </a:pPr>
            <a:endParaRPr lang="en-US" altLang="en-US" dirty="0"/>
          </a:p>
          <a:p>
            <a:pPr marL="457200" lvl="1" indent="0" algn="ctr">
              <a:buFont typeface="Times" panose="02020603050405020304" pitchFamily="18" charset="0"/>
              <a:buNone/>
              <a:defRPr/>
            </a:pPr>
            <a:endParaRPr lang="en-US" altLang="en-US" sz="3600" dirty="0"/>
          </a:p>
          <a:p>
            <a:pPr marL="457200" lvl="1" indent="0" algn="ctr">
              <a:buFont typeface="Times" panose="02020603050405020304" pitchFamily="18" charset="0"/>
              <a:buNone/>
              <a:defRPr/>
            </a:pPr>
            <a:endParaRPr lang="en-US" altLang="en-US" sz="3600" dirty="0"/>
          </a:p>
          <a:p>
            <a:pPr marL="457200" lvl="1" indent="0" algn="ctr">
              <a:buFont typeface="Times" panose="02020603050405020304" pitchFamily="18" charset="0"/>
              <a:buNone/>
              <a:defRPr/>
            </a:pPr>
            <a:endParaRPr lang="en-US" altLang="en-US" sz="3600" dirty="0"/>
          </a:p>
          <a:p>
            <a:pPr marL="457200" lvl="1" indent="0" algn="ctr">
              <a:buFont typeface="Times" panose="02020603050405020304" pitchFamily="18" charset="0"/>
              <a:buNone/>
              <a:defRPr/>
            </a:pPr>
            <a:endParaRPr lang="en-US" altLang="en-US" sz="3600" dirty="0"/>
          </a:p>
        </p:txBody>
      </p:sp>
      <p:sp>
        <p:nvSpPr>
          <p:cNvPr id="11267" name="Rectangle 4">
            <a:extLst>
              <a:ext uri="{FF2B5EF4-FFF2-40B4-BE49-F238E27FC236}">
                <a16:creationId xmlns:a16="http://schemas.microsoft.com/office/drawing/2014/main" id="{43E03CE0-E9A6-4E84-9EFB-320CEA15C9E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1220788"/>
            <a:ext cx="9144000" cy="13462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altLang="en-US" sz="2800" b="1"/>
              <a:t>Applications of</a:t>
            </a:r>
            <a:br>
              <a:rPr lang="en-US" altLang="en-US" sz="2800" b="1" i="1"/>
            </a:br>
            <a:r>
              <a:rPr lang="en-US" altLang="en-US" sz="2800" b="1"/>
              <a:t>Small Unmanned Aircraft Systems (sUAS)</a:t>
            </a:r>
            <a:br>
              <a:rPr lang="en-US" altLang="en-US" sz="2800" b="1"/>
            </a:br>
            <a:r>
              <a:rPr lang="en-US" altLang="en-US" sz="2800" b="1"/>
              <a:t>in Ground Transportation</a:t>
            </a:r>
            <a:endParaRPr lang="en-US" altLang="en-US" sz="2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>
            <a:extLst>
              <a:ext uri="{FF2B5EF4-FFF2-40B4-BE49-F238E27FC236}">
                <a16:creationId xmlns:a16="http://schemas.microsoft.com/office/drawing/2014/main" id="{1652BAF0-C028-4E81-A1EE-77493CCC3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8" y="1290638"/>
            <a:ext cx="8412162" cy="473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3">
            <a:extLst>
              <a:ext uri="{FF2B5EF4-FFF2-40B4-BE49-F238E27FC236}">
                <a16:creationId xmlns:a16="http://schemas.microsoft.com/office/drawing/2014/main" id="{DFAC602E-3A0F-45C2-8804-9FBEF707A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12763"/>
            <a:ext cx="9144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840C22"/>
              </a:buClr>
              <a:buSzPct val="10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840C22"/>
              </a:buClr>
              <a:buSzPct val="100000"/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840C22"/>
              </a:buClr>
              <a:buSzPct val="100000"/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40C22"/>
              </a:buClr>
              <a:buSzPct val="100000"/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0C22"/>
              </a:buClr>
              <a:buSzPct val="100000"/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 Traffic Pattern Analysis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>
            <a:extLst>
              <a:ext uri="{FF2B5EF4-FFF2-40B4-BE49-F238E27FC236}">
                <a16:creationId xmlns:a16="http://schemas.microsoft.com/office/drawing/2014/main" id="{240EE976-85FC-41D9-A1B7-9D72E2AD1D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663" y="1279525"/>
            <a:ext cx="8667750" cy="477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840C22"/>
              </a:buClr>
              <a:buSzPct val="10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840C22"/>
              </a:buClr>
              <a:buSzPct val="100000"/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840C22"/>
              </a:buClr>
              <a:buSzPct val="100000"/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40C22"/>
              </a:buClr>
              <a:buSzPct val="100000"/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0C22"/>
              </a:buClr>
              <a:buSzPct val="100000"/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2400"/>
              </a:spcAft>
              <a:buClrTx/>
              <a:buSzTx/>
              <a:buFontTx/>
              <a:buNone/>
            </a:pPr>
            <a:r>
              <a:rPr lang="en-US" altLang="en-US" sz="32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Certain UAS applications can:</a:t>
            </a:r>
          </a:p>
          <a:p>
            <a:pPr eaLnBrk="1" hangingPunct="1">
              <a:spcBef>
                <a:spcPct val="0"/>
              </a:spcBef>
              <a:spcAft>
                <a:spcPts val="2400"/>
              </a:spcAft>
              <a:buClrTx/>
              <a:buSzTx/>
              <a:buFontTx/>
              <a:buNone/>
            </a:pPr>
            <a:r>
              <a:rPr lang="en-US" altLang="en-US" sz="32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Cut twice the number of required workers; </a:t>
            </a:r>
          </a:p>
          <a:p>
            <a:pPr eaLnBrk="1" hangingPunct="1">
              <a:spcBef>
                <a:spcPct val="0"/>
              </a:spcBef>
              <a:spcAft>
                <a:spcPts val="2400"/>
              </a:spcAft>
              <a:buClrTx/>
              <a:buSzTx/>
              <a:buFontTx/>
              <a:buNone/>
            </a:pPr>
            <a:r>
              <a:rPr lang="en-US" altLang="en-US" sz="32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Shrink by four-fold the necessary time to conduct the activity; </a:t>
            </a:r>
          </a:p>
          <a:p>
            <a:pPr eaLnBrk="1" hangingPunct="1">
              <a:spcBef>
                <a:spcPct val="0"/>
              </a:spcBef>
              <a:spcAft>
                <a:spcPts val="2400"/>
              </a:spcAft>
              <a:buClrTx/>
              <a:buSzTx/>
              <a:buFontTx/>
              <a:buNone/>
            </a:pPr>
            <a:r>
              <a:rPr lang="en-US" altLang="en-US" sz="32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Minimize resulting congestion and need for heavy equipment; and…</a:t>
            </a:r>
          </a:p>
          <a:p>
            <a:pPr eaLnBrk="1" hangingPunct="1">
              <a:spcBef>
                <a:spcPct val="0"/>
              </a:spcBef>
              <a:spcAft>
                <a:spcPts val="2400"/>
              </a:spcAft>
              <a:buClrTx/>
              <a:buSzTx/>
              <a:buFontTx/>
              <a:buNone/>
            </a:pPr>
            <a:r>
              <a:rPr lang="en-US" altLang="en-US" sz="32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Reduce operating costs sixteen-fold! </a:t>
            </a: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C20602FB-65EB-4A73-B877-31A7439C4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39941"/>
            <a:ext cx="9144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840C22"/>
              </a:buClr>
              <a:buSzPct val="10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840C22"/>
              </a:buClr>
              <a:buSzPct val="100000"/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840C22"/>
              </a:buClr>
              <a:buSzPct val="100000"/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40C22"/>
              </a:buClr>
              <a:buSzPct val="100000"/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0C22"/>
              </a:buClr>
              <a:buSzPct val="100000"/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According to AASHTO…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05667086-C644-43C9-A211-70FF562A4C49}"/>
              </a:ext>
            </a:extLst>
          </p:cNvPr>
          <p:cNvSpPr txBox="1">
            <a:spLocks/>
          </p:cNvSpPr>
          <p:nvPr/>
        </p:nvSpPr>
        <p:spPr bwMode="auto">
          <a:xfrm>
            <a:off x="0" y="473075"/>
            <a:ext cx="9144000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Clr>
                <a:srgbClr val="840C22"/>
              </a:buClr>
              <a:buSzPct val="10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457200">
              <a:spcBef>
                <a:spcPct val="20000"/>
              </a:spcBef>
              <a:buClr>
                <a:srgbClr val="840C22"/>
              </a:buClr>
              <a:buSzPct val="100000"/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457200">
              <a:spcBef>
                <a:spcPct val="20000"/>
              </a:spcBef>
              <a:buClr>
                <a:srgbClr val="840C22"/>
              </a:buClr>
              <a:buSzPct val="100000"/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457200">
              <a:spcBef>
                <a:spcPct val="20000"/>
              </a:spcBef>
              <a:buClr>
                <a:srgbClr val="840C22"/>
              </a:buClr>
              <a:buSzPct val="100000"/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457200">
              <a:spcBef>
                <a:spcPct val="20000"/>
              </a:spcBef>
              <a:buClr>
                <a:srgbClr val="840C22"/>
              </a:buClr>
              <a:buSzPct val="100000"/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MassDOT</a:t>
            </a:r>
            <a:r>
              <a:rPr lang="en-US" altLang="en-US" sz="3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sUAS</a:t>
            </a:r>
            <a:r>
              <a:rPr lang="en-US" altLang="en-US" sz="3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Applications</a:t>
            </a:r>
          </a:p>
        </p:txBody>
      </p:sp>
      <p:sp>
        <p:nvSpPr>
          <p:cNvPr id="27651" name="Rectangle 1">
            <a:extLst>
              <a:ext uri="{FF2B5EF4-FFF2-40B4-BE49-F238E27FC236}">
                <a16:creationId xmlns:a16="http://schemas.microsoft.com/office/drawing/2014/main" id="{B2B606AD-6E68-4913-AD40-EFF9393125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525" y="1524000"/>
            <a:ext cx="7848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840C22"/>
              </a:buClr>
              <a:buSzPct val="10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840C22"/>
              </a:buClr>
              <a:buSzPct val="100000"/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840C22"/>
              </a:buClr>
              <a:buSzPct val="100000"/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40C22"/>
              </a:buClr>
              <a:buSzPct val="100000"/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0C22"/>
              </a:buClr>
              <a:buSzPct val="100000"/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2" name="Rectangle 6">
            <a:extLst>
              <a:ext uri="{FF2B5EF4-FFF2-40B4-BE49-F238E27FC236}">
                <a16:creationId xmlns:a16="http://schemas.microsoft.com/office/drawing/2014/main" id="{239E8BC4-A24D-4928-9AE7-5BD8A337CA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388" y="1717675"/>
            <a:ext cx="7848600" cy="361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defTabSz="457200">
              <a:spcBef>
                <a:spcPct val="20000"/>
              </a:spcBef>
              <a:buClr>
                <a:srgbClr val="840C22"/>
              </a:buClr>
              <a:buSzPct val="10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457200">
              <a:spcBef>
                <a:spcPct val="20000"/>
              </a:spcBef>
              <a:buClr>
                <a:srgbClr val="840C22"/>
              </a:buClr>
              <a:buSzPct val="100000"/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457200" indent="-457200" defTabSz="457200">
              <a:spcBef>
                <a:spcPct val="20000"/>
              </a:spcBef>
              <a:buClr>
                <a:srgbClr val="840C22"/>
              </a:buClr>
              <a:buSzPct val="100000"/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457200">
              <a:spcBef>
                <a:spcPct val="20000"/>
              </a:spcBef>
              <a:buClr>
                <a:srgbClr val="840C22"/>
              </a:buClr>
              <a:buSzPct val="100000"/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457200">
              <a:spcBef>
                <a:spcPct val="20000"/>
              </a:spcBef>
              <a:buClr>
                <a:srgbClr val="840C22"/>
              </a:buClr>
              <a:buSzPct val="100000"/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endParaRPr lang="en-US" altLang="en-US" sz="3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Bridge Inspection</a:t>
            </a:r>
          </a:p>
          <a:p>
            <a:pPr eaLnBrk="1" hangingPunct="1">
              <a:spcBef>
                <a:spcPts val="1800"/>
              </a:spcBef>
              <a:buClrTx/>
              <a:buFont typeface="Arial" panose="020B0604020202020204" pitchFamily="34" charset="0"/>
              <a:buChar char="•"/>
            </a:pPr>
            <a:r>
              <a:rPr lang="fr-FR" altLang="en-US"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Construction Site Inspection</a:t>
            </a:r>
            <a:endParaRPr lang="en-US" altLang="en-US" sz="3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80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Roadway Asset Management</a:t>
            </a:r>
          </a:p>
          <a:p>
            <a:pPr eaLnBrk="1" hangingPunct="1">
              <a:spcBef>
                <a:spcPts val="180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Crash Investigation </a:t>
            </a:r>
          </a:p>
          <a:p>
            <a:pPr lvl="2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F0F5D015-6092-4B6A-B802-0F732395E0BA}"/>
              </a:ext>
            </a:extLst>
          </p:cNvPr>
          <p:cNvSpPr txBox="1">
            <a:spLocks/>
          </p:cNvSpPr>
          <p:nvPr/>
        </p:nvSpPr>
        <p:spPr bwMode="auto">
          <a:xfrm>
            <a:off x="914400" y="455613"/>
            <a:ext cx="756285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Clr>
                <a:srgbClr val="840C22"/>
              </a:buClr>
              <a:buSzPct val="10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457200">
              <a:spcBef>
                <a:spcPct val="20000"/>
              </a:spcBef>
              <a:buClr>
                <a:srgbClr val="840C22"/>
              </a:buClr>
              <a:buSzPct val="100000"/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457200">
              <a:spcBef>
                <a:spcPct val="20000"/>
              </a:spcBef>
              <a:buClr>
                <a:srgbClr val="840C22"/>
              </a:buClr>
              <a:buSzPct val="100000"/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457200">
              <a:spcBef>
                <a:spcPct val="20000"/>
              </a:spcBef>
              <a:buClr>
                <a:srgbClr val="840C22"/>
              </a:buClr>
              <a:buSzPct val="100000"/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457200">
              <a:spcBef>
                <a:spcPct val="20000"/>
              </a:spcBef>
              <a:buClr>
                <a:srgbClr val="840C22"/>
              </a:buClr>
              <a:buSzPct val="100000"/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  <p:sp>
        <p:nvSpPr>
          <p:cNvPr id="29699" name="Rectangle 1">
            <a:extLst>
              <a:ext uri="{FF2B5EF4-FFF2-40B4-BE49-F238E27FC236}">
                <a16:creationId xmlns:a16="http://schemas.microsoft.com/office/drawing/2014/main" id="{07BCC749-D253-494A-AA82-7FD739BFD1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525" y="1524000"/>
            <a:ext cx="7848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840C22"/>
              </a:buClr>
              <a:buSzPct val="10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840C22"/>
              </a:buClr>
              <a:buSzPct val="100000"/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840C22"/>
              </a:buClr>
              <a:buSzPct val="100000"/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40C22"/>
              </a:buClr>
              <a:buSzPct val="100000"/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0C22"/>
              </a:buClr>
              <a:buSzPct val="100000"/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749" name="Picture 2">
            <a:extLst>
              <a:ext uri="{FF2B5EF4-FFF2-40B4-BE49-F238E27FC236}">
                <a16:creationId xmlns:a16="http://schemas.microsoft.com/office/drawing/2014/main" id="{F7F93489-6049-4E33-AF5A-20FC4FF87C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571" y="4174599"/>
            <a:ext cx="3015026" cy="1825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Rectangle 3">
            <a:extLst>
              <a:ext uri="{FF2B5EF4-FFF2-40B4-BE49-F238E27FC236}">
                <a16:creationId xmlns:a16="http://schemas.microsoft.com/office/drawing/2014/main" id="{96A60577-8D19-4EC3-8AA7-ACA05DFEF0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0813" y="3186113"/>
            <a:ext cx="32829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>
              <a:spcBef>
                <a:spcPct val="20000"/>
              </a:spcBef>
              <a:buClr>
                <a:srgbClr val="840C22"/>
              </a:buClr>
              <a:buSzPct val="10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4763" defTabSz="457200">
              <a:spcBef>
                <a:spcPct val="20000"/>
              </a:spcBef>
              <a:buClr>
                <a:srgbClr val="840C22"/>
              </a:buClr>
              <a:buSzPct val="100000"/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457200">
              <a:spcBef>
                <a:spcPct val="20000"/>
              </a:spcBef>
              <a:buClr>
                <a:srgbClr val="840C22"/>
              </a:buClr>
              <a:buSzPct val="100000"/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457200">
              <a:spcBef>
                <a:spcPct val="20000"/>
              </a:spcBef>
              <a:buClr>
                <a:srgbClr val="840C22"/>
              </a:buClr>
              <a:buSzPct val="100000"/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457200">
              <a:spcBef>
                <a:spcPct val="20000"/>
              </a:spcBef>
              <a:buClr>
                <a:srgbClr val="840C22"/>
              </a:buClr>
              <a:buSzPct val="100000"/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lvl="1"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 typeface="Times" panose="02020603050405020304" pitchFamily="18" charset="0"/>
              <a:buNone/>
            </a:pPr>
            <a:r>
              <a:rPr lang="en-US" altLang="en-US" sz="24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Daiheng Ni, Ph. D. </a:t>
            </a:r>
          </a:p>
          <a:p>
            <a:pPr lvl="1"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 typeface="Times" panose="02020603050405020304" pitchFamily="18" charset="0"/>
              <a:buNone/>
            </a:pPr>
            <a:r>
              <a:rPr lang="en-US" altLang="en-US" sz="240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UMass Amherst</a:t>
            </a:r>
          </a:p>
          <a:p>
            <a:pPr lvl="1"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 typeface="Times" panose="02020603050405020304" pitchFamily="18" charset="0"/>
              <a:buNone/>
            </a:pPr>
            <a:r>
              <a:rPr lang="en-US" altLang="en-US" sz="240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ni@engin.umass.edu</a:t>
            </a:r>
          </a:p>
        </p:txBody>
      </p:sp>
      <p:sp>
        <p:nvSpPr>
          <p:cNvPr id="29702" name="Rectangle 3">
            <a:extLst>
              <a:ext uri="{FF2B5EF4-FFF2-40B4-BE49-F238E27FC236}">
                <a16:creationId xmlns:a16="http://schemas.microsoft.com/office/drawing/2014/main" id="{0A963269-751C-4884-BAF1-ADF03EB0A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63" y="1357313"/>
            <a:ext cx="4673600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>
              <a:spcBef>
                <a:spcPct val="20000"/>
              </a:spcBef>
              <a:buClr>
                <a:srgbClr val="840C22"/>
              </a:buClr>
              <a:buSzPct val="10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defTabSz="457200">
              <a:spcBef>
                <a:spcPct val="20000"/>
              </a:spcBef>
              <a:buClr>
                <a:srgbClr val="840C22"/>
              </a:buClr>
              <a:buSzPct val="100000"/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457200">
              <a:spcBef>
                <a:spcPct val="20000"/>
              </a:spcBef>
              <a:buClr>
                <a:srgbClr val="840C22"/>
              </a:buClr>
              <a:buSzPct val="100000"/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457200">
              <a:spcBef>
                <a:spcPct val="20000"/>
              </a:spcBef>
              <a:buClr>
                <a:srgbClr val="840C22"/>
              </a:buClr>
              <a:buSzPct val="100000"/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457200">
              <a:spcBef>
                <a:spcPct val="20000"/>
              </a:spcBef>
              <a:buClr>
                <a:srgbClr val="840C22"/>
              </a:buClr>
              <a:buSzPct val="100000"/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lvl="1" algn="ctr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hr-HR" altLang="en-US" sz="24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Michael Plotnikov</a:t>
            </a:r>
            <a:r>
              <a:rPr lang="en-US" altLang="en-US" sz="24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Ph. D. </a:t>
            </a:r>
          </a:p>
          <a:p>
            <a:pPr marL="0" lvl="1" algn="ctr" eaLnBrk="1" hangingPunct="1">
              <a:spcBef>
                <a:spcPct val="0"/>
              </a:spcBef>
              <a:buClrTx/>
              <a:buSzTx/>
              <a:buFont typeface="Times" panose="02020603050405020304" pitchFamily="18" charset="0"/>
              <a:buNone/>
            </a:pPr>
            <a:r>
              <a:rPr lang="en-US" altLang="en-US" sz="240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UMass Transportation Center</a:t>
            </a:r>
          </a:p>
          <a:p>
            <a:pPr marL="0" lvl="1" algn="ctr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is-IS" altLang="en-US" sz="240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mplotnik@engin.umass.edu</a:t>
            </a:r>
            <a:endParaRPr lang="en-US" altLang="en-US" sz="240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703" name="Rectangle 1">
            <a:extLst>
              <a:ext uri="{FF2B5EF4-FFF2-40B4-BE49-F238E27FC236}">
                <a16:creationId xmlns:a16="http://schemas.microsoft.com/office/drawing/2014/main" id="{905B31F0-2847-4681-8A43-C434476392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450" y="4689475"/>
            <a:ext cx="42735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rgbClr val="840C22"/>
              </a:buClr>
              <a:buSzPct val="10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>
              <a:spcBef>
                <a:spcPct val="20000"/>
              </a:spcBef>
              <a:buClr>
                <a:srgbClr val="840C22"/>
              </a:buClr>
              <a:buSzPct val="100000"/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840C22"/>
              </a:buClr>
              <a:buSzPct val="100000"/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40C22"/>
              </a:buClr>
              <a:buSzPct val="100000"/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0C22"/>
              </a:buClr>
              <a:buSzPct val="100000"/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lvl="1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John Collura, Ph. D., P.E. </a:t>
            </a:r>
          </a:p>
          <a:p>
            <a:pPr marL="0" lvl="1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UMass Aviation Center</a:t>
            </a:r>
          </a:p>
          <a:p>
            <a:pPr marL="0" lvl="1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s-IS" altLang="en-US" sz="240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collura@engin.umass.edu</a:t>
            </a:r>
            <a:endParaRPr lang="en-US" altLang="en-US" sz="240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DC6321-F663-4259-B256-A0B56EA7A9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05" y="2580071"/>
            <a:ext cx="3379622" cy="2108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5" name="Picture 9">
            <a:extLst>
              <a:ext uri="{FF2B5EF4-FFF2-40B4-BE49-F238E27FC236}">
                <a16:creationId xmlns:a16="http://schemas.microsoft.com/office/drawing/2014/main" id="{328C4FEF-FADD-4E51-AFB5-DBB44AEB4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288" y="1279525"/>
            <a:ext cx="3165475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0D0CEBE-AFCE-41E8-9807-071AB4B266FE}"/>
              </a:ext>
            </a:extLst>
          </p:cNvPr>
          <p:cNvSpPr/>
          <p:nvPr/>
        </p:nvSpPr>
        <p:spPr>
          <a:xfrm>
            <a:off x="806450" y="1952625"/>
            <a:ext cx="8240713" cy="37861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 eaLnBrk="1" hangingPunct="1">
              <a:spcAft>
                <a:spcPts val="24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Improvement in operations</a:t>
            </a:r>
          </a:p>
          <a:p>
            <a:pPr marL="571500" indent="-571500" eaLnBrk="1" hangingPunct="1">
              <a:spcAft>
                <a:spcPts val="24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Reduction in personnel </a:t>
            </a:r>
          </a:p>
          <a:p>
            <a:pPr marL="571500" indent="-571500" eaLnBrk="1" hangingPunct="1">
              <a:spcAft>
                <a:spcPts val="24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 safety</a:t>
            </a:r>
          </a:p>
          <a:p>
            <a:pPr marL="571500" indent="-571500" eaLnBrk="1" hangingPunct="1">
              <a:spcAft>
                <a:spcPts val="24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savings</a:t>
            </a:r>
          </a:p>
          <a:p>
            <a:pPr eaLnBrk="1" hangingPunct="1">
              <a:buSzPct val="100000"/>
              <a:defRPr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36A2600-89AA-4DA0-8AD1-86AFF0EEB552}"/>
              </a:ext>
            </a:extLst>
          </p:cNvPr>
          <p:cNvSpPr/>
          <p:nvPr/>
        </p:nvSpPr>
        <p:spPr>
          <a:xfrm>
            <a:off x="0" y="522288"/>
            <a:ext cx="9144000" cy="6477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en-US" sz="3600" b="1" kern="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Major Reasons for </a:t>
            </a:r>
            <a:r>
              <a:rPr lang="en-US" altLang="en-US" sz="3600" b="1" kern="0" dirty="0" err="1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sUAS</a:t>
            </a:r>
            <a:r>
              <a:rPr lang="en-US" altLang="en-US" sz="3600" b="1" kern="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Implementation 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338CBA6-E7A7-4F71-8B20-03EEBB08C73F}"/>
              </a:ext>
            </a:extLst>
          </p:cNvPr>
          <p:cNvGraphicFramePr>
            <a:graphicFrameLocks noGrp="1"/>
          </p:cNvGraphicFramePr>
          <p:nvPr/>
        </p:nvGraphicFramePr>
        <p:xfrm>
          <a:off x="39688" y="1271588"/>
          <a:ext cx="9053513" cy="4754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38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88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658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9680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3" marR="68583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UAS Platform Design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3" marR="6858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6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Fixed Wing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Rotorcraft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3" marR="68583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87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Major Advantages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Longer flight endurance,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higher speed, larger area of coverage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Better maneuverability, ability to hover over a selected point, vertical take-off and landing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3" marR="68583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90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Major Drawbacks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Require a launching and recovery device  or larger open area 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Limited endurance and flight distance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3" marR="68583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90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Preferred Area of Implementation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Large area survey,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long-distance operations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Infrastructure survey, confined space survey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3" marR="68583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93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Examples of Application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Rail track inspection, campus mapping 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Bridge inspection,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cell tower inspection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3" marR="68583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390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Common UAS Examples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SenseFly eBee,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Precision Hawk Lancaster 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DJI Inspire,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Yuneec H520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3" marR="68583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5397" name="Rectangle 2">
            <a:extLst>
              <a:ext uri="{FF2B5EF4-FFF2-40B4-BE49-F238E27FC236}">
                <a16:creationId xmlns:a16="http://schemas.microsoft.com/office/drawing/2014/main" id="{F8630360-CF36-4ECE-A6B2-8437E7E600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74675"/>
            <a:ext cx="9144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840C22"/>
              </a:buClr>
              <a:buSzPct val="10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840C22"/>
              </a:buClr>
              <a:buSzPct val="100000"/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840C22"/>
              </a:buClr>
              <a:buSzPct val="100000"/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40C22"/>
              </a:buClr>
              <a:buSzPct val="100000"/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0C22"/>
              </a:buClr>
              <a:buSzPct val="100000"/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>
                <a:latin typeface="Arial" panose="020B0604020202020204" pitchFamily="34" charset="0"/>
                <a:cs typeface="Arial" panose="020B0604020202020204" pitchFamily="34" charset="0"/>
              </a:rPr>
              <a:t>Small UAS: Design and Area of Application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>
            <a:extLst>
              <a:ext uri="{FF2B5EF4-FFF2-40B4-BE49-F238E27FC236}">
                <a16:creationId xmlns:a16="http://schemas.microsoft.com/office/drawing/2014/main" id="{9D5169A1-01BE-47EA-82B3-BB68ED48A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38163"/>
            <a:ext cx="9144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eneva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eneva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eneva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eneva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enev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/>
              </a:defRPr>
            </a:lvl9pPr>
          </a:lstStyle>
          <a:p>
            <a:pPr algn="ctr"/>
            <a:r>
              <a:rPr lang="en-US" altLang="en-US" sz="3600" b="1">
                <a:latin typeface="Arial" panose="020B0604020202020204" pitchFamily="34" charset="0"/>
                <a:cs typeface="Arial" panose="020B0604020202020204" pitchFamily="34" charset="0"/>
              </a:rPr>
              <a:t>Rotorcraft sUAS: Examples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8B003FF-0604-4D53-A62C-F61BEC06B4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4411174"/>
              </p:ext>
            </p:extLst>
          </p:nvPr>
        </p:nvGraphicFramePr>
        <p:xfrm>
          <a:off x="88900" y="1298575"/>
          <a:ext cx="8963026" cy="47418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91392">
                  <a:extLst>
                    <a:ext uri="{9D8B030D-6E8A-4147-A177-3AD203B41FA5}">
                      <a16:colId xmlns:a16="http://schemas.microsoft.com/office/drawing/2014/main" val="1991673867"/>
                    </a:ext>
                  </a:extLst>
                </a:gridCol>
                <a:gridCol w="2246502">
                  <a:extLst>
                    <a:ext uri="{9D8B030D-6E8A-4147-A177-3AD203B41FA5}">
                      <a16:colId xmlns:a16="http://schemas.microsoft.com/office/drawing/2014/main" val="4003636483"/>
                    </a:ext>
                  </a:extLst>
                </a:gridCol>
                <a:gridCol w="2261328">
                  <a:extLst>
                    <a:ext uri="{9D8B030D-6E8A-4147-A177-3AD203B41FA5}">
                      <a16:colId xmlns:a16="http://schemas.microsoft.com/office/drawing/2014/main" val="237331372"/>
                    </a:ext>
                  </a:extLst>
                </a:gridCol>
                <a:gridCol w="2163804">
                  <a:extLst>
                    <a:ext uri="{9D8B030D-6E8A-4147-A177-3AD203B41FA5}">
                      <a16:colId xmlns:a16="http://schemas.microsoft.com/office/drawing/2014/main" val="2472513880"/>
                    </a:ext>
                  </a:extLst>
                </a:gridCol>
              </a:tblGrid>
              <a:tr h="2243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“Prosumer”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“Professional”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“Enterprise”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316460244"/>
                  </a:ext>
                </a:extLst>
              </a:tr>
              <a:tr h="3827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Manufacturer and Model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DJI Phantom 4 Professional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DJI Inspire 1 v.2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Matrice 600 Pro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3207990165"/>
                  </a:ext>
                </a:extLst>
              </a:tr>
              <a:tr h="2566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Airframe Type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Rotorcraft, quad-copter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Rotorcraft, quad-copter</a:t>
                      </a:r>
                      <a:endParaRPr lang="en-US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Rotorcraft, hex-copter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2686326737"/>
                  </a:ext>
                </a:extLst>
              </a:tr>
              <a:tr h="3030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Takeoff Weight, lbs.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3.3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6.3</a:t>
                      </a:r>
                      <a:endParaRPr lang="en-US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3383485585"/>
                  </a:ext>
                </a:extLst>
              </a:tr>
              <a:tr h="28286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Payload, lbs.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-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</a:t>
                      </a:r>
                      <a:endParaRPr lang="en-US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653734106"/>
                  </a:ext>
                </a:extLst>
              </a:tr>
              <a:tr h="3129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On-board Sensors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Visual (RGB)</a:t>
                      </a: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Visual (RGB), Thermal (IR)</a:t>
                      </a:r>
                      <a:endParaRPr lang="en-US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Multiple sensor options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962403589"/>
                  </a:ext>
                </a:extLst>
              </a:tr>
              <a:tr h="2708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Flight Time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 min.</a:t>
                      </a: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 min.</a:t>
                      </a:r>
                      <a:endParaRPr lang="en-US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16-30 min.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988324350"/>
                  </a:ext>
                </a:extLst>
              </a:tr>
              <a:tr h="2708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Control Range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 to 4.3 mile</a:t>
                      </a: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 to 4.3 mile</a:t>
                      </a:r>
                      <a:endParaRPr lang="en-US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Up to 3.1 mile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2707525063"/>
                  </a:ext>
                </a:extLst>
              </a:tr>
              <a:tr h="4754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Performed Tasks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Photo/video recording</a:t>
                      </a: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Photo/video recording,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thermal imaging</a:t>
                      </a: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Various tasks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(payload-dependent)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951389078"/>
                  </a:ext>
                </a:extLst>
              </a:tr>
              <a:tr h="25879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Price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$1,500</a:t>
                      </a: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$3,200+</a:t>
                      </a: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$5,000+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3689224785"/>
                  </a:ext>
                </a:extLst>
              </a:tr>
              <a:tr h="17032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3187373005"/>
                  </a:ext>
                </a:extLst>
              </a:tr>
            </a:tbl>
          </a:graphicData>
        </a:graphic>
      </p:graphicFrame>
      <p:pic>
        <p:nvPicPr>
          <p:cNvPr id="16449" name="Picture 4">
            <a:extLst>
              <a:ext uri="{FF2B5EF4-FFF2-40B4-BE49-F238E27FC236}">
                <a16:creationId xmlns:a16="http://schemas.microsoft.com/office/drawing/2014/main" id="{77234AC0-29ED-4679-A75C-BBE749E23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88" y="4445000"/>
            <a:ext cx="2193925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50" name="Picture 6">
            <a:extLst>
              <a:ext uri="{FF2B5EF4-FFF2-40B4-BE49-F238E27FC236}">
                <a16:creationId xmlns:a16="http://schemas.microsoft.com/office/drawing/2014/main" id="{CD4DC1F7-2C69-40A6-8BA6-54E7E9440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075" y="4445000"/>
            <a:ext cx="2193925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51" name="Picture 8">
            <a:extLst>
              <a:ext uri="{FF2B5EF4-FFF2-40B4-BE49-F238E27FC236}">
                <a16:creationId xmlns:a16="http://schemas.microsoft.com/office/drawing/2014/main" id="{026B4A3C-496B-4405-AEAD-AA007ABD1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038" y="4445000"/>
            <a:ext cx="2195512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84307B10-9A7B-4BE2-BCEB-1CAF48916F66}"/>
              </a:ext>
            </a:extLst>
          </p:cNvPr>
          <p:cNvSpPr txBox="1">
            <a:spLocks/>
          </p:cNvSpPr>
          <p:nvPr/>
        </p:nvSpPr>
        <p:spPr bwMode="auto">
          <a:xfrm>
            <a:off x="228600" y="493713"/>
            <a:ext cx="85661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Clr>
                <a:srgbClr val="840C22"/>
              </a:buClr>
              <a:buSzPct val="10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457200">
              <a:spcBef>
                <a:spcPct val="20000"/>
              </a:spcBef>
              <a:buClr>
                <a:srgbClr val="840C22"/>
              </a:buClr>
              <a:buSzPct val="100000"/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457200">
              <a:spcBef>
                <a:spcPct val="20000"/>
              </a:spcBef>
              <a:buClr>
                <a:srgbClr val="840C22"/>
              </a:buClr>
              <a:buSzPct val="100000"/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457200">
              <a:spcBef>
                <a:spcPct val="20000"/>
              </a:spcBef>
              <a:buClr>
                <a:srgbClr val="840C22"/>
              </a:buClr>
              <a:buSzPct val="100000"/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457200">
              <a:spcBef>
                <a:spcPct val="20000"/>
              </a:spcBef>
              <a:buClr>
                <a:srgbClr val="840C22"/>
              </a:buClr>
              <a:buSzPct val="100000"/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sUAS Activities at State DOTs</a:t>
            </a:r>
          </a:p>
        </p:txBody>
      </p:sp>
      <p:pic>
        <p:nvPicPr>
          <p:cNvPr id="17411" name="Picture 8">
            <a:extLst>
              <a:ext uri="{FF2B5EF4-FFF2-40B4-BE49-F238E27FC236}">
                <a16:creationId xmlns:a16="http://schemas.microsoft.com/office/drawing/2014/main" id="{1929239D-6B96-4A47-8A61-9348CDDF15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5367338"/>
            <a:ext cx="845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B71B644-88CF-4AB9-B931-9F33B8812970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246723" y="1671428"/>
          <a:ext cx="8637853" cy="3201340"/>
        </p:xfrm>
        <a:graphic>
          <a:graphicData uri="http://schemas.openxmlformats.org/drawingml/2006/table">
            <a:tbl>
              <a:tblPr firstRow="1" firstCol="1" bandRow="1"/>
              <a:tblGrid>
                <a:gridCol w="1727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98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48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73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82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013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highlight>
                            <a:srgbClr val="00FFFF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Alabama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Hawaii</a:t>
                      </a: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highlight>
                            <a:srgbClr val="00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Massachusetts</a:t>
                      </a: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New Mexico</a:t>
                      </a: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South Dakota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13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Alaska</a:t>
                      </a: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highlight>
                            <a:srgbClr val="00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Idaho</a:t>
                      </a: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highlight>
                            <a:srgbClr val="00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Michigan</a:t>
                      </a: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highlight>
                            <a:srgbClr val="00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New York</a:t>
                      </a: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highlight>
                            <a:srgbClr val="00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Tennessee</a:t>
                      </a: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13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Arizona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Illinois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highlight>
                            <a:srgbClr val="00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Minnesota</a:t>
                      </a: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North Carolina</a:t>
                      </a: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Texas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13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highlight>
                            <a:srgbClr val="00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Arkansas</a:t>
                      </a: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highlight>
                            <a:srgbClr val="00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Indiana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Mississippi</a:t>
                      </a: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North Dakota</a:t>
                      </a: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highlight>
                            <a:srgbClr val="00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Utah</a:t>
                      </a: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13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highlight>
                            <a:srgbClr val="00FFFF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California</a:t>
                      </a: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Iowa</a:t>
                      </a: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Missouri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highlight>
                            <a:srgbClr val="00FFFF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Ohio</a:t>
                      </a: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highlight>
                            <a:srgbClr val="00FFFF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Vermont</a:t>
                      </a: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13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highlight>
                            <a:srgbClr val="00FFFF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Colorado</a:t>
                      </a: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highlight>
                            <a:srgbClr val="00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Kansas</a:t>
                      </a: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Montana</a:t>
                      </a: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Oklahoma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Virginia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13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highlight>
                            <a:srgbClr val="00FFFF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Connecticut</a:t>
                      </a: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highlight>
                            <a:srgbClr val="00FFFF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Kentucky</a:t>
                      </a: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Nebraska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highlight>
                            <a:srgbClr val="00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Oregon</a:t>
                      </a: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highlight>
                            <a:srgbClr val="00FFFF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Washington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13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highlight>
                            <a:srgbClr val="00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Delaware</a:t>
                      </a: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Louisiana</a:t>
                      </a: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Nevada</a:t>
                      </a: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Pennsylvania</a:t>
                      </a: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West Virginia</a:t>
                      </a: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013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highlight>
                            <a:srgbClr val="00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Florida</a:t>
                      </a: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Maine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highlight>
                            <a:srgbClr val="00FFFF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New Hampshire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Rhode Island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Wisconsin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013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highlight>
                            <a:srgbClr val="00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Georgia</a:t>
                      </a: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highlight>
                            <a:srgbClr val="00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Maryland</a:t>
                      </a: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highlight>
                            <a:srgbClr val="00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New Jersey</a:t>
                      </a: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highlight>
                            <a:srgbClr val="00FFFF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South Carolina</a:t>
                      </a: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Wyoming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D1A697B6-FC7B-4AE6-9FD9-864C99A7B291}"/>
              </a:ext>
            </a:extLst>
          </p:cNvPr>
          <p:cNvSpPr txBox="1">
            <a:spLocks/>
          </p:cNvSpPr>
          <p:nvPr/>
        </p:nvSpPr>
        <p:spPr bwMode="auto">
          <a:xfrm>
            <a:off x="0" y="466725"/>
            <a:ext cx="9144000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Clr>
                <a:srgbClr val="840C22"/>
              </a:buClr>
              <a:buSzPct val="10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457200">
              <a:spcBef>
                <a:spcPct val="20000"/>
              </a:spcBef>
              <a:buClr>
                <a:srgbClr val="840C22"/>
              </a:buClr>
              <a:buSzPct val="100000"/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457200">
              <a:spcBef>
                <a:spcPct val="20000"/>
              </a:spcBef>
              <a:buClr>
                <a:srgbClr val="840C22"/>
              </a:buClr>
              <a:buSzPct val="100000"/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457200">
              <a:spcBef>
                <a:spcPct val="20000"/>
              </a:spcBef>
              <a:buClr>
                <a:srgbClr val="840C22"/>
              </a:buClr>
              <a:buSzPct val="100000"/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457200">
              <a:spcBef>
                <a:spcPct val="20000"/>
              </a:spcBef>
              <a:buClr>
                <a:srgbClr val="840C22"/>
              </a:buClr>
              <a:buSzPct val="100000"/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sUAS Applications in Transportation</a:t>
            </a:r>
          </a:p>
        </p:txBody>
      </p:sp>
      <p:sp>
        <p:nvSpPr>
          <p:cNvPr id="19459" name="Rectangle 1">
            <a:extLst>
              <a:ext uri="{FF2B5EF4-FFF2-40B4-BE49-F238E27FC236}">
                <a16:creationId xmlns:a16="http://schemas.microsoft.com/office/drawing/2014/main" id="{0F235BAE-C4C4-43D3-BEC4-594578E3ED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525" y="1524000"/>
            <a:ext cx="7848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840C22"/>
              </a:buClr>
              <a:buSzPct val="10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840C22"/>
              </a:buClr>
              <a:buSzPct val="100000"/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840C22"/>
              </a:buClr>
              <a:buSzPct val="100000"/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40C22"/>
              </a:buClr>
              <a:buSzPct val="100000"/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0C22"/>
              </a:buClr>
              <a:buSzPct val="100000"/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60" name="Rectangle 6">
            <a:extLst>
              <a:ext uri="{FF2B5EF4-FFF2-40B4-BE49-F238E27FC236}">
                <a16:creationId xmlns:a16="http://schemas.microsoft.com/office/drawing/2014/main" id="{02551360-0B19-45DE-AFC8-1424B85F7A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684338"/>
            <a:ext cx="8253413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>
              <a:spcBef>
                <a:spcPct val="20000"/>
              </a:spcBef>
              <a:buClr>
                <a:srgbClr val="840C22"/>
              </a:buClr>
              <a:buSzPct val="10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840C22"/>
              </a:buClr>
              <a:buSzPct val="100000"/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840C22"/>
              </a:buClr>
              <a:buSzPct val="100000"/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40C22"/>
              </a:buClr>
              <a:buSzPct val="100000"/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0C22"/>
              </a:buClr>
              <a:buSzPct val="100000"/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Asset management</a:t>
            </a:r>
          </a:p>
          <a:p>
            <a:pPr eaLnBrk="1" hangingPunct="1">
              <a:spcBef>
                <a:spcPts val="120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Construction monitoring</a:t>
            </a:r>
          </a:p>
          <a:p>
            <a:pPr eaLnBrk="1" hangingPunct="1">
              <a:spcBef>
                <a:spcPts val="120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Disaster response</a:t>
            </a:r>
          </a:p>
          <a:p>
            <a:pPr eaLnBrk="1" hangingPunct="1">
              <a:spcBef>
                <a:spcPts val="120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Infrastructure inspection</a:t>
            </a:r>
          </a:p>
          <a:p>
            <a:pPr eaLnBrk="1" hangingPunct="1">
              <a:spcBef>
                <a:spcPts val="120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Surveillance</a:t>
            </a:r>
          </a:p>
          <a:p>
            <a:pPr eaLnBrk="1" hangingPunct="1">
              <a:spcBef>
                <a:spcPts val="120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Traffic operations/analysis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>
            <a:extLst>
              <a:ext uri="{FF2B5EF4-FFF2-40B4-BE49-F238E27FC236}">
                <a16:creationId xmlns:a16="http://schemas.microsoft.com/office/drawing/2014/main" id="{4B9DCC80-7C78-4F57-BDC4-4CE9A41D81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296" y="1615009"/>
            <a:ext cx="3576303" cy="2383724"/>
          </a:xfrm>
          <a:prstGeom prst="rect">
            <a:avLst/>
          </a:prstGeom>
          <a:noFill/>
          <a:ln>
            <a:noFill/>
          </a:ln>
          <a:effectLst>
            <a:softEdge rad="190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5877B19C-1099-47E4-A1A6-C680736F6F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61" y="3286450"/>
            <a:ext cx="3369129" cy="2102153"/>
          </a:xfrm>
          <a:prstGeom prst="rect">
            <a:avLst/>
          </a:prstGeom>
          <a:noFill/>
          <a:ln>
            <a:noFill/>
          </a:ln>
          <a:effectLst>
            <a:softEdge rad="203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E5109AA2-9BAE-4975-B4FA-18CDDD7663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248" y="2935237"/>
            <a:ext cx="3402013" cy="2516187"/>
          </a:xfrm>
          <a:prstGeom prst="rect">
            <a:avLst/>
          </a:prstGeom>
          <a:noFill/>
          <a:ln>
            <a:noFill/>
          </a:ln>
          <a:effectLst>
            <a:softEdge rad="190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6A97A144-C83D-4797-9A46-EE217D4641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236" y="1670850"/>
            <a:ext cx="3205170" cy="2403132"/>
          </a:xfrm>
          <a:prstGeom prst="rect">
            <a:avLst/>
          </a:prstGeom>
          <a:noFill/>
          <a:ln>
            <a:noFill/>
          </a:ln>
          <a:effectLst>
            <a:softEdge rad="152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Rectangle 10">
            <a:extLst>
              <a:ext uri="{FF2B5EF4-FFF2-40B4-BE49-F238E27FC236}">
                <a16:creationId xmlns:a16="http://schemas.microsoft.com/office/drawing/2014/main" id="{15D69566-A7F8-4B33-AB42-7D1B692793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01650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840C22"/>
              </a:buClr>
              <a:buSzPct val="10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840C22"/>
              </a:buClr>
              <a:buSzPct val="100000"/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840C22"/>
              </a:buClr>
              <a:buSzPct val="100000"/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40C22"/>
              </a:buClr>
              <a:buSzPct val="100000"/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0C22"/>
              </a:buClr>
              <a:buSzPct val="100000"/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 Infrastructure Inspection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>
            <a:extLst>
              <a:ext uri="{FF2B5EF4-FFF2-40B4-BE49-F238E27FC236}">
                <a16:creationId xmlns:a16="http://schemas.microsoft.com/office/drawing/2014/main" id="{947AE2D3-0C08-410F-BA0F-871E89674C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12763"/>
            <a:ext cx="9144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840C22"/>
              </a:buClr>
              <a:buSzPct val="10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840C22"/>
              </a:buClr>
              <a:buSzPct val="100000"/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840C22"/>
              </a:buClr>
              <a:buSzPct val="100000"/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40C22"/>
              </a:buClr>
              <a:buSzPct val="100000"/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0C22"/>
              </a:buClr>
              <a:buSzPct val="100000"/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 Traffic Surveillance</a:t>
            </a:r>
          </a:p>
        </p:txBody>
      </p:sp>
      <p:pic>
        <p:nvPicPr>
          <p:cNvPr id="22531" name="Picture 2">
            <a:extLst>
              <a:ext uri="{FF2B5EF4-FFF2-40B4-BE49-F238E27FC236}">
                <a16:creationId xmlns:a16="http://schemas.microsoft.com/office/drawing/2014/main" id="{A22FCB97-5C71-4A0F-919F-6EE4F9658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1514475"/>
            <a:ext cx="76200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Rectangle 1">
            <a:extLst>
              <a:ext uri="{FF2B5EF4-FFF2-40B4-BE49-F238E27FC236}">
                <a16:creationId xmlns:a16="http://schemas.microsoft.com/office/drawing/2014/main" id="{02F79C4C-01EE-4A16-A654-BB2BE8DD93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2575" y="5800725"/>
            <a:ext cx="20129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Geneva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eneva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eneva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eneva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enev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Image source: Elistair/UST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>
            <a:extLst>
              <a:ext uri="{FF2B5EF4-FFF2-40B4-BE49-F238E27FC236}">
                <a16:creationId xmlns:a16="http://schemas.microsoft.com/office/drawing/2014/main" id="{CC657693-63A4-4AD6-A64A-FE46BDB7B2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8708" y="531594"/>
            <a:ext cx="718658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Geneva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eneva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eneva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eneva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enev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/>
              </a:defRPr>
            </a:lvl9pPr>
          </a:lstStyle>
          <a:p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Example: Emergency Response</a:t>
            </a:r>
          </a:p>
        </p:txBody>
      </p:sp>
      <p:pic>
        <p:nvPicPr>
          <p:cNvPr id="23555" name="Picture 3">
            <a:extLst>
              <a:ext uri="{FF2B5EF4-FFF2-40B4-BE49-F238E27FC236}">
                <a16:creationId xmlns:a16="http://schemas.microsoft.com/office/drawing/2014/main" id="{828BA8DF-3419-4E76-9234-E21E39F76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8" y="1454150"/>
            <a:ext cx="7783512" cy="437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Rectangle 4">
            <a:extLst>
              <a:ext uri="{FF2B5EF4-FFF2-40B4-BE49-F238E27FC236}">
                <a16:creationId xmlns:a16="http://schemas.microsoft.com/office/drawing/2014/main" id="{0A5AFE1B-AB73-48E9-BBE0-378D95C3D1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0638" y="5832475"/>
            <a:ext cx="20669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eneva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eneva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eneva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eneva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enev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Image source: PRWeb.com</a:t>
            </a:r>
            <a:endParaRPr lang="en-US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B2B2B2"/>
      </a:folHlink>
    </a:clrScheme>
    <a:fontScheme name="Blank Presentation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enev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eneva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11150</TotalTime>
  <Words>715</Words>
  <Application>Microsoft Office PowerPoint</Application>
  <PresentationFormat>On-screen Show (4:3)</PresentationFormat>
  <Paragraphs>197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Geneva</vt:lpstr>
      <vt:lpstr>Arial</vt:lpstr>
      <vt:lpstr>Georgia</vt:lpstr>
      <vt:lpstr>Verdana</vt:lpstr>
      <vt:lpstr>Wingdings</vt:lpstr>
      <vt:lpstr>Times</vt:lpstr>
      <vt:lpstr>Calibri</vt:lpstr>
      <vt:lpstr>Times New Roman</vt:lpstr>
      <vt:lpstr>Blank Presentation</vt:lpstr>
      <vt:lpstr>Custom Design</vt:lpstr>
      <vt:lpstr>Applications of Small Unmanned Aircraft Systems (sUAS) in Ground Transportation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Ž退Ԝজ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 goes here</dc:title>
  <dc:creator>Nina Sossen</dc:creator>
  <cp:lastModifiedBy>MICHAEL PLOTNIKOV</cp:lastModifiedBy>
  <cp:revision>712</cp:revision>
  <dcterms:created xsi:type="dcterms:W3CDTF">2004-04-06T18:28:08Z</dcterms:created>
  <dcterms:modified xsi:type="dcterms:W3CDTF">2018-05-08T23:44:14Z</dcterms:modified>
</cp:coreProperties>
</file>